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78"/>
  </p:notesMasterIdLst>
  <p:sldIdLst>
    <p:sldId id="256" r:id="rId2"/>
    <p:sldId id="259" r:id="rId3"/>
    <p:sldId id="348" r:id="rId4"/>
    <p:sldId id="427" r:id="rId5"/>
    <p:sldId id="269" r:id="rId6"/>
    <p:sldId id="428" r:id="rId7"/>
    <p:sldId id="358" r:id="rId8"/>
    <p:sldId id="357" r:id="rId9"/>
    <p:sldId id="359" r:id="rId10"/>
    <p:sldId id="257" r:id="rId11"/>
    <p:sldId id="360" r:id="rId12"/>
    <p:sldId id="361" r:id="rId13"/>
    <p:sldId id="292" r:id="rId14"/>
    <p:sldId id="439" r:id="rId15"/>
    <p:sldId id="270" r:id="rId16"/>
    <p:sldId id="366" r:id="rId17"/>
    <p:sldId id="367" r:id="rId18"/>
    <p:sldId id="369" r:id="rId19"/>
    <p:sldId id="370" r:id="rId20"/>
    <p:sldId id="368" r:id="rId21"/>
    <p:sldId id="444" r:id="rId22"/>
    <p:sldId id="373" r:id="rId23"/>
    <p:sldId id="431" r:id="rId24"/>
    <p:sldId id="376" r:id="rId25"/>
    <p:sldId id="374" r:id="rId26"/>
    <p:sldId id="375" r:id="rId27"/>
    <p:sldId id="371" r:id="rId28"/>
    <p:sldId id="432" r:id="rId29"/>
    <p:sldId id="378" r:id="rId30"/>
    <p:sldId id="462" r:id="rId31"/>
    <p:sldId id="484" r:id="rId32"/>
    <p:sldId id="485" r:id="rId33"/>
    <p:sldId id="482" r:id="rId34"/>
    <p:sldId id="382" r:id="rId35"/>
    <p:sldId id="433" r:id="rId36"/>
    <p:sldId id="435" r:id="rId37"/>
    <p:sldId id="384" r:id="rId38"/>
    <p:sldId id="486" r:id="rId39"/>
    <p:sldId id="488" r:id="rId40"/>
    <p:sldId id="489" r:id="rId41"/>
    <p:sldId id="385" r:id="rId42"/>
    <p:sldId id="445" r:id="rId43"/>
    <p:sldId id="487" r:id="rId44"/>
    <p:sldId id="498" r:id="rId45"/>
    <p:sldId id="500" r:id="rId46"/>
    <p:sldId id="501" r:id="rId47"/>
    <p:sldId id="502" r:id="rId48"/>
    <p:sldId id="503" r:id="rId49"/>
    <p:sldId id="504" r:id="rId50"/>
    <p:sldId id="505" r:id="rId51"/>
    <p:sldId id="506" r:id="rId52"/>
    <p:sldId id="507" r:id="rId53"/>
    <p:sldId id="508" r:id="rId54"/>
    <p:sldId id="509" r:id="rId55"/>
    <p:sldId id="510" r:id="rId56"/>
    <p:sldId id="511" r:id="rId57"/>
    <p:sldId id="512" r:id="rId58"/>
    <p:sldId id="513" r:id="rId59"/>
    <p:sldId id="514" r:id="rId60"/>
    <p:sldId id="515" r:id="rId61"/>
    <p:sldId id="516" r:id="rId62"/>
    <p:sldId id="517" r:id="rId63"/>
    <p:sldId id="518" r:id="rId64"/>
    <p:sldId id="519" r:id="rId65"/>
    <p:sldId id="520" r:id="rId66"/>
    <p:sldId id="521" r:id="rId67"/>
    <p:sldId id="493" r:id="rId68"/>
    <p:sldId id="457" r:id="rId69"/>
    <p:sldId id="492" r:id="rId70"/>
    <p:sldId id="458" r:id="rId71"/>
    <p:sldId id="495" r:id="rId72"/>
    <p:sldId id="494" r:id="rId73"/>
    <p:sldId id="496" r:id="rId74"/>
    <p:sldId id="497" r:id="rId75"/>
    <p:sldId id="354" r:id="rId76"/>
    <p:sldId id="481" r:id="rId77"/>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35D"/>
    <a:srgbClr val="EB75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93" autoAdjust="0"/>
    <p:restoredTop sz="93969" autoAdjust="0"/>
  </p:normalViewPr>
  <p:slideViewPr>
    <p:cSldViewPr>
      <p:cViewPr varScale="1">
        <p:scale>
          <a:sx n="86" d="100"/>
          <a:sy n="86" d="100"/>
        </p:scale>
        <p:origin x="702" y="96"/>
      </p:cViewPr>
      <p:guideLst>
        <p:guide orient="horz" pos="2160"/>
        <p:guide pos="2880"/>
      </p:guideLst>
    </p:cSldViewPr>
  </p:slideViewPr>
  <p:outlineViewPr>
    <p:cViewPr>
      <p:scale>
        <a:sx n="33" d="100"/>
        <a:sy n="33" d="100"/>
      </p:scale>
      <p:origin x="0" y="214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4C9BD70-2370-4ABC-94F6-19AF6BA96321}" type="datetimeFigureOut">
              <a:rPr lang="ru-RU" smtClean="0"/>
              <a:pPr/>
              <a:t>24.05.2021</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890C681E-FF8F-479A-BC6F-D8A2F4F48742}" type="slidenum">
              <a:rPr lang="ru-RU" smtClean="0"/>
              <a:pPr/>
              <a:t>‹#›</a:t>
            </a:fld>
            <a:endParaRPr lang="ru-RU"/>
          </a:p>
        </p:txBody>
      </p:sp>
    </p:spTree>
    <p:extLst>
      <p:ext uri="{BB962C8B-B14F-4D97-AF65-F5344CB8AC3E}">
        <p14:creationId xmlns:p14="http://schemas.microsoft.com/office/powerpoint/2010/main" val="783652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90C681E-FF8F-479A-BC6F-D8A2F4F48742}" type="slidenum">
              <a:rPr lang="ru-RU" smtClean="0"/>
              <a:pPr/>
              <a:t>10</a:t>
            </a:fld>
            <a:endParaRPr lang="ru-RU"/>
          </a:p>
        </p:txBody>
      </p:sp>
    </p:spTree>
    <p:extLst>
      <p:ext uri="{BB962C8B-B14F-4D97-AF65-F5344CB8AC3E}">
        <p14:creationId xmlns:p14="http://schemas.microsoft.com/office/powerpoint/2010/main" val="2752580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90C681E-FF8F-479A-BC6F-D8A2F4F48742}" type="slidenum">
              <a:rPr lang="ru-RU" smtClean="0"/>
              <a:pPr/>
              <a:t>26</a:t>
            </a:fld>
            <a:endParaRPr lang="ru-RU"/>
          </a:p>
        </p:txBody>
      </p:sp>
    </p:spTree>
    <p:extLst>
      <p:ext uri="{BB962C8B-B14F-4D97-AF65-F5344CB8AC3E}">
        <p14:creationId xmlns:p14="http://schemas.microsoft.com/office/powerpoint/2010/main" val="2669663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90C681E-FF8F-479A-BC6F-D8A2F4F48742}" type="slidenum">
              <a:rPr lang="ru-RU" smtClean="0"/>
              <a:pPr/>
              <a:t>53</a:t>
            </a:fld>
            <a:endParaRPr lang="ru-RU"/>
          </a:p>
        </p:txBody>
      </p:sp>
    </p:spTree>
    <p:extLst>
      <p:ext uri="{BB962C8B-B14F-4D97-AF65-F5344CB8AC3E}">
        <p14:creationId xmlns:p14="http://schemas.microsoft.com/office/powerpoint/2010/main" val="3322943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2" name="Прямоугольник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Скругленный прямоугольник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Подзаголовок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p:txBody>
          <a:bodyPr/>
          <a:lstStyle/>
          <a:p>
            <a:fld id="{5B106E36-FD25-4E2D-B0AA-010F637433A0}" type="datetimeFigureOut">
              <a:rPr lang="ru-RU" smtClean="0"/>
              <a:pPr/>
              <a:t>24.05.2021</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lIns="0" tIns="0" rIns="0" bIns="0">
            <a:noAutofit/>
          </a:bodyPr>
          <a:lstStyle>
            <a:lvl1pPr>
              <a:defRPr sz="1400">
                <a:solidFill>
                  <a:srgbClr val="FFFFFF"/>
                </a:solidFill>
              </a:defRPr>
            </a:lvl1pPr>
          </a:lstStyle>
          <a:p>
            <a:fld id="{725C68B6-61C2-468F-89AB-4B9F7531AA68}" type="slidenum">
              <a:rPr lang="ru-RU" smtClean="0"/>
              <a:pPr/>
              <a:t>‹#›</a:t>
            </a:fld>
            <a:endParaRPr lang="ru-RU"/>
          </a:p>
        </p:txBody>
      </p:sp>
      <p:sp>
        <p:nvSpPr>
          <p:cNvPr id="7" name="Прямоугольник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ru-RU" smtClean="0"/>
              <a:t>Образец заголовка</a:t>
            </a:r>
            <a:endParaRPr kumimoji="0" lang="en-US"/>
          </a:p>
        </p:txBody>
      </p:sp>
    </p:spTree>
  </p:cSld>
  <p:clrMapOvr>
    <a:masterClrMapping/>
  </p:clrMapOvr>
  <p:transition spd="slow">
    <p:pull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24.05.2021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pull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1"/>
            <a:ext cx="201168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914400" y="274640"/>
            <a:ext cx="55626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24.05.2021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pull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24.05.2021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
        <p:nvSpPr>
          <p:cNvPr id="8" name="Содержимое 7"/>
          <p:cNvSpPr>
            <a:spLocks noGrp="1"/>
          </p:cNvSpPr>
          <p:nvPr>
            <p:ph sz="quarter" idx="1"/>
          </p:nvPr>
        </p:nvSpPr>
        <p:spPr>
          <a:xfrm>
            <a:off x="914400" y="1447800"/>
            <a:ext cx="7772400" cy="45720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transition spd="slow">
    <p:pull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1" name="Прямоугольник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Скругленный прямоугольник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722313" y="952500"/>
            <a:ext cx="7772400" cy="1362075"/>
          </a:xfrm>
        </p:spPr>
        <p:txBody>
          <a:bodyPr anchor="b" anchorCtr="0"/>
          <a:lstStyle>
            <a:lvl1pPr algn="l">
              <a:buNone/>
              <a:defRPr sz="4000" b="0" cap="none"/>
            </a:lvl1pPr>
          </a:lstStyle>
          <a:p>
            <a:r>
              <a:rPr kumimoji="0" lang="ru-RU" smtClean="0"/>
              <a:t>Образец заголовка</a:t>
            </a:r>
            <a:endParaRPr kumimoji="0" lang="en-US"/>
          </a:p>
        </p:txBody>
      </p:sp>
      <p:sp>
        <p:nvSpPr>
          <p:cNvPr id="3" name="Текст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24.05.2021</a:t>
            </a:fld>
            <a:endParaRPr lang="ru-RU"/>
          </a:p>
        </p:txBody>
      </p:sp>
      <p:sp>
        <p:nvSpPr>
          <p:cNvPr id="5" name="Нижний колонтитул 4"/>
          <p:cNvSpPr>
            <a:spLocks noGrp="1"/>
          </p:cNvSpPr>
          <p:nvPr>
            <p:ph type="ftr" sz="quarter" idx="11"/>
          </p:nvPr>
        </p:nvSpPr>
        <p:spPr>
          <a:xfrm>
            <a:off x="800100" y="6172200"/>
            <a:ext cx="4000500" cy="457200"/>
          </a:xfrm>
        </p:spPr>
        <p:txBody>
          <a:bodyPr/>
          <a:lstStyle/>
          <a:p>
            <a:endParaRPr lang="ru-RU"/>
          </a:p>
        </p:txBody>
      </p:sp>
      <p:sp>
        <p:nvSpPr>
          <p:cNvPr id="7" name="Прямоугольник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Прямоугольник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146304" y="6208776"/>
            <a:ext cx="457200" cy="457200"/>
          </a:xfrm>
        </p:spPr>
        <p:txBody>
          <a:bodyPr/>
          <a:lstStyle/>
          <a:p>
            <a:fld id="{725C68B6-61C2-468F-89AB-4B9F7531AA68}" type="slidenum">
              <a:rPr lang="ru-RU" smtClean="0"/>
              <a:pPr/>
              <a:t>‹#›</a:t>
            </a:fld>
            <a:endParaRPr lang="ru-RU"/>
          </a:p>
        </p:txBody>
      </p:sp>
    </p:spTree>
  </p:cSld>
  <p:clrMapOvr>
    <a:masterClrMapping/>
  </p:clrMapOvr>
  <p:transition spd="slow">
    <p:pull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24.05.2021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9" name="Содержимое 8"/>
          <p:cNvSpPr>
            <a:spLocks noGrp="1"/>
          </p:cNvSpPr>
          <p:nvPr>
            <p:ph sz="quarter" idx="1"/>
          </p:nvPr>
        </p:nvSpPr>
        <p:spPr>
          <a:xfrm>
            <a:off x="914400" y="1447800"/>
            <a:ext cx="3749040" cy="45720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4933950" y="1447800"/>
            <a:ext cx="3749040" cy="45720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transition spd="slow">
    <p:pull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3050"/>
            <a:ext cx="7772400" cy="1143000"/>
          </a:xfrm>
        </p:spPr>
        <p:txBody>
          <a:bodyPr anchor="b" anchorCtr="0"/>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7" name="Дата 6"/>
          <p:cNvSpPr>
            <a:spLocks noGrp="1"/>
          </p:cNvSpPr>
          <p:nvPr>
            <p:ph type="dt" sz="half" idx="10"/>
          </p:nvPr>
        </p:nvSpPr>
        <p:spPr/>
        <p:txBody>
          <a:bodyPr/>
          <a:lstStyle/>
          <a:p>
            <a:fld id="{5B106E36-FD25-4E2D-B0AA-010F637433A0}" type="datetimeFigureOut">
              <a:rPr lang="ru-RU" smtClean="0"/>
              <a:pPr/>
              <a:t>24.05.2021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
        <p:nvSpPr>
          <p:cNvPr id="11" name="Содержимое 10"/>
          <p:cNvSpPr>
            <a:spLocks noGrp="1"/>
          </p:cNvSpPr>
          <p:nvPr>
            <p:ph sz="half" idx="2"/>
          </p:nvPr>
        </p:nvSpPr>
        <p:spPr>
          <a:xfrm>
            <a:off x="914400" y="2247900"/>
            <a:ext cx="3733800" cy="38862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4"/>
          </p:nvPr>
        </p:nvSpPr>
        <p:spPr>
          <a:xfrm>
            <a:off x="4953000" y="2247900"/>
            <a:ext cx="3733800" cy="38862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transition spd="slow">
    <p:pull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24.05.2021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pull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24.05.2021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pull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Прямоугольник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Скругленный прямоугольник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914400" y="273050"/>
            <a:ext cx="7772400" cy="1143000"/>
          </a:xfrm>
        </p:spPr>
        <p:txBody>
          <a:bodyPr anchor="b" anchorCtr="0"/>
          <a:lstStyle>
            <a:lvl1pPr algn="l">
              <a:buNone/>
              <a:defRPr sz="4000" b="0"/>
            </a:lvl1pPr>
          </a:lstStyle>
          <a:p>
            <a:r>
              <a:rPr kumimoji="0" lang="ru-RU" smtClean="0"/>
              <a:t>Образец заголовка</a:t>
            </a:r>
            <a:endParaRPr kumimoji="0" lang="en-US"/>
          </a:p>
        </p:txBody>
      </p:sp>
      <p:sp>
        <p:nvSpPr>
          <p:cNvPr id="3" name="Текст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24.05.2021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11" name="Содержимое 10"/>
          <p:cNvSpPr>
            <a:spLocks noGrp="1"/>
          </p:cNvSpPr>
          <p:nvPr>
            <p:ph sz="quarter" idx="1"/>
          </p:nvPr>
        </p:nvSpPr>
        <p:spPr>
          <a:xfrm>
            <a:off x="2971800" y="1600200"/>
            <a:ext cx="5715000" cy="4495800"/>
          </a:xfrm>
        </p:spPr>
        <p:txBody>
          <a:bodyPr vert="horz"/>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transition spd="slow">
    <p:pull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24.05.2021</a:t>
            </a:fld>
            <a:endParaRPr lang="ru-RU"/>
          </a:p>
        </p:txBody>
      </p:sp>
      <p:sp>
        <p:nvSpPr>
          <p:cNvPr id="6" name="Нижний колонтитул 5"/>
          <p:cNvSpPr>
            <a:spLocks noGrp="1"/>
          </p:cNvSpPr>
          <p:nvPr>
            <p:ph type="ftr" sz="quarter" idx="11"/>
          </p:nvPr>
        </p:nvSpPr>
        <p:spPr>
          <a:xfrm>
            <a:off x="914400" y="6172200"/>
            <a:ext cx="3886200" cy="457200"/>
          </a:xfrm>
        </p:spPr>
        <p:txBody>
          <a:bodyPr/>
          <a:lstStyle/>
          <a:p>
            <a:endParaRPr lang="ru-RU"/>
          </a:p>
        </p:txBody>
      </p:sp>
      <p:sp>
        <p:nvSpPr>
          <p:cNvPr id="7" name="Номер слайда 6"/>
          <p:cNvSpPr>
            <a:spLocks noGrp="1"/>
          </p:cNvSpPr>
          <p:nvPr>
            <p:ph type="sldNum" sz="quarter" idx="12"/>
          </p:nvPr>
        </p:nvSpPr>
        <p:spPr>
          <a:xfrm>
            <a:off x="146304" y="6208776"/>
            <a:ext cx="457200" cy="457200"/>
          </a:xfrm>
        </p:spPr>
        <p:txBody>
          <a:bodyPr/>
          <a:lstStyle/>
          <a:p>
            <a:fld id="{725C68B6-61C2-468F-89AB-4B9F7531AA68}" type="slidenum">
              <a:rPr lang="ru-RU" smtClean="0"/>
              <a:pPr/>
              <a:t>‹#›</a:t>
            </a:fld>
            <a:endParaRPr lang="ru-RU"/>
          </a:p>
        </p:txBody>
      </p:sp>
      <p:sp>
        <p:nvSpPr>
          <p:cNvPr id="11" name="Прямоугольник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оугольник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Рисунок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ru-RU" smtClean="0"/>
              <a:t>Вставка рисунка</a:t>
            </a:r>
            <a:endParaRPr kumimoji="0" lang="en-US" dirty="0"/>
          </a:p>
        </p:txBody>
      </p:sp>
    </p:spTree>
  </p:cSld>
  <p:clrMapOvr>
    <a:masterClrMapping/>
  </p:clrMapOvr>
  <p:transition spd="slow">
    <p:pull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9" name="Прямоугольник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Скругленный прямоугольник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Заголовок 21"/>
          <p:cNvSpPr>
            <a:spLocks noGrp="1"/>
          </p:cNvSpPr>
          <p:nvPr>
            <p:ph type="title"/>
          </p:nvPr>
        </p:nvSpPr>
        <p:spPr>
          <a:xfrm>
            <a:off x="914400" y="274638"/>
            <a:ext cx="7772400" cy="1143000"/>
          </a:xfrm>
          <a:prstGeom prst="rect">
            <a:avLst/>
          </a:prstGeom>
        </p:spPr>
        <p:txBody>
          <a:bodyPr bIns="91440" anchor="b" anchorCtr="0">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5B106E36-FD25-4E2D-B0AA-010F637433A0}" type="datetimeFigureOut">
              <a:rPr lang="ru-RU" smtClean="0"/>
              <a:pPr/>
              <a:t>24.05.2021</a:t>
            </a:fld>
            <a:endParaRPr lang="ru-RU"/>
          </a:p>
        </p:txBody>
      </p:sp>
      <p:sp>
        <p:nvSpPr>
          <p:cNvPr id="3" name="Нижний колонтитул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ru-RU"/>
          </a:p>
        </p:txBody>
      </p:sp>
      <p:sp>
        <p:nvSpPr>
          <p:cNvPr id="23" name="Номер слайда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spd="slow">
    <p:pull dir="u"/>
  </p:transition>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gif"/><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7.jpg"/><Relationship Id="rId4" Type="http://schemas.openxmlformats.org/officeDocument/2006/relationships/image" Target="../media/image86.jpg"/></Relationships>
</file>

<file path=ppt/slides/_rels/slide4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2.xml"/><Relationship Id="rId4" Type="http://schemas.openxmlformats.org/officeDocument/2006/relationships/image" Target="../media/image93.emf"/></Relationships>
</file>

<file path=ppt/slides/_rels/slide4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jpg"/><Relationship Id="rId4" Type="http://schemas.openxmlformats.org/officeDocument/2006/relationships/image" Target="../media/image97.jp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g"/><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7.xml"/><Relationship Id="rId5" Type="http://schemas.openxmlformats.org/officeDocument/2006/relationships/image" Target="../media/image107.jpg"/><Relationship Id="rId4" Type="http://schemas.openxmlformats.org/officeDocument/2006/relationships/image" Target="../media/image106.jpeg"/></Relationships>
</file>

<file path=ppt/slides/_rels/slide5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1.jpg"/><Relationship Id="rId5" Type="http://schemas.openxmlformats.org/officeDocument/2006/relationships/image" Target="../media/image110.jpeg"/><Relationship Id="rId4" Type="http://schemas.openxmlformats.org/officeDocument/2006/relationships/image" Target="../media/image109.jpeg"/></Relationships>
</file>

<file path=ppt/slides/_rels/slide5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55.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119.jpg"/></Relationships>
</file>

<file path=ppt/slides/_rels/slide5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122.jpeg"/></Relationships>
</file>

<file path=ppt/slides/_rels/slide58.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7.xml"/><Relationship Id="rId4" Type="http://schemas.openxmlformats.org/officeDocument/2006/relationships/image" Target="../media/image126.jpg"/></Relationships>
</file>

<file path=ppt/slides/_rels/slide59.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61.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g"/><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jpg"/><Relationship Id="rId4" Type="http://schemas.openxmlformats.org/officeDocument/2006/relationships/image" Target="../media/image134.jpg"/></Relationships>
</file>

<file path=ppt/slides/_rels/slide62.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7.xml"/><Relationship Id="rId5" Type="http://schemas.openxmlformats.org/officeDocument/2006/relationships/image" Target="../media/image140.jpg"/><Relationship Id="rId4" Type="http://schemas.openxmlformats.org/officeDocument/2006/relationships/image" Target="../media/image139.jpg"/></Relationships>
</file>

<file path=ppt/slides/_rels/slide63.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jpeg"/><Relationship Id="rId1" Type="http://schemas.openxmlformats.org/officeDocument/2006/relationships/slideLayout" Target="../slideLayouts/slideLayout7.xml"/><Relationship Id="rId5" Type="http://schemas.openxmlformats.org/officeDocument/2006/relationships/image" Target="../media/image146.jpg"/><Relationship Id="rId4" Type="http://schemas.openxmlformats.org/officeDocument/2006/relationships/image" Target="../media/image145.jpg"/></Relationships>
</file>

<file path=ppt/slides/_rels/slide65.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jpg"/><Relationship Id="rId1" Type="http://schemas.openxmlformats.org/officeDocument/2006/relationships/slideLayout" Target="../slideLayouts/slideLayout7.xml"/><Relationship Id="rId4" Type="http://schemas.openxmlformats.org/officeDocument/2006/relationships/image" Target="../media/image149.jpg"/></Relationships>
</file>

<file path=ppt/slides/_rels/slide66.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g"/><Relationship Id="rId1" Type="http://schemas.openxmlformats.org/officeDocument/2006/relationships/slideLayout" Target="../slideLayouts/slideLayout7.xml"/><Relationship Id="rId5" Type="http://schemas.openxmlformats.org/officeDocument/2006/relationships/image" Target="../media/image161.jpg"/><Relationship Id="rId4" Type="http://schemas.openxmlformats.org/officeDocument/2006/relationships/image" Target="../media/image160.jpg"/></Relationships>
</file>

<file path=ppt/slides/_rels/slide7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7.xml"/><Relationship Id="rId4" Type="http://schemas.openxmlformats.org/officeDocument/2006/relationships/image" Target="../media/image164.jpeg"/></Relationships>
</file>

<file path=ppt/slides/_rels/slide72.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65.jpg"/><Relationship Id="rId1" Type="http://schemas.openxmlformats.org/officeDocument/2006/relationships/slideLayout" Target="../slideLayouts/slideLayout7.xml"/><Relationship Id="rId4" Type="http://schemas.openxmlformats.org/officeDocument/2006/relationships/image" Target="../media/image167.jpg"/></Relationships>
</file>

<file path=ppt/slides/_rels/slide73.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729" y="3429000"/>
            <a:ext cx="6500858" cy="240065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Times New Roman"/>
              </a:rPr>
              <a:t>ОТЧЕТ</a:t>
            </a:r>
          </a:p>
          <a:p>
            <a:pPr algn="ctr"/>
            <a:r>
              <a:rPr lang="ru-RU" sz="2400" b="1" spc="50" dirty="0" smtClean="0">
                <a:ln w="11430"/>
                <a:solidFill>
                  <a:srgbClr val="7030A0"/>
                </a:solidFill>
                <a:effectLst>
                  <a:outerShdw blurRad="76200" dist="50800" dir="5400000" algn="tl" rotWithShape="0">
                    <a:srgbClr val="000000">
                      <a:alpha val="65000"/>
                    </a:srgbClr>
                  </a:outerShdw>
                </a:effectLst>
                <a:latin typeface="Times New Roman"/>
              </a:rPr>
              <a:t>Главы Нижнесергинского городского</a:t>
            </a:r>
          </a:p>
          <a:p>
            <a:pPr algn="ctr"/>
            <a:r>
              <a:rPr lang="ru-RU" sz="2400" b="1" spc="50" dirty="0" smtClean="0">
                <a:ln w="11430"/>
                <a:solidFill>
                  <a:srgbClr val="7030A0"/>
                </a:solidFill>
                <a:effectLst>
                  <a:outerShdw blurRad="76200" dist="50800" dir="5400000" algn="tl" rotWithShape="0">
                    <a:srgbClr val="000000">
                      <a:alpha val="65000"/>
                    </a:srgbClr>
                  </a:outerShdw>
                </a:effectLst>
                <a:latin typeface="Times New Roman"/>
              </a:rPr>
              <a:t>п</a:t>
            </a:r>
            <a:r>
              <a:rPr lang="ru-RU" sz="2400" b="1" cap="none" spc="50" dirty="0" smtClean="0">
                <a:ln w="11430"/>
                <a:solidFill>
                  <a:srgbClr val="7030A0"/>
                </a:solidFill>
                <a:effectLst>
                  <a:outerShdw blurRad="76200" dist="50800" dir="5400000" algn="tl" rotWithShape="0">
                    <a:srgbClr val="000000">
                      <a:alpha val="65000"/>
                    </a:srgbClr>
                  </a:outerShdw>
                </a:effectLst>
                <a:latin typeface="Times New Roman"/>
              </a:rPr>
              <a:t>оселения </a:t>
            </a:r>
          </a:p>
          <a:p>
            <a:pPr algn="ctr"/>
            <a:r>
              <a:rPr lang="ru-RU" sz="2400" b="1" spc="50" dirty="0" smtClean="0">
                <a:ln w="11430"/>
                <a:solidFill>
                  <a:srgbClr val="7030A0"/>
                </a:solidFill>
                <a:effectLst>
                  <a:outerShdw blurRad="76200" dist="50800" dir="5400000" algn="tl" rotWithShape="0">
                    <a:srgbClr val="000000">
                      <a:alpha val="65000"/>
                    </a:srgbClr>
                  </a:outerShdw>
                </a:effectLst>
                <a:latin typeface="Times New Roman"/>
              </a:rPr>
              <a:t>А. М. </a:t>
            </a:r>
            <a:r>
              <a:rPr lang="ru-RU" sz="2400" b="1" spc="50" dirty="0" err="1" smtClean="0">
                <a:ln w="11430"/>
                <a:solidFill>
                  <a:srgbClr val="7030A0"/>
                </a:solidFill>
                <a:effectLst>
                  <a:outerShdw blurRad="76200" dist="50800" dir="5400000" algn="tl" rotWithShape="0">
                    <a:srgbClr val="000000">
                      <a:alpha val="65000"/>
                    </a:srgbClr>
                  </a:outerShdw>
                </a:effectLst>
                <a:latin typeface="Times New Roman"/>
              </a:rPr>
              <a:t>Чекасина</a:t>
            </a:r>
            <a:endParaRPr lang="ru-RU" sz="2400" b="1" spc="50" dirty="0" smtClean="0">
              <a:ln w="11430"/>
              <a:solidFill>
                <a:srgbClr val="7030A0"/>
              </a:solidFill>
              <a:effectLst>
                <a:outerShdw blurRad="76200" dist="50800" dir="5400000" algn="tl" rotWithShape="0">
                  <a:srgbClr val="000000">
                    <a:alpha val="65000"/>
                  </a:srgbClr>
                </a:outerShdw>
              </a:effectLst>
              <a:latin typeface="Times New Roman"/>
            </a:endParaRPr>
          </a:p>
          <a:p>
            <a:pPr algn="ctr"/>
            <a:r>
              <a:rPr lang="ru-RU" sz="2400" b="1" spc="50" dirty="0" smtClean="0">
                <a:ln w="11430"/>
                <a:solidFill>
                  <a:srgbClr val="7030A0"/>
                </a:solidFill>
                <a:effectLst>
                  <a:outerShdw blurRad="76200" dist="50800" dir="5400000" algn="tl" rotWithShape="0">
                    <a:srgbClr val="000000">
                      <a:alpha val="65000"/>
                    </a:srgbClr>
                  </a:outerShdw>
                </a:effectLst>
                <a:latin typeface="Times New Roman"/>
              </a:rPr>
              <a:t>за 2020 год</a:t>
            </a:r>
            <a:r>
              <a:rPr lang="ru-RU" sz="2400" b="1" cap="none" spc="50" dirty="0" smtClean="0">
                <a:ln w="11430"/>
                <a:solidFill>
                  <a:srgbClr val="7030A0"/>
                </a:solidFill>
                <a:effectLst>
                  <a:outerShdw blurRad="76200" dist="50800" dir="5400000" algn="tl" rotWithShape="0">
                    <a:srgbClr val="000000">
                      <a:alpha val="65000"/>
                    </a:srgbClr>
                  </a:outerShdw>
                </a:effectLst>
                <a:latin typeface="Times New Roman"/>
              </a:rPr>
              <a:t> </a:t>
            </a:r>
            <a:endParaRPr lang="ru-RU" sz="2400" b="1" cap="none" spc="50" dirty="0">
              <a:ln w="11430"/>
              <a:solidFill>
                <a:srgbClr val="7030A0"/>
              </a:solidFill>
              <a:effectLst>
                <a:outerShdw blurRad="76200" dist="50800" dir="5400000" algn="tl" rotWithShape="0">
                  <a:srgbClr val="000000">
                    <a:alpha val="65000"/>
                  </a:srgbClr>
                </a:outerShdw>
              </a:effectLst>
            </a:endParaRPr>
          </a:p>
        </p:txBody>
      </p:sp>
      <p:pic>
        <p:nvPicPr>
          <p:cNvPr id="1026" name="Picture 2" descr="C:\Users\Татьяна\Desktop\Безымянный.jpg"/>
          <p:cNvPicPr>
            <a:picLocks noChangeAspect="1" noChangeArrowheads="1"/>
          </p:cNvPicPr>
          <p:nvPr/>
        </p:nvPicPr>
        <p:blipFill>
          <a:blip r:embed="rId2" cstate="print"/>
          <a:srcRect/>
          <a:stretch>
            <a:fillRect/>
          </a:stretch>
        </p:blipFill>
        <p:spPr bwMode="auto">
          <a:xfrm>
            <a:off x="3357554" y="214290"/>
            <a:ext cx="2543175" cy="3219450"/>
          </a:xfrm>
          <a:prstGeom prst="rect">
            <a:avLst/>
          </a:prstGeom>
          <a:noFill/>
        </p:spPr>
      </p:pic>
    </p:spTree>
  </p:cSld>
  <p:clrMapOvr>
    <a:masterClrMapping/>
  </p:clrMapOvr>
  <p:transition spd="slow">
    <p:pull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619672" y="830997"/>
            <a:ext cx="6372200" cy="1107996"/>
          </a:xfrm>
          <a:prstGeom prst="rect">
            <a:avLst/>
          </a:prstGeom>
        </p:spPr>
        <p:txBody>
          <a:bodyPr wrap="square">
            <a:spAutoFit/>
          </a:bodyPr>
          <a:lstStyle/>
          <a:p>
            <a:pPr algn="ctr"/>
            <a:r>
              <a:rPr lang="ru-RU" b="1" dirty="0" smtClean="0">
                <a:latin typeface="UkrainianTextBook" pitchFamily="34" charset="0"/>
                <a:cs typeface="Arial" pitchFamily="34" charset="0"/>
              </a:rPr>
              <a:t>Нижнесергинское городское поселение</a:t>
            </a:r>
          </a:p>
          <a:p>
            <a:pPr algn="ctr"/>
            <a:r>
              <a:rPr lang="ru-RU" sz="1600" dirty="0" smtClean="0">
                <a:latin typeface="UkrainianTextBook" pitchFamily="34" charset="0"/>
                <a:cs typeface="Arial" pitchFamily="34" charset="0"/>
              </a:rPr>
              <a:t>Численность населения – </a:t>
            </a:r>
            <a:r>
              <a:rPr lang="ru-RU" sz="1600" b="1" dirty="0" smtClean="0">
                <a:latin typeface="UkrainianTextBook" pitchFamily="34" charset="0"/>
                <a:cs typeface="Arial" pitchFamily="34" charset="0"/>
              </a:rPr>
              <a:t>9043 человека</a:t>
            </a:r>
            <a:r>
              <a:rPr lang="ru-RU" sz="1600" dirty="0" smtClean="0">
                <a:latin typeface="UkrainianTextBook" pitchFamily="34" charset="0"/>
                <a:cs typeface="Arial" pitchFamily="34" charset="0"/>
              </a:rPr>
              <a:t>, в том числе</a:t>
            </a:r>
            <a:r>
              <a:rPr lang="ru-RU" sz="1600" dirty="0" smtClean="0">
                <a:solidFill>
                  <a:srgbClr val="FF0000"/>
                </a:solidFill>
                <a:latin typeface="UkrainianTextBook" pitchFamily="34" charset="0"/>
                <a:cs typeface="Arial" pitchFamily="34" charset="0"/>
              </a:rPr>
              <a:t>.</a:t>
            </a:r>
            <a:endParaRPr lang="ru-RU" sz="1600" dirty="0" smtClean="0">
              <a:latin typeface="UkrainianTextBook" pitchFamily="34" charset="0"/>
              <a:cs typeface="Arial" pitchFamily="34" charset="0"/>
            </a:endParaRPr>
          </a:p>
          <a:p>
            <a:pPr algn="ctr"/>
            <a:r>
              <a:rPr lang="ru-RU" sz="1600" dirty="0" smtClean="0">
                <a:latin typeface="UkrainianTextBook" pitchFamily="34" charset="0"/>
                <a:cs typeface="Arial" pitchFamily="34" charset="0"/>
              </a:rPr>
              <a:t>Экономически активное население </a:t>
            </a:r>
            <a:r>
              <a:rPr lang="ru-RU" sz="1600" b="1" dirty="0" smtClean="0">
                <a:latin typeface="UkrainianTextBook" pitchFamily="34" charset="0"/>
                <a:cs typeface="Arial" pitchFamily="34" charset="0"/>
              </a:rPr>
              <a:t>– </a:t>
            </a:r>
            <a:r>
              <a:rPr lang="ru-RU" sz="1600" b="1" dirty="0">
                <a:latin typeface="UkrainianTextBook" pitchFamily="34" charset="0"/>
                <a:cs typeface="Arial" pitchFamily="34" charset="0"/>
              </a:rPr>
              <a:t>3</a:t>
            </a:r>
            <a:r>
              <a:rPr lang="ru-RU" sz="1600" b="1" dirty="0" smtClean="0">
                <a:latin typeface="UkrainianTextBook" pitchFamily="34" charset="0"/>
                <a:cs typeface="Arial" pitchFamily="34" charset="0"/>
              </a:rPr>
              <a:t>500 человек </a:t>
            </a:r>
            <a:r>
              <a:rPr lang="ru-RU" sz="1600" dirty="0" smtClean="0">
                <a:latin typeface="UkrainianTextBook" pitchFamily="34" charset="0"/>
                <a:cs typeface="Arial" pitchFamily="34" charset="0"/>
              </a:rPr>
              <a:t>(38,7%).</a:t>
            </a:r>
          </a:p>
          <a:p>
            <a:pPr algn="ctr"/>
            <a:endParaRPr lang="ru-RU" sz="1600" dirty="0" smtClean="0">
              <a:solidFill>
                <a:srgbClr val="C00000"/>
              </a:solidFill>
              <a:latin typeface="UkrainianTextBook" pitchFamily="34" charset="0"/>
              <a:cs typeface="Arial" pitchFamily="34" charset="0"/>
            </a:endParaRPr>
          </a:p>
        </p:txBody>
      </p:sp>
      <p:sp>
        <p:nvSpPr>
          <p:cNvPr id="4" name="Прямоугольник 3"/>
          <p:cNvSpPr/>
          <p:nvPr/>
        </p:nvSpPr>
        <p:spPr>
          <a:xfrm>
            <a:off x="500034" y="0"/>
            <a:ext cx="8143932" cy="830997"/>
          </a:xfrm>
          <a:prstGeom prst="rect">
            <a:avLst/>
          </a:prstGeom>
          <a:noFill/>
        </p:spPr>
        <p:txBody>
          <a:bodyPr wrap="square" lIns="91440" tIns="45720" rIns="91440" bIns="45720">
            <a:spAutoFit/>
          </a:bodyPr>
          <a:lstStyle/>
          <a:p>
            <a:pPr algn="ctr"/>
            <a:r>
              <a:rPr lang="ru-RU" sz="2400" b="1" u="sng" cap="none" spc="0" dirty="0" smtClean="0">
                <a:ln w="1905"/>
                <a:solidFill>
                  <a:srgbClr val="FF0000"/>
                </a:solidFill>
                <a:effectLst>
                  <a:innerShdw blurRad="69850" dist="43180" dir="5400000">
                    <a:srgbClr val="000000">
                      <a:alpha val="65000"/>
                    </a:srgbClr>
                  </a:innerShdw>
                </a:effectLst>
              </a:rPr>
              <a:t>Уважаемые депутаты и жители </a:t>
            </a:r>
          </a:p>
          <a:p>
            <a:pPr algn="ctr"/>
            <a:r>
              <a:rPr lang="ru-RU" sz="2400" b="1" u="sng" cap="none" spc="0" dirty="0" smtClean="0">
                <a:ln w="1905"/>
                <a:solidFill>
                  <a:srgbClr val="FF0000"/>
                </a:solidFill>
                <a:effectLst>
                  <a:innerShdw blurRad="69850" dist="43180" dir="5400000">
                    <a:srgbClr val="000000">
                      <a:alpha val="65000"/>
                    </a:srgbClr>
                  </a:innerShdw>
                </a:effectLst>
              </a:rPr>
              <a:t>Нижнесергинского городского поселения!</a:t>
            </a:r>
            <a:endParaRPr lang="ru-RU" sz="2400" b="1" u="sng" cap="none" spc="0" dirty="0">
              <a:ln w="1905"/>
              <a:solidFill>
                <a:srgbClr val="FF0000"/>
              </a:solidFill>
              <a:effectLst>
                <a:innerShdw blurRad="69850" dist="43180" dir="5400000">
                  <a:srgbClr val="000000">
                    <a:alpha val="65000"/>
                  </a:srgbClr>
                </a:innerShdw>
              </a:effectLst>
            </a:endParaRPr>
          </a:p>
        </p:txBody>
      </p:sp>
      <p:graphicFrame>
        <p:nvGraphicFramePr>
          <p:cNvPr id="5" name="Таблица 4"/>
          <p:cNvGraphicFramePr>
            <a:graphicFrameLocks noGrp="1"/>
          </p:cNvGraphicFramePr>
          <p:nvPr>
            <p:extLst>
              <p:ext uri="{D42A27DB-BD31-4B8C-83A1-F6EECF244321}">
                <p14:modId xmlns:p14="http://schemas.microsoft.com/office/powerpoint/2010/main" val="563825463"/>
              </p:ext>
            </p:extLst>
          </p:nvPr>
        </p:nvGraphicFramePr>
        <p:xfrm>
          <a:off x="500034" y="1661994"/>
          <a:ext cx="8314297" cy="1707585"/>
        </p:xfrm>
        <a:graphic>
          <a:graphicData uri="http://schemas.openxmlformats.org/drawingml/2006/table">
            <a:tbl>
              <a:tblPr firstRow="1" firstCol="1" lastRow="1" lastCol="1" bandRow="1" bandCol="1"/>
              <a:tblGrid>
                <a:gridCol w="4143974"/>
                <a:gridCol w="1080120"/>
                <a:gridCol w="1296144"/>
                <a:gridCol w="1794059"/>
              </a:tblGrid>
              <a:tr h="936104">
                <a:tc>
                  <a:txBody>
                    <a:bodyPr/>
                    <a:lstStyle/>
                    <a:p>
                      <a:pPr algn="ctr">
                        <a:spcAft>
                          <a:spcPts val="0"/>
                        </a:spcAft>
                      </a:pPr>
                      <a:r>
                        <a:rPr lang="ru-RU" sz="1600" b="1" dirty="0">
                          <a:solidFill>
                            <a:schemeClr val="tx1"/>
                          </a:solidFill>
                          <a:latin typeface="Times New Roman" panose="02020603050405020304" pitchFamily="18" charset="0"/>
                          <a:cs typeface="Times New Roman" panose="02020603050405020304" pitchFamily="18" charset="0"/>
                        </a:rPr>
                        <a:t>Показатель</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algn="ctr">
                        <a:spcAft>
                          <a:spcPts val="0"/>
                        </a:spcAft>
                      </a:pPr>
                      <a:r>
                        <a:rPr lang="ru-RU" sz="1600" b="1" dirty="0">
                          <a:solidFill>
                            <a:schemeClr val="tx1"/>
                          </a:solidFill>
                          <a:effectLst/>
                          <a:latin typeface="Times New Roman" panose="02020603050405020304" pitchFamily="18" charset="0"/>
                          <a:ea typeface="Times New Roman"/>
                          <a:cs typeface="Times New Roman" panose="02020603050405020304" pitchFamily="18" charset="0"/>
                        </a:rPr>
                        <a:t>На 31 декабря </a:t>
                      </a:r>
                      <a:r>
                        <a:rPr lang="ru-RU" sz="1600" b="1" dirty="0" smtClean="0">
                          <a:solidFill>
                            <a:schemeClr val="tx1"/>
                          </a:solidFill>
                          <a:effectLst/>
                          <a:latin typeface="Times New Roman" panose="02020603050405020304" pitchFamily="18" charset="0"/>
                          <a:ea typeface="Times New Roman"/>
                          <a:cs typeface="Times New Roman" panose="02020603050405020304" pitchFamily="18" charset="0"/>
                        </a:rPr>
                        <a:t>2019 </a:t>
                      </a:r>
                      <a:r>
                        <a:rPr lang="ru-RU" sz="1600" b="1" dirty="0">
                          <a:solidFill>
                            <a:schemeClr val="tx1"/>
                          </a:solidFill>
                          <a:effectLst/>
                          <a:latin typeface="Times New Roman" panose="02020603050405020304" pitchFamily="18" charset="0"/>
                          <a:ea typeface="Times New Roman"/>
                          <a:cs typeface="Times New Roman" panose="02020603050405020304" pitchFamily="18" charset="0"/>
                        </a:rPr>
                        <a:t>года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8895" algn="ctr">
                        <a:spcAft>
                          <a:spcPts val="0"/>
                        </a:spcAft>
                      </a:pPr>
                      <a:r>
                        <a:rPr lang="ru-RU" sz="1600" b="1" dirty="0">
                          <a:solidFill>
                            <a:schemeClr val="tx1"/>
                          </a:solidFill>
                          <a:effectLst/>
                          <a:latin typeface="Times New Roman" panose="02020603050405020304" pitchFamily="18" charset="0"/>
                          <a:ea typeface="Times New Roman"/>
                          <a:cs typeface="Times New Roman" panose="02020603050405020304" pitchFamily="18" charset="0"/>
                        </a:rPr>
                        <a:t>На 31 декабря</a:t>
                      </a:r>
                    </a:p>
                    <a:p>
                      <a:pPr marL="48895" algn="ctr">
                        <a:spcAft>
                          <a:spcPts val="0"/>
                        </a:spcAft>
                      </a:pPr>
                      <a:r>
                        <a:rPr lang="ru-RU" sz="1600" b="1" dirty="0">
                          <a:solidFill>
                            <a:schemeClr val="tx1"/>
                          </a:solidFill>
                          <a:effectLst/>
                          <a:latin typeface="Times New Roman" panose="02020603050405020304" pitchFamily="18" charset="0"/>
                          <a:ea typeface="Times New Roman"/>
                          <a:cs typeface="Times New Roman" panose="02020603050405020304" pitchFamily="18" charset="0"/>
                        </a:rPr>
                        <a:t> </a:t>
                      </a:r>
                      <a:r>
                        <a:rPr lang="ru-RU" sz="1600" b="1" dirty="0" smtClean="0">
                          <a:solidFill>
                            <a:schemeClr val="tx1"/>
                          </a:solidFill>
                          <a:effectLst/>
                          <a:latin typeface="Times New Roman" panose="02020603050405020304" pitchFamily="18" charset="0"/>
                          <a:ea typeface="Times New Roman"/>
                          <a:cs typeface="Times New Roman" panose="02020603050405020304" pitchFamily="18" charset="0"/>
                        </a:rPr>
                        <a:t>2020 </a:t>
                      </a:r>
                      <a:r>
                        <a:rPr lang="ru-RU" sz="1600" b="1" dirty="0">
                          <a:solidFill>
                            <a:schemeClr val="tx1"/>
                          </a:solidFill>
                          <a:effectLst/>
                          <a:latin typeface="Times New Roman" panose="02020603050405020304" pitchFamily="18" charset="0"/>
                          <a:ea typeface="Times New Roman"/>
                          <a:cs typeface="Times New Roman" panose="02020603050405020304" pitchFamily="18" charset="0"/>
                        </a:rPr>
                        <a:t>года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0960" algn="ctr">
                        <a:spcAft>
                          <a:spcPts val="0"/>
                        </a:spcAft>
                      </a:pPr>
                      <a:r>
                        <a:rPr lang="ru-RU" sz="1600" b="1" dirty="0">
                          <a:solidFill>
                            <a:schemeClr val="tx1"/>
                          </a:solidFill>
                          <a:effectLst/>
                          <a:latin typeface="Times New Roman" panose="02020603050405020304" pitchFamily="18" charset="0"/>
                          <a:ea typeface="Times New Roman"/>
                          <a:cs typeface="Times New Roman" panose="02020603050405020304" pitchFamily="18" charset="0"/>
                        </a:rPr>
                        <a:t>Рост « +»</a:t>
                      </a:r>
                    </a:p>
                    <a:p>
                      <a:pPr marL="60960" algn="ctr">
                        <a:spcAft>
                          <a:spcPts val="0"/>
                        </a:spcAft>
                      </a:pPr>
                      <a:r>
                        <a:rPr lang="ru-RU" sz="1600" b="1" dirty="0">
                          <a:solidFill>
                            <a:schemeClr val="tx1"/>
                          </a:solidFill>
                          <a:effectLst/>
                          <a:latin typeface="Times New Roman" panose="02020603050405020304" pitchFamily="18" charset="0"/>
                          <a:ea typeface="Times New Roman"/>
                          <a:cs typeface="Times New Roman" panose="02020603050405020304" pitchFamily="18" charset="0"/>
                        </a:rPr>
                        <a:t>Снижение  « -»</a:t>
                      </a:r>
                    </a:p>
                    <a:p>
                      <a:pPr marL="60960" algn="ctr">
                        <a:spcAft>
                          <a:spcPts val="0"/>
                        </a:spcAft>
                      </a:pPr>
                      <a:r>
                        <a:rPr lang="ru-RU" sz="1600" b="1" dirty="0">
                          <a:solidFill>
                            <a:schemeClr val="tx1"/>
                          </a:solidFill>
                          <a:effectLst/>
                          <a:latin typeface="Times New Roman" panose="02020603050405020304" pitchFamily="18" charset="0"/>
                          <a:ea typeface="Times New Roman"/>
                          <a:cs typeface="Times New Roman" panose="02020603050405020304" pitchFamily="18" charset="0"/>
                        </a:rPr>
                        <a:t>к </a:t>
                      </a:r>
                      <a:r>
                        <a:rPr lang="ru-RU" sz="1600" b="1" dirty="0" smtClean="0">
                          <a:solidFill>
                            <a:schemeClr val="tx1"/>
                          </a:solidFill>
                          <a:effectLst/>
                          <a:latin typeface="Times New Roman" panose="02020603050405020304" pitchFamily="18" charset="0"/>
                          <a:ea typeface="Times New Roman"/>
                          <a:cs typeface="Times New Roman" panose="02020603050405020304" pitchFamily="18" charset="0"/>
                        </a:rPr>
                        <a:t>31.12. 2019 </a:t>
                      </a:r>
                      <a:r>
                        <a:rPr lang="ru-RU" sz="1600" b="1" dirty="0">
                          <a:solidFill>
                            <a:schemeClr val="tx1"/>
                          </a:solidFill>
                          <a:effectLst/>
                          <a:latin typeface="Times New Roman" panose="02020603050405020304" pitchFamily="18" charset="0"/>
                          <a:ea typeface="Times New Roman"/>
                          <a:cs typeface="Times New Roman" panose="02020603050405020304" pitchFamily="18" charset="0"/>
                        </a:rPr>
                        <a:t>года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801">
                <a:tc>
                  <a:txBody>
                    <a:bodyPr/>
                    <a:lstStyle/>
                    <a:p>
                      <a:pPr algn="just">
                        <a:spcAft>
                          <a:spcPts val="0"/>
                        </a:spcAft>
                      </a:pPr>
                      <a:r>
                        <a:rPr lang="ru-RU" sz="1600" b="0" dirty="0">
                          <a:solidFill>
                            <a:schemeClr val="tx1"/>
                          </a:solidFill>
                          <a:effectLst/>
                          <a:latin typeface="Times New Roman" panose="02020603050405020304" pitchFamily="18" charset="0"/>
                          <a:ea typeface="Times New Roman"/>
                          <a:cs typeface="Times New Roman" panose="02020603050405020304" pitchFamily="18" charset="0"/>
                        </a:rPr>
                        <a:t>Уровень регистрируемой безработицы,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8895" algn="just">
                        <a:spcAft>
                          <a:spcPts val="0"/>
                        </a:spcAft>
                      </a:pPr>
                      <a:r>
                        <a:rPr lang="ru-RU" sz="16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1,77</a:t>
                      </a:r>
                      <a:endParaRPr lang="ru-RU" sz="1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8895" algn="just">
                        <a:spcAft>
                          <a:spcPts val="0"/>
                        </a:spcAft>
                      </a:pPr>
                      <a:r>
                        <a:rPr lang="ru-RU" sz="16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8,37</a:t>
                      </a:r>
                      <a:endParaRPr lang="ru-RU" sz="1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0960" algn="just">
                        <a:spcAft>
                          <a:spcPts val="0"/>
                        </a:spcAft>
                      </a:pPr>
                      <a:r>
                        <a:rPr lang="ru-RU" sz="16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-6,6</a:t>
                      </a:r>
                      <a:endParaRPr lang="ru-RU" sz="1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401">
                <a:tc>
                  <a:txBody>
                    <a:bodyPr/>
                    <a:lstStyle/>
                    <a:p>
                      <a:pPr algn="just">
                        <a:spcAft>
                          <a:spcPts val="0"/>
                        </a:spcAft>
                      </a:pPr>
                      <a:r>
                        <a:rPr lang="ru-RU" sz="1600" b="0" spc="20" dirty="0">
                          <a:solidFill>
                            <a:schemeClr val="tx1"/>
                          </a:solidFill>
                          <a:effectLst/>
                          <a:latin typeface="Times New Roman" panose="02020603050405020304" pitchFamily="18" charset="0"/>
                          <a:ea typeface="Times New Roman"/>
                          <a:cs typeface="Times New Roman" panose="02020603050405020304" pitchFamily="18" charset="0"/>
                        </a:rPr>
                        <a:t>Количество рабочих</a:t>
                      </a:r>
                      <a:endParaRPr lang="ru-RU" sz="1600" b="0" dirty="0">
                        <a:solidFill>
                          <a:schemeClr val="tx1"/>
                        </a:solidFill>
                        <a:effectLst/>
                        <a:latin typeface="Times New Roman" panose="02020603050405020304" pitchFamily="18" charset="0"/>
                        <a:ea typeface="Times New Roman"/>
                        <a:cs typeface="Times New Roman" panose="02020603050405020304" pitchFamily="18" charset="0"/>
                      </a:endParaRPr>
                    </a:p>
                    <a:p>
                      <a:pPr algn="just">
                        <a:spcAft>
                          <a:spcPts val="0"/>
                        </a:spcAft>
                      </a:pPr>
                      <a:r>
                        <a:rPr lang="ru-RU" sz="1600" b="0" spc="20" dirty="0">
                          <a:solidFill>
                            <a:schemeClr val="tx1"/>
                          </a:solidFill>
                          <a:effectLst/>
                          <a:latin typeface="Times New Roman" panose="02020603050405020304" pitchFamily="18" charset="0"/>
                          <a:ea typeface="Times New Roman"/>
                          <a:cs typeface="Times New Roman" panose="02020603050405020304" pitchFamily="18" charset="0"/>
                        </a:rPr>
                        <a:t>вакансий</a:t>
                      </a:r>
                      <a:endParaRPr lang="ru-RU" sz="16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8895" algn="just">
                        <a:spcAft>
                          <a:spcPts val="0"/>
                        </a:spcAft>
                      </a:pPr>
                      <a:r>
                        <a:rPr lang="ru-RU" sz="16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ru-RU" sz="1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8895" algn="just">
                        <a:spcAft>
                          <a:spcPts val="0"/>
                        </a:spcAft>
                      </a:pPr>
                      <a:r>
                        <a:rPr lang="ru-RU" sz="16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39</a:t>
                      </a:r>
                      <a:endParaRPr lang="ru-RU" sz="1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0960" algn="just">
                        <a:spcAft>
                          <a:spcPts val="0"/>
                        </a:spcAft>
                      </a:pPr>
                      <a:r>
                        <a:rPr lang="ru-RU" sz="16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  </a:t>
                      </a:r>
                      <a:endParaRPr lang="ru-RU" sz="16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51911">
            <a:off x="971600" y="3573016"/>
            <a:ext cx="3063854" cy="2960254"/>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32077">
            <a:off x="5249826" y="3573016"/>
            <a:ext cx="2984818" cy="2960254"/>
          </a:xfrm>
          <a:prstGeom prst="rect">
            <a:avLst/>
          </a:prstGeom>
        </p:spPr>
      </p:pic>
    </p:spTree>
  </p:cSld>
  <p:clrMapOvr>
    <a:masterClrMapping/>
  </p:clrMapOvr>
  <p:transition spd="slow">
    <p:pull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5720" y="285728"/>
            <a:ext cx="857256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бюджет НСГП на 2020 год</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TextBox 3"/>
          <p:cNvSpPr txBox="1"/>
          <p:nvPr/>
        </p:nvSpPr>
        <p:spPr>
          <a:xfrm>
            <a:off x="347116" y="808948"/>
            <a:ext cx="8643998" cy="2323713"/>
          </a:xfrm>
          <a:prstGeom prst="rect">
            <a:avLst/>
          </a:prstGeom>
          <a:noFill/>
        </p:spPr>
        <p:txBody>
          <a:bodyPr wrap="square" rtlCol="0">
            <a:spAutoFit/>
          </a:bodyPr>
          <a:lstStyle/>
          <a:p>
            <a:pPr indent="449580" algn="just">
              <a:spcAft>
                <a:spcPts val="0"/>
              </a:spcAft>
            </a:pPr>
            <a:endParaRPr lang="ru-RU" sz="1600" b="1" u="sng" dirty="0" smtClean="0">
              <a:latin typeface="Times New Roman" panose="02020603050405020304" pitchFamily="18" charset="0"/>
              <a:ea typeface="Times New Roman" panose="02020603050405020304" pitchFamily="18" charset="0"/>
            </a:endParaRPr>
          </a:p>
          <a:p>
            <a:pPr indent="449580" algn="just">
              <a:spcAft>
                <a:spcPts val="0"/>
              </a:spcAft>
            </a:pPr>
            <a:r>
              <a:rPr lang="ru-RU" sz="1600" b="1" u="sng" dirty="0" smtClean="0">
                <a:latin typeface="Times New Roman" panose="02020603050405020304" pitchFamily="18" charset="0"/>
                <a:ea typeface="Times New Roman" panose="02020603050405020304" pitchFamily="18" charset="0"/>
              </a:rPr>
              <a:t>Бюджет </a:t>
            </a:r>
            <a:r>
              <a:rPr lang="ru-RU" sz="1600" b="1" u="sng" dirty="0">
                <a:latin typeface="Times New Roman" panose="02020603050405020304" pitchFamily="18" charset="0"/>
                <a:ea typeface="Times New Roman" panose="02020603050405020304" pitchFamily="18" charset="0"/>
              </a:rPr>
              <a:t>НСГП на 2020 год</a:t>
            </a:r>
            <a:r>
              <a:rPr lang="ru-RU" sz="1600" dirty="0">
                <a:latin typeface="Times New Roman" panose="02020603050405020304" pitchFamily="18" charset="0"/>
                <a:ea typeface="Times New Roman" panose="02020603050405020304" pitchFamily="18" charset="0"/>
              </a:rPr>
              <a:t> </a:t>
            </a:r>
            <a:r>
              <a:rPr lang="ru-RU" sz="1600" dirty="0" smtClean="0">
                <a:latin typeface="Times New Roman" panose="02020603050405020304" pitchFamily="18" charset="0"/>
                <a:ea typeface="Times New Roman" panose="02020603050405020304" pitchFamily="18" charset="0"/>
              </a:rPr>
              <a:t>утвержден</a:t>
            </a:r>
            <a:r>
              <a:rPr lang="ru-RU" sz="1600" dirty="0">
                <a:latin typeface="Times New Roman" panose="02020603050405020304" pitchFamily="18" charset="0"/>
                <a:ea typeface="Times New Roman" panose="02020603050405020304" pitchFamily="18" charset="0"/>
              </a:rPr>
              <a:t>:</a:t>
            </a:r>
            <a:r>
              <a:rPr lang="ru-RU" sz="1600" dirty="0" smtClean="0">
                <a:latin typeface="Times New Roman" panose="02020603050405020304" pitchFamily="18" charset="0"/>
                <a:ea typeface="Times New Roman" panose="02020603050405020304" pitchFamily="18" charset="0"/>
              </a:rPr>
              <a:t> Исполнение </a:t>
            </a:r>
            <a:r>
              <a:rPr lang="ru-RU" sz="1600" dirty="0">
                <a:latin typeface="Times New Roman" panose="02020603050405020304" pitchFamily="18" charset="0"/>
                <a:ea typeface="Times New Roman" panose="02020603050405020304" pitchFamily="18" charset="0"/>
              </a:rPr>
              <a:t>бюджета за отчетный период составило 392 175,4 тыс. рублей, или 98,6%.</a:t>
            </a:r>
            <a:endParaRPr lang="ru-RU" sz="1400" dirty="0">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ü"/>
            </a:pPr>
            <a:r>
              <a:rPr lang="ru-RU" sz="1600" b="1" dirty="0" smtClean="0"/>
              <a:t>по </a:t>
            </a:r>
            <a:r>
              <a:rPr lang="ru-RU" sz="1600" b="1" dirty="0"/>
              <a:t>доходам в сумме </a:t>
            </a:r>
            <a:r>
              <a:rPr lang="ru-RU" sz="1600" b="1" dirty="0" smtClean="0"/>
              <a:t>397 791,8 </a:t>
            </a:r>
            <a:r>
              <a:rPr lang="ru-RU" sz="1600" b="1" dirty="0"/>
              <a:t>тыс. рублей, </a:t>
            </a:r>
            <a:endParaRPr lang="ru-RU" sz="1600" b="1" dirty="0" smtClean="0"/>
          </a:p>
          <a:p>
            <a:pPr marL="285750" indent="-285750" algn="just">
              <a:buFont typeface="Wingdings" panose="05000000000000000000" pitchFamily="2" charset="2"/>
              <a:buChar char="ü"/>
            </a:pPr>
            <a:r>
              <a:rPr lang="ru-RU" sz="1600" b="1" dirty="0" smtClean="0"/>
              <a:t>по </a:t>
            </a:r>
            <a:r>
              <a:rPr lang="ru-RU" sz="1600" b="1" dirty="0"/>
              <a:t>расходам </a:t>
            </a:r>
            <a:r>
              <a:rPr lang="ru-RU" sz="1600" b="1" dirty="0" smtClean="0"/>
              <a:t>412 296,9 </a:t>
            </a:r>
            <a:r>
              <a:rPr lang="ru-RU" sz="1600" b="1" dirty="0"/>
              <a:t>тыс. рублей</a:t>
            </a:r>
            <a:r>
              <a:rPr lang="ru-RU" sz="1600" b="1" dirty="0" smtClean="0"/>
              <a:t>,</a:t>
            </a:r>
          </a:p>
          <a:p>
            <a:pPr marL="285750" indent="-285750" algn="just">
              <a:buFont typeface="Wingdings" panose="05000000000000000000" pitchFamily="2" charset="2"/>
              <a:buChar char="ü"/>
            </a:pPr>
            <a:r>
              <a:rPr lang="ru-RU" sz="1600" b="1" dirty="0"/>
              <a:t>безвозмездные поступления от других бюджетов бюджетной системы РФ – </a:t>
            </a:r>
            <a:endParaRPr lang="ru-RU" sz="1600" b="1" dirty="0" smtClean="0"/>
          </a:p>
          <a:p>
            <a:pPr algn="just"/>
            <a:r>
              <a:rPr lang="ru-RU" sz="1600" b="1" dirty="0" smtClean="0"/>
              <a:t>343 787,0 </a:t>
            </a:r>
            <a:r>
              <a:rPr lang="ru-RU" sz="1600" b="1" dirty="0"/>
              <a:t>тыс. руб. </a:t>
            </a:r>
            <a:endParaRPr lang="ru-RU" sz="1600" b="1" dirty="0" smtClean="0"/>
          </a:p>
          <a:p>
            <a:pPr algn="ctr"/>
            <a:r>
              <a:rPr lang="ru-RU" sz="1700" i="1" dirty="0" smtClean="0">
                <a:latin typeface="Times New Roman" panose="02020603050405020304" pitchFamily="18" charset="0"/>
                <a:ea typeface="Times New Roman" panose="02020603050405020304" pitchFamily="18" charset="0"/>
              </a:rPr>
              <a:t>Исполнение </a:t>
            </a:r>
            <a:r>
              <a:rPr lang="ru-RU" sz="1700" i="1" dirty="0">
                <a:latin typeface="Times New Roman" panose="02020603050405020304" pitchFamily="18" charset="0"/>
                <a:ea typeface="Times New Roman" panose="02020603050405020304" pitchFamily="18" charset="0"/>
              </a:rPr>
              <a:t>бюджета за отчетный период составило </a:t>
            </a:r>
            <a:r>
              <a:rPr lang="ru-RU" sz="1700" i="1" dirty="0">
                <a:solidFill>
                  <a:srgbClr val="FF0000"/>
                </a:solidFill>
                <a:latin typeface="Times New Roman" panose="02020603050405020304" pitchFamily="18" charset="0"/>
                <a:ea typeface="Times New Roman" panose="02020603050405020304" pitchFamily="18" charset="0"/>
              </a:rPr>
              <a:t>392 175,4 </a:t>
            </a:r>
            <a:r>
              <a:rPr lang="ru-RU" sz="1700" i="1" dirty="0">
                <a:latin typeface="Times New Roman" panose="02020603050405020304" pitchFamily="18" charset="0"/>
                <a:ea typeface="Times New Roman" panose="02020603050405020304" pitchFamily="18" charset="0"/>
              </a:rPr>
              <a:t>тыс. рублей, или </a:t>
            </a:r>
            <a:r>
              <a:rPr lang="ru-RU" sz="1700" i="1" dirty="0">
                <a:solidFill>
                  <a:srgbClr val="FF0000"/>
                </a:solidFill>
                <a:latin typeface="Times New Roman" panose="02020603050405020304" pitchFamily="18" charset="0"/>
                <a:ea typeface="Times New Roman" panose="02020603050405020304" pitchFamily="18" charset="0"/>
              </a:rPr>
              <a:t>98,6</a:t>
            </a:r>
            <a:r>
              <a:rPr lang="ru-RU" sz="1700" i="1" dirty="0">
                <a:latin typeface="Times New Roman" panose="02020603050405020304" pitchFamily="18" charset="0"/>
                <a:ea typeface="Times New Roman" panose="02020603050405020304" pitchFamily="18" charset="0"/>
              </a:rPr>
              <a:t>%.</a:t>
            </a:r>
          </a:p>
          <a:p>
            <a:pPr marL="285750" indent="-285750" algn="just">
              <a:buFont typeface="Wingdings" panose="05000000000000000000" pitchFamily="2" charset="2"/>
              <a:buChar char="ü"/>
            </a:pPr>
            <a:endParaRPr lang="ru-RU" sz="1600" b="1" dirty="0" smtClean="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3"/>
          <p:cNvSpPr>
            <a:spLocks noChangeArrowheads="1"/>
          </p:cNvSpPr>
          <p:nvPr/>
        </p:nvSpPr>
        <p:spPr bwMode="auto">
          <a:xfrm>
            <a:off x="0" y="3200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2"/>
          <p:cNvSpPr>
            <a:spLocks noChangeArrowheads="1"/>
          </p:cNvSpPr>
          <p:nvPr/>
        </p:nvSpPr>
        <p:spPr bwMode="auto">
          <a:xfrm>
            <a:off x="1979712" y="33158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Rectangle 3"/>
          <p:cNvSpPr>
            <a:spLocks noChangeArrowheads="1"/>
          </p:cNvSpPr>
          <p:nvPr/>
        </p:nvSpPr>
        <p:spPr bwMode="auto">
          <a:xfrm>
            <a:off x="1979712" y="656389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 name="Прямоугольник 7"/>
          <p:cNvSpPr/>
          <p:nvPr/>
        </p:nvSpPr>
        <p:spPr>
          <a:xfrm>
            <a:off x="467544" y="2839746"/>
            <a:ext cx="8208912" cy="3754874"/>
          </a:xfrm>
          <a:prstGeom prst="rect">
            <a:avLst/>
          </a:prstGeom>
        </p:spPr>
        <p:txBody>
          <a:bodyPr wrap="square">
            <a:spAutoFit/>
          </a:bodyPr>
          <a:lstStyle/>
          <a:p>
            <a:pPr indent="449580" algn="just">
              <a:spcAft>
                <a:spcPts val="0"/>
              </a:spcAft>
            </a:pPr>
            <a:r>
              <a:rPr lang="ru-RU" sz="1400" dirty="0" smtClean="0">
                <a:latin typeface="Times New Roman" panose="02020603050405020304" pitchFamily="18" charset="0"/>
                <a:ea typeface="Times New Roman" panose="02020603050405020304" pitchFamily="18" charset="0"/>
              </a:rPr>
              <a:t>В 2020 году удалось </a:t>
            </a:r>
            <a:r>
              <a:rPr lang="ru-RU" sz="1400" b="1" dirty="0">
                <a:latin typeface="Times New Roman" panose="02020603050405020304" pitchFamily="18" charset="0"/>
                <a:ea typeface="Times New Roman" panose="02020603050405020304" pitchFamily="18" charset="0"/>
              </a:rPr>
              <a:t>привлечь из средств федерального и областного</a:t>
            </a:r>
            <a:r>
              <a:rPr lang="ru-RU" sz="1400" dirty="0">
                <a:latin typeface="Times New Roman" panose="02020603050405020304" pitchFamily="18" charset="0"/>
                <a:ea typeface="Times New Roman" panose="02020603050405020304" pitchFamily="18" charset="0"/>
              </a:rPr>
              <a:t> бюджета</a:t>
            </a:r>
            <a:r>
              <a:rPr lang="ru-RU" sz="1400" b="1" dirty="0">
                <a:latin typeface="Times New Roman" panose="02020603050405020304" pitchFamily="18" charset="0"/>
                <a:ea typeface="Times New Roman" panose="02020603050405020304" pitchFamily="18" charset="0"/>
              </a:rPr>
              <a:t> </a:t>
            </a:r>
            <a:r>
              <a:rPr lang="ru-RU" sz="1400" dirty="0">
                <a:latin typeface="Times New Roman" panose="02020603050405020304" pitchFamily="18" charset="0"/>
                <a:ea typeface="Times New Roman" panose="02020603050405020304" pitchFamily="18" charset="0"/>
              </a:rPr>
              <a:t>в бюджет поселения боле 200</a:t>
            </a:r>
            <a:r>
              <a:rPr lang="ru-RU" sz="1400" b="1" dirty="0">
                <a:latin typeface="Times New Roman" panose="02020603050405020304" pitchFamily="18" charset="0"/>
                <a:ea typeface="Times New Roman" panose="02020603050405020304" pitchFamily="18" charset="0"/>
              </a:rPr>
              <a:t> млн. руб., </a:t>
            </a:r>
            <a:r>
              <a:rPr lang="ru-RU" sz="1400" dirty="0">
                <a:latin typeface="Times New Roman" panose="02020603050405020304" pitchFamily="18" charset="0"/>
                <a:ea typeface="Times New Roman" panose="02020603050405020304" pitchFamily="18" charset="0"/>
              </a:rPr>
              <a:t>а именно:</a:t>
            </a:r>
            <a:r>
              <a:rPr lang="ru-RU" sz="1400" b="1" dirty="0">
                <a:latin typeface="Times New Roman" panose="02020603050405020304" pitchFamily="18" charset="0"/>
                <a:ea typeface="Times New Roman" panose="02020603050405020304" pitchFamily="18" charset="0"/>
              </a:rPr>
              <a:t>  </a:t>
            </a:r>
            <a:endParaRPr lang="ru-RU" sz="1400" dirty="0">
              <a:latin typeface="Times New Roman" panose="02020603050405020304" pitchFamily="18" charset="0"/>
              <a:ea typeface="Times New Roman" panose="02020603050405020304" pitchFamily="18" charset="0"/>
            </a:endParaRPr>
          </a:p>
          <a:p>
            <a:pPr indent="449580" algn="just">
              <a:spcAft>
                <a:spcPts val="0"/>
              </a:spcAft>
            </a:pPr>
            <a:r>
              <a:rPr lang="ru-RU" sz="1400" b="1" dirty="0">
                <a:latin typeface="Times New Roman" panose="02020603050405020304" pitchFamily="18" charset="0"/>
                <a:ea typeface="Times New Roman" panose="02020603050405020304" pitchFamily="18" charset="0"/>
              </a:rPr>
              <a:t>- 537,6 тыс. рублей из средств федерального бюджета </a:t>
            </a:r>
            <a:r>
              <a:rPr lang="ru-RU" sz="1400" dirty="0">
                <a:latin typeface="Times New Roman" panose="02020603050405020304" pitchFamily="18" charset="0"/>
                <a:ea typeface="Times New Roman" panose="02020603050405020304" pitchFamily="18" charset="0"/>
              </a:rPr>
              <a:t>на осуществление первичного воинского учета;</a:t>
            </a:r>
          </a:p>
          <a:p>
            <a:pPr indent="449580" algn="just">
              <a:spcAft>
                <a:spcPts val="0"/>
              </a:spcAft>
            </a:pPr>
            <a:r>
              <a:rPr lang="ru-RU" sz="1400" dirty="0">
                <a:latin typeface="Times New Roman" panose="02020603050405020304" pitchFamily="18" charset="0"/>
                <a:ea typeface="Times New Roman" panose="02020603050405020304" pitchFamily="18" charset="0"/>
              </a:rPr>
              <a:t>- </a:t>
            </a:r>
            <a:r>
              <a:rPr lang="ru-RU" sz="1400" b="1" dirty="0">
                <a:latin typeface="Times New Roman" panose="02020603050405020304" pitchFamily="18" charset="0"/>
                <a:ea typeface="Times New Roman" panose="02020603050405020304" pitchFamily="18" charset="0"/>
              </a:rPr>
              <a:t>10 309,3 тыс. рублей</a:t>
            </a:r>
            <a:r>
              <a:rPr lang="ru-RU" sz="1400" dirty="0">
                <a:latin typeface="Times New Roman" panose="02020603050405020304" pitchFamily="18" charset="0"/>
                <a:ea typeface="Times New Roman" panose="02020603050405020304" pitchFamily="18" charset="0"/>
              </a:rPr>
              <a:t> на </a:t>
            </a:r>
            <a:r>
              <a:rPr lang="ru-RU" sz="1400" dirty="0" err="1">
                <a:latin typeface="Times New Roman" panose="02020603050405020304" pitchFamily="18" charset="0"/>
                <a:ea typeface="Times New Roman" panose="02020603050405020304" pitchFamily="18" charset="0"/>
              </a:rPr>
              <a:t>софинансирование</a:t>
            </a:r>
            <a:r>
              <a:rPr lang="ru-RU" sz="1400" dirty="0">
                <a:latin typeface="Times New Roman" panose="02020603050405020304" pitchFamily="18" charset="0"/>
                <a:ea typeface="Times New Roman" panose="02020603050405020304" pitchFamily="18" charset="0"/>
              </a:rPr>
              <a:t> мероприятий в рамках реализации муниципальной программы «Формирование современной городской среды»;</a:t>
            </a:r>
          </a:p>
          <a:p>
            <a:pPr indent="449580" algn="just">
              <a:spcAft>
                <a:spcPts val="0"/>
              </a:spcAft>
            </a:pPr>
            <a:r>
              <a:rPr lang="ru-RU" sz="1400" dirty="0">
                <a:latin typeface="Times New Roman" panose="02020603050405020304" pitchFamily="18" charset="0"/>
                <a:ea typeface="Times New Roman" panose="02020603050405020304" pitchFamily="18" charset="0"/>
              </a:rPr>
              <a:t>- </a:t>
            </a:r>
            <a:r>
              <a:rPr lang="ru-RU" sz="1400" b="1" dirty="0">
                <a:latin typeface="Times New Roman" panose="02020603050405020304" pitchFamily="18" charset="0"/>
                <a:ea typeface="Times New Roman" panose="02020603050405020304" pitchFamily="18" charset="0"/>
              </a:rPr>
              <a:t>42 930 тыс. рублей </a:t>
            </a:r>
            <a:r>
              <a:rPr lang="ru-RU" sz="1400" dirty="0">
                <a:latin typeface="Times New Roman" panose="02020603050405020304" pitchFamily="18" charset="0"/>
                <a:ea typeface="Times New Roman" panose="02020603050405020304" pitchFamily="18" charset="0"/>
              </a:rPr>
              <a:t>из средств областного бюджета субсидия на реализацию мероприятий по энергосбережению и повышению энергетической эффективности;</a:t>
            </a:r>
          </a:p>
          <a:p>
            <a:pPr indent="449580" algn="just">
              <a:spcAft>
                <a:spcPts val="0"/>
              </a:spcAft>
            </a:pPr>
            <a:r>
              <a:rPr lang="ru-RU" sz="1400" dirty="0">
                <a:latin typeface="Times New Roman" panose="02020603050405020304" pitchFamily="18" charset="0"/>
                <a:ea typeface="Times New Roman" panose="02020603050405020304" pitchFamily="18" charset="0"/>
              </a:rPr>
              <a:t>- </a:t>
            </a:r>
            <a:r>
              <a:rPr lang="ru-RU" sz="1400" b="1" dirty="0">
                <a:latin typeface="Times New Roman" panose="02020603050405020304" pitchFamily="18" charset="0"/>
                <a:ea typeface="Times New Roman" panose="02020603050405020304" pitchFamily="18" charset="0"/>
              </a:rPr>
              <a:t>5 744,2</a:t>
            </a:r>
            <a:r>
              <a:rPr lang="ru-RU" sz="1400" dirty="0">
                <a:latin typeface="Times New Roman" panose="02020603050405020304" pitchFamily="18" charset="0"/>
                <a:ea typeface="Times New Roman" panose="02020603050405020304" pitchFamily="18" charset="0"/>
              </a:rPr>
              <a:t> тыс</a:t>
            </a:r>
            <a:r>
              <a:rPr lang="ru-RU" sz="1400" b="1" dirty="0">
                <a:latin typeface="Times New Roman" panose="02020603050405020304" pitchFamily="18" charset="0"/>
                <a:ea typeface="Times New Roman" panose="02020603050405020304" pitchFamily="18" charset="0"/>
              </a:rPr>
              <a:t>. рублей – </a:t>
            </a:r>
            <a:r>
              <a:rPr lang="ru-RU" sz="1400" dirty="0">
                <a:latin typeface="Times New Roman" panose="02020603050405020304" pitchFamily="18" charset="0"/>
                <a:ea typeface="Times New Roman" panose="02020603050405020304" pitchFamily="18" charset="0"/>
              </a:rPr>
              <a:t>для оплаты обязательства по муниципальной гарантии МУП «Энергоресурс г. Нижние Серги»;</a:t>
            </a:r>
          </a:p>
          <a:p>
            <a:pPr indent="449580" algn="just">
              <a:spcAft>
                <a:spcPts val="0"/>
              </a:spcAft>
            </a:pPr>
            <a:r>
              <a:rPr lang="ru-RU" sz="1400" dirty="0">
                <a:latin typeface="Times New Roman" panose="02020603050405020304" pitchFamily="18" charset="0"/>
                <a:ea typeface="Times New Roman" panose="02020603050405020304" pitchFamily="18" charset="0"/>
              </a:rPr>
              <a:t>- </a:t>
            </a:r>
            <a:r>
              <a:rPr lang="ru-RU" sz="1400" b="1" dirty="0">
                <a:latin typeface="Times New Roman" panose="02020603050405020304" pitchFamily="18" charset="0"/>
                <a:ea typeface="Times New Roman" panose="02020603050405020304" pitchFamily="18" charset="0"/>
              </a:rPr>
              <a:t>17 963,2 тыс. рублей</a:t>
            </a:r>
            <a:r>
              <a:rPr lang="ru-RU" sz="1400" dirty="0">
                <a:latin typeface="Times New Roman" panose="02020603050405020304" pitchFamily="18" charset="0"/>
                <a:ea typeface="Times New Roman" panose="02020603050405020304" pitchFamily="18" charset="0"/>
              </a:rPr>
              <a:t> - на </a:t>
            </a:r>
            <a:r>
              <a:rPr lang="ru-RU" sz="1400" dirty="0" err="1">
                <a:latin typeface="Times New Roman" panose="02020603050405020304" pitchFamily="18" charset="0"/>
                <a:ea typeface="Times New Roman" panose="02020603050405020304" pitchFamily="18" charset="0"/>
              </a:rPr>
              <a:t>софинансирование</a:t>
            </a:r>
            <a:r>
              <a:rPr lang="ru-RU" sz="1400" dirty="0">
                <a:latin typeface="Times New Roman" panose="02020603050405020304" pitchFamily="18" charset="0"/>
                <a:ea typeface="Times New Roman" panose="02020603050405020304" pitchFamily="18" charset="0"/>
              </a:rPr>
              <a:t> капитальный вложений – строительство ПГК «Южный»;</a:t>
            </a:r>
          </a:p>
          <a:p>
            <a:pPr indent="449580" algn="just">
              <a:spcAft>
                <a:spcPts val="0"/>
              </a:spcAft>
            </a:pPr>
            <a:r>
              <a:rPr lang="ru-RU" sz="1400" b="1" dirty="0">
                <a:latin typeface="Times New Roman" panose="02020603050405020304" pitchFamily="18" charset="0"/>
                <a:ea typeface="Times New Roman" panose="02020603050405020304" pitchFamily="18" charset="0"/>
              </a:rPr>
              <a:t>- 1 594,0 тыс. рублей </a:t>
            </a:r>
            <a:r>
              <a:rPr lang="ru-RU" sz="1400" dirty="0">
                <a:latin typeface="Times New Roman" panose="02020603050405020304" pitchFamily="18" charset="0"/>
                <a:ea typeface="Times New Roman" panose="02020603050405020304" pitchFamily="18" charset="0"/>
              </a:rPr>
              <a:t>из федерального и областного бюджетов на предоставление социальных выплат для приобретения жилья </a:t>
            </a:r>
            <a:r>
              <a:rPr lang="ru-RU" sz="1400" dirty="0" err="1">
                <a:latin typeface="Times New Roman" panose="02020603050405020304" pitchFamily="18" charset="0"/>
                <a:ea typeface="Times New Roman" panose="02020603050405020304" pitchFamily="18" charset="0"/>
              </a:rPr>
              <a:t>молдым</a:t>
            </a:r>
            <a:r>
              <a:rPr lang="ru-RU" sz="1400" dirty="0">
                <a:latin typeface="Times New Roman" panose="02020603050405020304" pitchFamily="18" charset="0"/>
                <a:ea typeface="Times New Roman" panose="02020603050405020304" pitchFamily="18" charset="0"/>
              </a:rPr>
              <a:t> семьям.</a:t>
            </a:r>
          </a:p>
          <a:p>
            <a:pPr indent="449580" algn="just">
              <a:spcAft>
                <a:spcPts val="0"/>
              </a:spcAft>
            </a:pPr>
            <a:r>
              <a:rPr lang="ru-RU" sz="1400" dirty="0">
                <a:latin typeface="Times New Roman" panose="02020603050405020304" pitchFamily="18" charset="0"/>
                <a:ea typeface="Times New Roman" panose="02020603050405020304" pitchFamily="18" charset="0"/>
              </a:rPr>
              <a:t>В результате произошедшей на территории Нижнесергинского городского поселения </a:t>
            </a:r>
            <a:r>
              <a:rPr lang="ru-RU" sz="1400" b="1" i="1" dirty="0">
                <a:latin typeface="Times New Roman" panose="02020603050405020304" pitchFamily="18" charset="0"/>
                <a:ea typeface="Times New Roman" panose="02020603050405020304" pitchFamily="18" charset="0"/>
              </a:rPr>
              <a:t>чрезвычайной ситуации</a:t>
            </a:r>
            <a:r>
              <a:rPr lang="ru-RU" sz="1400" dirty="0">
                <a:latin typeface="Times New Roman" panose="02020603050405020304" pitchFamily="18" charset="0"/>
                <a:ea typeface="Times New Roman" panose="02020603050405020304" pitchFamily="18" charset="0"/>
              </a:rPr>
              <a:t> из резервного фонда Правительства Свердловской области поступило более </a:t>
            </a:r>
            <a:r>
              <a:rPr lang="ru-RU" sz="1400" b="1" dirty="0">
                <a:latin typeface="Times New Roman" panose="02020603050405020304" pitchFamily="18" charset="0"/>
                <a:ea typeface="Times New Roman" panose="02020603050405020304" pitchFamily="18" charset="0"/>
              </a:rPr>
              <a:t>172 млн. рублей</a:t>
            </a:r>
            <a:r>
              <a:rPr lang="ru-RU" sz="1400" dirty="0">
                <a:latin typeface="Times New Roman" panose="02020603050405020304" pitchFamily="18" charset="0"/>
                <a:ea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16347073"/>
      </p:ext>
    </p:extLst>
  </p:cSld>
  <p:clrMapOvr>
    <a:masterClrMapping/>
  </p:clrMapOvr>
  <p:transition spd="slow">
    <p:pull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5720" y="285728"/>
            <a:ext cx="857256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бюджет НСГП на 2020 год</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TextBox 3"/>
          <p:cNvSpPr txBox="1"/>
          <p:nvPr/>
        </p:nvSpPr>
        <p:spPr>
          <a:xfrm>
            <a:off x="214282" y="1344168"/>
            <a:ext cx="8643998" cy="707886"/>
          </a:xfrm>
          <a:prstGeom prst="rect">
            <a:avLst/>
          </a:prstGeom>
          <a:noFill/>
        </p:spPr>
        <p:txBody>
          <a:bodyPr wrap="square" rtlCol="0">
            <a:spAutoFit/>
          </a:bodyPr>
          <a:lstStyle/>
          <a:p>
            <a:pPr algn="ctr">
              <a:spcAft>
                <a:spcPts val="0"/>
              </a:spcAft>
            </a:pPr>
            <a:r>
              <a:rPr lang="ru-RU" sz="2000" dirty="0" smtClean="0">
                <a:latin typeface="Times New Roman"/>
                <a:ea typeface="Times New Roman"/>
              </a:rPr>
              <a:t>Налоговые </a:t>
            </a:r>
            <a:r>
              <a:rPr lang="ru-RU" sz="2000" dirty="0">
                <a:latin typeface="Times New Roman"/>
                <a:ea typeface="Times New Roman"/>
              </a:rPr>
              <a:t>и неналоговые поступления в сумме </a:t>
            </a:r>
            <a:r>
              <a:rPr lang="ru-RU" sz="2000" b="1" i="1" dirty="0">
                <a:latin typeface="Times New Roman"/>
                <a:ea typeface="Times New Roman"/>
              </a:rPr>
              <a:t>49 492,1 </a:t>
            </a:r>
            <a:r>
              <a:rPr lang="ru-RU" sz="2000" dirty="0">
                <a:latin typeface="Times New Roman"/>
                <a:ea typeface="Times New Roman"/>
              </a:rPr>
              <a:t>тыс. руб. Процент исполнения по итогам 2020 года – </a:t>
            </a:r>
            <a:r>
              <a:rPr lang="ru-RU" sz="2000" b="1" i="1" dirty="0">
                <a:latin typeface="Times New Roman"/>
                <a:ea typeface="Times New Roman"/>
              </a:rPr>
              <a:t>91,6</a:t>
            </a:r>
            <a:r>
              <a:rPr lang="ru-RU" sz="2000" dirty="0">
                <a:latin typeface="Times New Roman"/>
                <a:ea typeface="Times New Roman"/>
              </a:rPr>
              <a:t> %. </a:t>
            </a:r>
            <a:endParaRPr lang="ru-RU" b="1" dirty="0" smtClean="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2883627"/>
            <a:ext cx="3744416" cy="3014159"/>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2852936"/>
            <a:ext cx="3600400" cy="3035475"/>
          </a:xfrm>
          <a:prstGeom prst="rect">
            <a:avLst/>
          </a:prstGeom>
        </p:spPr>
      </p:pic>
      <p:sp>
        <p:nvSpPr>
          <p:cNvPr id="6" name="Прямоугольник 5"/>
          <p:cNvSpPr/>
          <p:nvPr/>
        </p:nvSpPr>
        <p:spPr>
          <a:xfrm>
            <a:off x="395536" y="2052054"/>
            <a:ext cx="8280920" cy="646331"/>
          </a:xfrm>
          <a:prstGeom prst="rect">
            <a:avLst/>
          </a:prstGeom>
        </p:spPr>
        <p:txBody>
          <a:bodyPr wrap="square">
            <a:spAutoFit/>
          </a:bodyPr>
          <a:lstStyle/>
          <a:p>
            <a:pPr algn="ctr"/>
            <a:r>
              <a:rPr lang="ru-RU" dirty="0">
                <a:solidFill>
                  <a:srgbClr val="00B050"/>
                </a:solidFill>
              </a:rPr>
              <a:t>Проделана работа по увеличению поступления доходов в бюджет, как за счет изыскания дополнительных доходов, так и сокращения недоимки.</a:t>
            </a:r>
          </a:p>
        </p:txBody>
      </p:sp>
    </p:spTree>
    <p:extLst>
      <p:ext uri="{BB962C8B-B14F-4D97-AF65-F5344CB8AC3E}">
        <p14:creationId xmlns:p14="http://schemas.microsoft.com/office/powerpoint/2010/main" val="2171921333"/>
      </p:ext>
    </p:extLst>
  </p:cSld>
  <p:clrMapOvr>
    <a:masterClrMapping/>
  </p:clrMapOvr>
  <p:transition spd="slow">
    <p:pull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82" y="260648"/>
            <a:ext cx="8643998"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2000" b="1" i="1" dirty="0" smtClean="0"/>
              <a:t>ПРОГРАММНЫЕ РАСХОДЫ БЮДЖЕТА</a:t>
            </a:r>
          </a:p>
        </p:txBody>
      </p:sp>
      <p:sp>
        <p:nvSpPr>
          <p:cNvPr id="4" name="Прямоугольник 3"/>
          <p:cNvSpPr/>
          <p:nvPr/>
        </p:nvSpPr>
        <p:spPr>
          <a:xfrm>
            <a:off x="305290" y="950954"/>
            <a:ext cx="3906670" cy="1938992"/>
          </a:xfrm>
          <a:prstGeom prst="rect">
            <a:avLst/>
          </a:prstGeom>
        </p:spPr>
        <p:txBody>
          <a:bodyPr wrap="square">
            <a:spAutoFit/>
          </a:bodyPr>
          <a:lstStyle/>
          <a:p>
            <a:r>
              <a:rPr lang="ru-RU" sz="2000" dirty="0"/>
              <a:t>В </a:t>
            </a:r>
            <a:r>
              <a:rPr lang="ru-RU" sz="2000" b="1" dirty="0" smtClean="0"/>
              <a:t>2020 </a:t>
            </a:r>
            <a:r>
              <a:rPr lang="ru-RU" sz="2000" dirty="0"/>
              <a:t>году действовали </a:t>
            </a:r>
            <a:r>
              <a:rPr lang="ru-RU" sz="2000" dirty="0" smtClean="0">
                <a:solidFill>
                  <a:srgbClr val="FF0000"/>
                </a:solidFill>
              </a:rPr>
              <a:t>12 </a:t>
            </a:r>
            <a:r>
              <a:rPr lang="ru-RU" sz="2000" dirty="0"/>
              <a:t>муниципальных программ. Нижнесергинское городское поселение приняло участие в реализации 4 областных и 1 федеральной программах. </a:t>
            </a: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altLang="ru-RU" sz="1400" b="0" i="0" u="none" strike="noStrike" cap="none" normalizeH="0" baseline="0" smtClean="0">
              <a:ln>
                <a:noFill/>
              </a:ln>
              <a:solidFill>
                <a:srgbClr val="FF0000"/>
              </a:solidFill>
              <a:effectLst/>
              <a:latin typeface="Arial" panose="020B0604020202020204" pitchFamily="34" charset="0"/>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smtClean="0">
                <a:ln>
                  <a:noFill/>
                </a:ln>
                <a:solidFill>
                  <a:srgbClr val="FF0000"/>
                </a:solidFill>
                <a:effectLst/>
                <a:latin typeface="Arial" panose="020B0604020202020204" pitchFamily="34" charset="0"/>
                <a:ea typeface="Times New Roman" panose="02020603050405020304" pitchFamily="18" charset="0"/>
              </a:rPr>
              <a:t>     </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cxnSp>
        <p:nvCxnSpPr>
          <p:cNvPr id="3077" name="AutoShape 5"/>
          <p:cNvCxnSpPr>
            <a:cxnSpLocks noChangeShapeType="1"/>
          </p:cNvCxnSpPr>
          <p:nvPr/>
        </p:nvCxnSpPr>
        <p:spPr bwMode="auto">
          <a:xfrm flipH="1">
            <a:off x="5564698" y="2273466"/>
            <a:ext cx="865608" cy="100292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078" name="AutoShape 6"/>
          <p:cNvCxnSpPr>
            <a:cxnSpLocks noChangeShapeType="1"/>
          </p:cNvCxnSpPr>
          <p:nvPr/>
        </p:nvCxnSpPr>
        <p:spPr bwMode="auto">
          <a:xfrm>
            <a:off x="7524328" y="2273466"/>
            <a:ext cx="770095" cy="100424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pic>
        <p:nvPicPr>
          <p:cNvPr id="15" name="Рисунок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290" y="2996952"/>
            <a:ext cx="4482734" cy="3605423"/>
          </a:xfrm>
          <a:prstGeom prst="rect">
            <a:avLst/>
          </a:prstGeom>
        </p:spPr>
      </p:pic>
      <p:pic>
        <p:nvPicPr>
          <p:cNvPr id="8" name="Рисунок 7"/>
          <p:cNvPicPr>
            <a:picLocks noChangeAspect="1"/>
          </p:cNvPicPr>
          <p:nvPr/>
        </p:nvPicPr>
        <p:blipFill>
          <a:blip r:embed="rId3"/>
          <a:stretch>
            <a:fillRect/>
          </a:stretch>
        </p:blipFill>
        <p:spPr>
          <a:xfrm>
            <a:off x="6156176" y="1117959"/>
            <a:ext cx="1584176" cy="1088402"/>
          </a:xfrm>
          <a:prstGeom prst="rect">
            <a:avLst/>
          </a:prstGeom>
        </p:spPr>
      </p:pic>
      <p:sp>
        <p:nvSpPr>
          <p:cNvPr id="9" name="Rectangle 2"/>
          <p:cNvSpPr>
            <a:spLocks noChangeArrowheads="1"/>
          </p:cNvSpPr>
          <p:nvPr/>
        </p:nvSpPr>
        <p:spPr bwMode="auto">
          <a:xfrm>
            <a:off x="5096806" y="3350140"/>
            <a:ext cx="1491418" cy="1230988"/>
          </a:xfrm>
          <a:prstGeom prst="rect">
            <a:avLst/>
          </a:prstGeom>
          <a:solidFill>
            <a:srgbClr val="5B9BD5"/>
          </a:solidFill>
          <a:ln w="38100">
            <a:solidFill>
              <a:srgbClr val="F2F2F2"/>
            </a:solidFill>
            <a:miter lim="800000"/>
            <a:headEnd/>
            <a:tailEnd/>
          </a:ln>
          <a:effectLst>
            <a:outerShdw dist="28398" dir="3806097" algn="ctr" rotWithShape="0">
              <a:srgbClr val="1F4D7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ru-RU" altLang="ru-RU" sz="1100" b="0" i="0" u="none" strike="noStrike" cap="none" normalizeH="0" baseline="0" smtClean="0">
                <a:ln>
                  <a:noFill/>
                </a:ln>
                <a:solidFill>
                  <a:schemeClr val="tx1"/>
                </a:solidFill>
                <a:effectLst/>
                <a:latin typeface="Calibri" panose="020F0502020204030204" pitchFamily="34" charset="0"/>
              </a:rPr>
              <a:t>Средства федерального и областного бюджетов 203,6  млн. рублей </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7524328" y="3365694"/>
            <a:ext cx="1449595" cy="1215434"/>
          </a:xfrm>
          <a:prstGeom prst="rect">
            <a:avLst/>
          </a:prstGeom>
          <a:solidFill>
            <a:srgbClr val="5B9BD5"/>
          </a:solidFill>
          <a:ln w="38100">
            <a:solidFill>
              <a:srgbClr val="F2F2F2"/>
            </a:solidFill>
            <a:miter lim="800000"/>
            <a:headEnd/>
            <a:tailEnd/>
          </a:ln>
          <a:effectLst>
            <a:outerShdw dist="28398" dir="3806097" algn="ctr" rotWithShape="0">
              <a:srgbClr val="1F4D7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ru-RU" altLang="ru-RU" sz="1100" b="0" i="0" u="none" strike="noStrike" cap="none" normalizeH="0" baseline="0" smtClean="0">
                <a:ln>
                  <a:noFill/>
                </a:ln>
                <a:solidFill>
                  <a:schemeClr val="tx1"/>
                </a:solidFill>
                <a:effectLst/>
                <a:latin typeface="Calibri" panose="020F0502020204030204" pitchFamily="34" charset="0"/>
              </a:rPr>
              <a:t>Налоговые и неналоговые поступления 49,5 млн. рублей</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ransition spd="slow">
    <p:pull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11560" y="470574"/>
            <a:ext cx="8318608" cy="707886"/>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ru-RU" sz="2000" b="1" dirty="0" smtClean="0">
                <a:ln w="1905"/>
                <a:solidFill>
                  <a:schemeClr val="tx1"/>
                </a:solidFill>
                <a:effectLst>
                  <a:innerShdw blurRad="69850" dist="43180" dir="5400000">
                    <a:srgbClr val="000000">
                      <a:alpha val="65000"/>
                    </a:srgbClr>
                  </a:innerShdw>
                </a:effectLst>
              </a:rPr>
              <a:t>СТРУКТУРА  расходов бюджета </a:t>
            </a:r>
          </a:p>
          <a:p>
            <a:pPr algn="ctr"/>
            <a:r>
              <a:rPr lang="ru-RU" sz="2000" b="1" dirty="0" smtClean="0">
                <a:ln w="1905"/>
                <a:solidFill>
                  <a:schemeClr val="tx1"/>
                </a:solidFill>
                <a:effectLst>
                  <a:innerShdw blurRad="69850" dist="43180" dir="5400000">
                    <a:srgbClr val="000000">
                      <a:alpha val="65000"/>
                    </a:srgbClr>
                  </a:innerShdw>
                </a:effectLst>
              </a:rPr>
              <a:t>Нижнесергинского городского поселения </a:t>
            </a:r>
          </a:p>
        </p:txBody>
      </p:sp>
      <p:sp>
        <p:nvSpPr>
          <p:cNvPr id="2" name="Прямоугольник 1"/>
          <p:cNvSpPr/>
          <p:nvPr/>
        </p:nvSpPr>
        <p:spPr>
          <a:xfrm>
            <a:off x="3851920" y="1608762"/>
            <a:ext cx="4878288" cy="4585871"/>
          </a:xfrm>
          <a:prstGeom prst="rect">
            <a:avLst/>
          </a:prstGeom>
        </p:spPr>
        <p:txBody>
          <a:bodyPr wrap="square">
            <a:spAutoFit/>
          </a:bodyPr>
          <a:lstStyle/>
          <a:p>
            <a:pPr algn="just">
              <a:spcAft>
                <a:spcPts val="0"/>
              </a:spcAft>
            </a:pPr>
            <a:r>
              <a:rPr lang="ru-RU" dirty="0">
                <a:solidFill>
                  <a:srgbClr val="C00000"/>
                </a:solidFill>
                <a:latin typeface="Times New Roman" panose="02020603050405020304" pitchFamily="18" charset="0"/>
                <a:ea typeface="Times New Roman" panose="02020603050405020304" pitchFamily="18" charset="0"/>
              </a:rPr>
              <a:t> </a:t>
            </a:r>
            <a:r>
              <a:rPr lang="ru-RU" sz="2000" b="1" i="1" u="sng" dirty="0">
                <a:solidFill>
                  <a:srgbClr val="C00000"/>
                </a:solidFill>
                <a:latin typeface="Times New Roman" panose="02020603050405020304" pitchFamily="18" charset="0"/>
                <a:ea typeface="Times New Roman" panose="02020603050405020304" pitchFamily="18" charset="0"/>
              </a:rPr>
              <a:t>Расходы бюджета Нижнесергинского городского поселения составляют</a:t>
            </a:r>
            <a:r>
              <a:rPr lang="ru-RU" sz="2000" b="1" i="1" u="sng" dirty="0" smtClean="0">
                <a:solidFill>
                  <a:srgbClr val="C00000"/>
                </a:solidFill>
                <a:latin typeface="Times New Roman" panose="02020603050405020304" pitchFamily="18" charset="0"/>
                <a:ea typeface="Times New Roman" panose="02020603050405020304" pitchFamily="18" charset="0"/>
              </a:rPr>
              <a:t>:</a:t>
            </a:r>
          </a:p>
          <a:p>
            <a:pPr algn="just">
              <a:spcAft>
                <a:spcPts val="0"/>
              </a:spcAft>
            </a:pPr>
            <a:endParaRPr lang="ru-RU" sz="2000" b="1" i="1" u="sng" dirty="0" smtClean="0">
              <a:solidFill>
                <a:srgbClr val="C00000"/>
              </a:solidFill>
              <a:latin typeface="Times New Roman" panose="02020603050405020304" pitchFamily="18" charset="0"/>
              <a:ea typeface="Times New Roman" panose="02020603050405020304" pitchFamily="18" charset="0"/>
            </a:endParaRPr>
          </a:p>
          <a:p>
            <a:r>
              <a:rPr lang="ru-RU" b="1" dirty="0" smtClean="0"/>
              <a:t>- </a:t>
            </a:r>
            <a:r>
              <a:rPr lang="ru-RU" b="1" dirty="0"/>
              <a:t>Общегосударственные вопросы – 4,6 %;</a:t>
            </a:r>
          </a:p>
          <a:p>
            <a:r>
              <a:rPr lang="ru-RU" b="1" dirty="0"/>
              <a:t>- Национальная оборона – 0,15 %;</a:t>
            </a:r>
          </a:p>
          <a:p>
            <a:r>
              <a:rPr lang="ru-RU" b="1" dirty="0"/>
              <a:t>- Национальная безопасность – 0,8 %;</a:t>
            </a:r>
          </a:p>
          <a:p>
            <a:r>
              <a:rPr lang="ru-RU" b="1" dirty="0"/>
              <a:t>- Национальная экономика (дорожное хозяйство, транспорт) – 27,8 %;</a:t>
            </a:r>
          </a:p>
          <a:p>
            <a:r>
              <a:rPr lang="ru-RU" b="1" dirty="0"/>
              <a:t>- Жилищно-коммунальное хозяйств и газификация – 44 %;</a:t>
            </a:r>
          </a:p>
          <a:p>
            <a:r>
              <a:rPr lang="ru-RU" b="1" dirty="0"/>
              <a:t>- Благоустройство – 10 %;</a:t>
            </a:r>
          </a:p>
          <a:p>
            <a:r>
              <a:rPr lang="ru-RU" b="1" dirty="0"/>
              <a:t>- Культура, кинематография и средства массовой информации – 9,5 %;</a:t>
            </a:r>
          </a:p>
          <a:p>
            <a:r>
              <a:rPr lang="ru-RU" b="1" dirty="0"/>
              <a:t>- Спорт – 2,6 %;</a:t>
            </a:r>
          </a:p>
          <a:p>
            <a:r>
              <a:rPr lang="ru-RU" b="1" dirty="0"/>
              <a:t>- Соц. политика – 10,6 %.</a:t>
            </a:r>
          </a:p>
          <a:p>
            <a:pPr algn="just">
              <a:spcAft>
                <a:spcPts val="0"/>
              </a:spcAft>
            </a:pPr>
            <a:endParaRPr lang="ru-RU" sz="1600" b="1" dirty="0">
              <a:solidFill>
                <a:srgbClr val="C00000"/>
              </a:solidFill>
              <a:latin typeface="Times New Roman" panose="02020603050405020304" pitchFamily="18" charset="0"/>
              <a:ea typeface="Times New Roman" panose="02020603050405020304" pitchFamily="18" charset="0"/>
            </a:endParaRPr>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16410" t="2750" b="4851"/>
          <a:stretch/>
        </p:blipFill>
        <p:spPr>
          <a:xfrm>
            <a:off x="594085" y="1484784"/>
            <a:ext cx="3084391" cy="4464496"/>
          </a:xfrm>
          <a:prstGeom prst="rect">
            <a:avLst/>
          </a:prstGeom>
        </p:spPr>
      </p:pic>
    </p:spTree>
    <p:extLst>
      <p:ext uri="{BB962C8B-B14F-4D97-AF65-F5344CB8AC3E}">
        <p14:creationId xmlns:p14="http://schemas.microsoft.com/office/powerpoint/2010/main" val="488127639"/>
      </p:ext>
    </p:extLst>
  </p:cSld>
  <p:clrMapOvr>
    <a:masterClrMapping/>
  </p:clrMapOvr>
  <p:transition spd="slow">
    <p:pull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1086" y="1214422"/>
            <a:ext cx="8215370" cy="1323439"/>
          </a:xfrm>
          <a:prstGeom prst="rect">
            <a:avLst/>
          </a:prstGeom>
          <a:noFill/>
        </p:spPr>
        <p:txBody>
          <a:bodyPr wrap="square" rtlCol="0">
            <a:spAutoFit/>
          </a:bodyPr>
          <a:lstStyle/>
          <a:p>
            <a:pPr indent="449580" algn="ctr">
              <a:spcAft>
                <a:spcPts val="0"/>
              </a:spcAft>
            </a:pPr>
            <a:r>
              <a:rPr lang="ru-RU" sz="2000" dirty="0">
                <a:solidFill>
                  <a:srgbClr val="000000"/>
                </a:solidFill>
                <a:latin typeface="Times New Roman"/>
                <a:ea typeface="Times New Roman"/>
              </a:rPr>
              <a:t>В рамках действующего законодательства в </a:t>
            </a:r>
            <a:r>
              <a:rPr lang="ru-RU" sz="2000" dirty="0" smtClean="0">
                <a:solidFill>
                  <a:srgbClr val="000000"/>
                </a:solidFill>
                <a:latin typeface="Times New Roman"/>
                <a:ea typeface="Times New Roman"/>
              </a:rPr>
              <a:t>2020 </a:t>
            </a:r>
            <a:r>
              <a:rPr lang="ru-RU" sz="2000" dirty="0">
                <a:solidFill>
                  <a:srgbClr val="000000"/>
                </a:solidFill>
                <a:latin typeface="Times New Roman"/>
                <a:ea typeface="Times New Roman"/>
              </a:rPr>
              <a:t>году </a:t>
            </a:r>
            <a:r>
              <a:rPr lang="ru-RU" sz="2000" dirty="0" smtClean="0">
                <a:solidFill>
                  <a:srgbClr val="000000"/>
                </a:solidFill>
                <a:latin typeface="Times New Roman"/>
                <a:ea typeface="Times New Roman"/>
              </a:rPr>
              <a:t>проведено:</a:t>
            </a:r>
          </a:p>
          <a:p>
            <a:pPr algn="ctr">
              <a:spcAft>
                <a:spcPts val="0"/>
              </a:spcAft>
            </a:pPr>
            <a:r>
              <a:rPr lang="ru-RU" sz="2000" dirty="0" smtClean="0">
                <a:solidFill>
                  <a:srgbClr val="0070C0"/>
                </a:solidFill>
                <a:latin typeface="Times New Roman"/>
                <a:ea typeface="Times New Roman"/>
              </a:rPr>
              <a:t> </a:t>
            </a:r>
            <a:r>
              <a:rPr lang="ru-RU" sz="2000" b="1" dirty="0" smtClean="0">
                <a:solidFill>
                  <a:srgbClr val="0070C0"/>
                </a:solidFill>
                <a:latin typeface="Times New Roman"/>
                <a:ea typeface="Times New Roman"/>
              </a:rPr>
              <a:t>31 процедура </a:t>
            </a:r>
            <a:r>
              <a:rPr lang="ru-RU" sz="2000" b="1" dirty="0">
                <a:solidFill>
                  <a:srgbClr val="0070C0"/>
                </a:solidFill>
                <a:latin typeface="Times New Roman"/>
                <a:ea typeface="Times New Roman"/>
              </a:rPr>
              <a:t>размещения </a:t>
            </a:r>
            <a:r>
              <a:rPr lang="ru-RU" sz="2000" b="1" dirty="0" smtClean="0">
                <a:solidFill>
                  <a:srgbClr val="0070C0"/>
                </a:solidFill>
                <a:latin typeface="Times New Roman"/>
                <a:ea typeface="Times New Roman"/>
              </a:rPr>
              <a:t>на 193 720,7 </a:t>
            </a:r>
            <a:r>
              <a:rPr lang="ru-RU" sz="2000" b="1" dirty="0">
                <a:solidFill>
                  <a:srgbClr val="0070C0"/>
                </a:solidFill>
                <a:latin typeface="Times New Roman"/>
                <a:ea typeface="Times New Roman"/>
              </a:rPr>
              <a:t>тыс. </a:t>
            </a:r>
            <a:r>
              <a:rPr lang="ru-RU" sz="2000" b="1" dirty="0" err="1">
                <a:solidFill>
                  <a:srgbClr val="0070C0"/>
                </a:solidFill>
                <a:latin typeface="Times New Roman"/>
                <a:ea typeface="Times New Roman"/>
              </a:rPr>
              <a:t>руб</a:t>
            </a:r>
            <a:r>
              <a:rPr lang="ru-RU" sz="2000" dirty="0" smtClean="0">
                <a:solidFill>
                  <a:srgbClr val="000000"/>
                </a:solidFill>
                <a:latin typeface="Times New Roman"/>
                <a:ea typeface="Times New Roman"/>
              </a:rPr>
              <a:t>, в форме </a:t>
            </a:r>
          </a:p>
          <a:p>
            <a:pPr algn="ctr">
              <a:spcAft>
                <a:spcPts val="0"/>
              </a:spcAft>
            </a:pPr>
            <a:r>
              <a:rPr lang="ru-RU" sz="2000" dirty="0" smtClean="0">
                <a:solidFill>
                  <a:srgbClr val="000000"/>
                </a:solidFill>
                <a:latin typeface="Times New Roman"/>
                <a:ea typeface="Times New Roman"/>
              </a:rPr>
              <a:t>электронных аукционов.</a:t>
            </a:r>
          </a:p>
          <a:p>
            <a:pPr marL="342900" indent="-342900" algn="just">
              <a:spcAft>
                <a:spcPts val="0"/>
              </a:spcAft>
              <a:buFont typeface="Wingdings" panose="05000000000000000000" pitchFamily="2" charset="2"/>
              <a:buChar char="Ø"/>
            </a:pPr>
            <a:endParaRPr lang="ru-RU" sz="2000" dirty="0" smtClean="0">
              <a:solidFill>
                <a:srgbClr val="000000"/>
              </a:solidFill>
              <a:latin typeface="Times New Roman"/>
              <a:ea typeface="Times New Roman"/>
            </a:endParaRPr>
          </a:p>
        </p:txBody>
      </p:sp>
      <p:sp>
        <p:nvSpPr>
          <p:cNvPr id="3" name="Прямоугольник 2"/>
          <p:cNvSpPr/>
          <p:nvPr/>
        </p:nvSpPr>
        <p:spPr>
          <a:xfrm>
            <a:off x="285720" y="428604"/>
            <a:ext cx="857256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ЗАКАЗЫ ДЛЯ Муниципальных НУЖД</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3213350"/>
            <a:ext cx="6696744" cy="3384376"/>
          </a:xfrm>
          <a:prstGeom prst="rect">
            <a:avLst/>
          </a:prstGeom>
        </p:spPr>
      </p:pic>
      <p:sp>
        <p:nvSpPr>
          <p:cNvPr id="5" name="Прямоугольник 4"/>
          <p:cNvSpPr/>
          <p:nvPr/>
        </p:nvSpPr>
        <p:spPr>
          <a:xfrm>
            <a:off x="503548" y="2074577"/>
            <a:ext cx="8064896" cy="1138773"/>
          </a:xfrm>
          <a:prstGeom prst="rect">
            <a:avLst/>
          </a:prstGeom>
        </p:spPr>
        <p:txBody>
          <a:bodyPr wrap="square">
            <a:spAutoFit/>
          </a:bodyPr>
          <a:lstStyle/>
          <a:p>
            <a:pPr indent="449580" algn="ctr">
              <a:spcAft>
                <a:spcPts val="0"/>
              </a:spcAft>
            </a:pPr>
            <a:r>
              <a:rPr lang="ru-RU" sz="1700" i="1" dirty="0">
                <a:solidFill>
                  <a:srgbClr val="C00000"/>
                </a:solidFill>
                <a:latin typeface="Times New Roman" panose="02020603050405020304" pitchFamily="18" charset="0"/>
                <a:ea typeface="Times New Roman" panose="02020603050405020304" pitchFamily="18" charset="0"/>
              </a:rPr>
              <a:t>Доля закупок, которые администрация осуществила у субъектов малого предпринимательства и социально ориентированных некоммерческих организаций в 2020 году в совокупном годовом объеме закупок, составила 70,63% на сумму 57 508 254,42 рублей.</a:t>
            </a:r>
            <a:endParaRPr lang="ru-RU" sz="1700" i="1" dirty="0">
              <a:solidFill>
                <a:srgbClr val="C00000"/>
              </a:solidFill>
              <a:effectLst/>
              <a:latin typeface="Times New Roman" panose="02020603050405020304" pitchFamily="18" charset="0"/>
              <a:ea typeface="Times New Roman" panose="02020603050405020304" pitchFamily="18" charset="0"/>
            </a:endParaRPr>
          </a:p>
        </p:txBody>
      </p:sp>
    </p:spTree>
  </p:cSld>
  <p:clrMapOvr>
    <a:masterClrMapping/>
  </p:clrMapOvr>
  <p:transition spd="slow">
    <p:pull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596" y="1214422"/>
            <a:ext cx="8215370" cy="738664"/>
          </a:xfrm>
          <a:prstGeom prst="rect">
            <a:avLst/>
          </a:prstGeom>
          <a:noFill/>
        </p:spPr>
        <p:txBody>
          <a:bodyPr wrap="square" rtlCol="0">
            <a:spAutoFit/>
          </a:bodyPr>
          <a:lstStyle/>
          <a:p>
            <a:pPr indent="449580" algn="just">
              <a:spcAft>
                <a:spcPts val="0"/>
              </a:spcAft>
            </a:pPr>
            <a:endParaRPr lang="ru-RU" sz="2400" dirty="0">
              <a:solidFill>
                <a:srgbClr val="000000"/>
              </a:solidFill>
              <a:latin typeface="Times New Roman"/>
              <a:ea typeface="Times New Roman"/>
            </a:endParaRPr>
          </a:p>
          <a:p>
            <a:endParaRPr lang="ru-RU" dirty="0"/>
          </a:p>
        </p:txBody>
      </p:sp>
      <p:sp>
        <p:nvSpPr>
          <p:cNvPr id="3" name="Прямоугольник 2"/>
          <p:cNvSpPr/>
          <p:nvPr/>
        </p:nvSpPr>
        <p:spPr>
          <a:xfrm>
            <a:off x="406323" y="332655"/>
            <a:ext cx="8572559"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Земельно-имущественные отношения:</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4" name="Group 4"/>
          <p:cNvGrpSpPr>
            <a:grpSpLocks noChangeAspect="1"/>
          </p:cNvGrpSpPr>
          <p:nvPr/>
        </p:nvGrpSpPr>
        <p:grpSpPr bwMode="auto">
          <a:xfrm>
            <a:off x="0" y="862980"/>
            <a:ext cx="9167813" cy="5959474"/>
            <a:chOff x="294" y="485"/>
            <a:chExt cx="5481" cy="3754"/>
          </a:xfrm>
        </p:grpSpPr>
        <p:sp>
          <p:nvSpPr>
            <p:cNvPr id="5" name="AutoShape 3"/>
            <p:cNvSpPr>
              <a:spLocks noChangeAspect="1" noChangeArrowheads="1" noTextEdit="1"/>
            </p:cNvSpPr>
            <p:nvPr/>
          </p:nvSpPr>
          <p:spPr bwMode="auto">
            <a:xfrm>
              <a:off x="294" y="485"/>
              <a:ext cx="5400" cy="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 name="Rectangle 5"/>
            <p:cNvSpPr>
              <a:spLocks noChangeArrowheads="1"/>
            </p:cNvSpPr>
            <p:nvPr/>
          </p:nvSpPr>
          <p:spPr bwMode="auto">
            <a:xfrm>
              <a:off x="5684" y="4097"/>
              <a:ext cx="9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Line 6"/>
            <p:cNvSpPr>
              <a:spLocks noChangeShapeType="1"/>
            </p:cNvSpPr>
            <p:nvPr/>
          </p:nvSpPr>
          <p:spPr bwMode="auto">
            <a:xfrm flipH="1" flipV="1">
              <a:off x="1752" y="2095"/>
              <a:ext cx="612" cy="134"/>
            </a:xfrm>
            <a:prstGeom prst="line">
              <a:avLst/>
            </a:prstGeom>
            <a:noFill/>
            <a:ln w="412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8" name="Group 9"/>
            <p:cNvGrpSpPr>
              <a:grpSpLocks/>
            </p:cNvGrpSpPr>
            <p:nvPr/>
          </p:nvGrpSpPr>
          <p:grpSpPr bwMode="auto">
            <a:xfrm>
              <a:off x="499" y="1531"/>
              <a:ext cx="1285" cy="864"/>
              <a:chOff x="499" y="1531"/>
              <a:chExt cx="1285" cy="864"/>
            </a:xfrm>
          </p:grpSpPr>
          <p:sp>
            <p:nvSpPr>
              <p:cNvPr id="1085" name="Oval 7"/>
              <p:cNvSpPr>
                <a:spLocks noChangeArrowheads="1"/>
              </p:cNvSpPr>
              <p:nvPr/>
            </p:nvSpPr>
            <p:spPr bwMode="auto">
              <a:xfrm>
                <a:off x="499" y="1531"/>
                <a:ext cx="1285" cy="864"/>
              </a:xfrm>
              <a:prstGeom prst="ellipse">
                <a:avLst/>
              </a:prstGeom>
              <a:solidFill>
                <a:srgbClr val="BBE0E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86" name="Oval 8"/>
              <p:cNvSpPr>
                <a:spLocks noChangeArrowheads="1"/>
              </p:cNvSpPr>
              <p:nvPr/>
            </p:nvSpPr>
            <p:spPr bwMode="auto">
              <a:xfrm>
                <a:off x="499" y="1531"/>
                <a:ext cx="1285" cy="864"/>
              </a:xfrm>
              <a:prstGeom prst="ellipse">
                <a:avLst/>
              </a:pr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9" name="Rectangle 10"/>
            <p:cNvSpPr>
              <a:spLocks noChangeArrowheads="1"/>
            </p:cNvSpPr>
            <p:nvPr/>
          </p:nvSpPr>
          <p:spPr bwMode="auto">
            <a:xfrm>
              <a:off x="808" y="1672"/>
              <a:ext cx="1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0000"/>
                  </a:solidFill>
                  <a:effectLst/>
                  <a:latin typeface="Times New Roman" pitchFamily="18" charset="0"/>
                  <a:cs typeface="Arial" pitchFamily="34" charset="0"/>
                </a:rPr>
                <a:t>-</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11"/>
            <p:cNvSpPr>
              <a:spLocks noChangeArrowheads="1"/>
            </p:cNvSpPr>
            <p:nvPr/>
          </p:nvSpPr>
          <p:spPr bwMode="auto">
            <a:xfrm>
              <a:off x="853" y="1672"/>
              <a:ext cx="9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12"/>
            <p:cNvSpPr>
              <a:spLocks noChangeArrowheads="1"/>
            </p:cNvSpPr>
            <p:nvPr/>
          </p:nvSpPr>
          <p:spPr bwMode="auto">
            <a:xfrm>
              <a:off x="887" y="1672"/>
              <a:ext cx="69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0000"/>
                  </a:solidFill>
                  <a:effectLst/>
                  <a:latin typeface="Times New Roman" pitchFamily="18" charset="0"/>
                  <a:cs typeface="Arial" pitchFamily="34" charset="0"/>
                </a:rPr>
                <a:t>от сдачи в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3"/>
            <p:cNvSpPr>
              <a:spLocks noChangeArrowheads="1"/>
            </p:cNvSpPr>
            <p:nvPr/>
          </p:nvSpPr>
          <p:spPr bwMode="auto">
            <a:xfrm>
              <a:off x="944" y="1789"/>
              <a:ext cx="50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аренду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14"/>
            <p:cNvSpPr>
              <a:spLocks noChangeArrowheads="1"/>
            </p:cNvSpPr>
            <p:nvPr/>
          </p:nvSpPr>
          <p:spPr bwMode="auto">
            <a:xfrm>
              <a:off x="706" y="1905"/>
              <a:ext cx="4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имущества</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5"/>
            <p:cNvSpPr>
              <a:spLocks noChangeArrowheads="1"/>
            </p:cNvSpPr>
            <p:nvPr/>
          </p:nvSpPr>
          <p:spPr bwMode="auto">
            <a:xfrm>
              <a:off x="1376" y="1903"/>
              <a:ext cx="17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192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16"/>
            <p:cNvSpPr>
              <a:spLocks noChangeArrowheads="1"/>
            </p:cNvSpPr>
            <p:nvPr/>
          </p:nvSpPr>
          <p:spPr bwMode="auto">
            <a:xfrm>
              <a:off x="851" y="2022"/>
              <a:ext cx="423"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тыс. руб.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17"/>
            <p:cNvSpPr>
              <a:spLocks noChangeArrowheads="1"/>
            </p:cNvSpPr>
            <p:nvPr/>
          </p:nvSpPr>
          <p:spPr bwMode="auto">
            <a:xfrm>
              <a:off x="973" y="214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ectangle 18"/>
            <p:cNvSpPr>
              <a:spLocks noChangeArrowheads="1"/>
            </p:cNvSpPr>
            <p:nvPr/>
          </p:nvSpPr>
          <p:spPr bwMode="auto">
            <a:xfrm>
              <a:off x="1313" y="2143"/>
              <a:ext cx="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Line 19"/>
            <p:cNvSpPr>
              <a:spLocks noChangeShapeType="1"/>
            </p:cNvSpPr>
            <p:nvPr/>
          </p:nvSpPr>
          <p:spPr bwMode="auto">
            <a:xfrm flipH="1">
              <a:off x="2219" y="2711"/>
              <a:ext cx="378" cy="350"/>
            </a:xfrm>
            <a:prstGeom prst="line">
              <a:avLst/>
            </a:prstGeom>
            <a:noFill/>
            <a:ln w="412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9" name="Group 22"/>
            <p:cNvGrpSpPr>
              <a:grpSpLocks/>
            </p:cNvGrpSpPr>
            <p:nvPr/>
          </p:nvGrpSpPr>
          <p:grpSpPr bwMode="auto">
            <a:xfrm>
              <a:off x="1183" y="2958"/>
              <a:ext cx="1302" cy="884"/>
              <a:chOff x="1183" y="2958"/>
              <a:chExt cx="1302" cy="884"/>
            </a:xfrm>
          </p:grpSpPr>
          <p:sp>
            <p:nvSpPr>
              <p:cNvPr id="1083" name="Oval 20"/>
              <p:cNvSpPr>
                <a:spLocks noChangeArrowheads="1"/>
              </p:cNvSpPr>
              <p:nvPr/>
            </p:nvSpPr>
            <p:spPr bwMode="auto">
              <a:xfrm>
                <a:off x="1183" y="2958"/>
                <a:ext cx="1285" cy="863"/>
              </a:xfrm>
              <a:prstGeom prst="ellipse">
                <a:avLst/>
              </a:prstGeom>
              <a:solidFill>
                <a:srgbClr val="BBE0E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84" name="Oval 21"/>
              <p:cNvSpPr>
                <a:spLocks noChangeArrowheads="1"/>
              </p:cNvSpPr>
              <p:nvPr/>
            </p:nvSpPr>
            <p:spPr bwMode="auto">
              <a:xfrm>
                <a:off x="1200" y="2979"/>
                <a:ext cx="1285" cy="863"/>
              </a:xfrm>
              <a:prstGeom prst="ellipse">
                <a:avLst/>
              </a:pr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20" name="Rectangle 23"/>
            <p:cNvSpPr>
              <a:spLocks noChangeArrowheads="1"/>
            </p:cNvSpPr>
            <p:nvPr/>
          </p:nvSpPr>
          <p:spPr bwMode="auto">
            <a:xfrm>
              <a:off x="1402" y="3108"/>
              <a:ext cx="491"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арендная</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Rectangle 24"/>
            <p:cNvSpPr>
              <a:spLocks noChangeArrowheads="1"/>
            </p:cNvSpPr>
            <p:nvPr/>
          </p:nvSpPr>
          <p:spPr bwMode="auto">
            <a:xfrm>
              <a:off x="1806" y="3108"/>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Rectangle 25"/>
            <p:cNvSpPr>
              <a:spLocks noChangeArrowheads="1"/>
            </p:cNvSpPr>
            <p:nvPr/>
          </p:nvSpPr>
          <p:spPr bwMode="auto">
            <a:xfrm>
              <a:off x="1929" y="3108"/>
              <a:ext cx="9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26"/>
            <p:cNvSpPr>
              <a:spLocks noChangeArrowheads="1"/>
            </p:cNvSpPr>
            <p:nvPr/>
          </p:nvSpPr>
          <p:spPr bwMode="auto">
            <a:xfrm>
              <a:off x="1963" y="3108"/>
              <a:ext cx="21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плата</a:t>
              </a:r>
            </a:p>
          </p:txBody>
        </p:sp>
        <p:sp>
          <p:nvSpPr>
            <p:cNvPr id="24" name="Rectangle 27"/>
            <p:cNvSpPr>
              <a:spLocks noChangeArrowheads="1"/>
            </p:cNvSpPr>
            <p:nvPr/>
          </p:nvSpPr>
          <p:spPr bwMode="auto">
            <a:xfrm>
              <a:off x="2224" y="3108"/>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Rectangle 28"/>
            <p:cNvSpPr>
              <a:spLocks noChangeArrowheads="1"/>
            </p:cNvSpPr>
            <p:nvPr/>
          </p:nvSpPr>
          <p:spPr bwMode="auto">
            <a:xfrm>
              <a:off x="2284" y="3108"/>
              <a:ext cx="9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Rectangle 29"/>
            <p:cNvSpPr>
              <a:spLocks noChangeArrowheads="1"/>
            </p:cNvSpPr>
            <p:nvPr/>
          </p:nvSpPr>
          <p:spPr bwMode="auto">
            <a:xfrm>
              <a:off x="1462" y="3225"/>
              <a:ext cx="8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за земельные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Rectangle 30"/>
            <p:cNvSpPr>
              <a:spLocks noChangeArrowheads="1"/>
            </p:cNvSpPr>
            <p:nvPr/>
          </p:nvSpPr>
          <p:spPr bwMode="auto">
            <a:xfrm>
              <a:off x="1615" y="3342"/>
              <a:ext cx="5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участки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8" name="Rectangle 31"/>
            <p:cNvSpPr>
              <a:spLocks noChangeArrowheads="1"/>
            </p:cNvSpPr>
            <p:nvPr/>
          </p:nvSpPr>
          <p:spPr bwMode="auto">
            <a:xfrm>
              <a:off x="1539" y="3458"/>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Rectangle 32"/>
            <p:cNvSpPr>
              <a:spLocks noChangeArrowheads="1"/>
            </p:cNvSpPr>
            <p:nvPr/>
          </p:nvSpPr>
          <p:spPr bwMode="auto">
            <a:xfrm>
              <a:off x="1607" y="3458"/>
              <a:ext cx="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 name="Rectangle 33"/>
            <p:cNvSpPr>
              <a:spLocks noChangeArrowheads="1"/>
            </p:cNvSpPr>
            <p:nvPr/>
          </p:nvSpPr>
          <p:spPr bwMode="auto">
            <a:xfrm>
              <a:off x="1553" y="3458"/>
              <a:ext cx="3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dirty="0" smtClean="0">
                  <a:ln>
                    <a:noFill/>
                  </a:ln>
                  <a:solidFill>
                    <a:schemeClr val="tx1"/>
                  </a:solidFill>
                  <a:effectLst/>
                  <a:latin typeface="Arial" pitchFamily="34" charset="0"/>
                  <a:cs typeface="Arial" pitchFamily="34" charset="0"/>
                </a:rPr>
                <a:t>1 161,8   </a:t>
              </a:r>
              <a:endParaRPr kumimoji="0" lang="ru-RU" altLang="ru-RU"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31" name="Rectangle 34"/>
            <p:cNvSpPr>
              <a:spLocks noChangeArrowheads="1"/>
            </p:cNvSpPr>
            <p:nvPr/>
          </p:nvSpPr>
          <p:spPr bwMode="auto">
            <a:xfrm>
              <a:off x="1846" y="3458"/>
              <a:ext cx="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35"/>
            <p:cNvSpPr>
              <a:spLocks noChangeArrowheads="1"/>
            </p:cNvSpPr>
            <p:nvPr/>
          </p:nvSpPr>
          <p:spPr bwMode="auto">
            <a:xfrm>
              <a:off x="1880" y="3458"/>
              <a:ext cx="49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   тыс. руб.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5" name="Rectangle 36"/>
            <p:cNvSpPr>
              <a:spLocks noChangeArrowheads="1"/>
            </p:cNvSpPr>
            <p:nvPr/>
          </p:nvSpPr>
          <p:spPr bwMode="auto">
            <a:xfrm>
              <a:off x="1498" y="357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6" name="Rectangle 37"/>
            <p:cNvSpPr>
              <a:spLocks noChangeArrowheads="1"/>
            </p:cNvSpPr>
            <p:nvPr/>
          </p:nvSpPr>
          <p:spPr bwMode="auto">
            <a:xfrm>
              <a:off x="2187" y="3575"/>
              <a:ext cx="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8" name="Rectangle 38"/>
            <p:cNvSpPr>
              <a:spLocks noChangeArrowheads="1"/>
            </p:cNvSpPr>
            <p:nvPr/>
          </p:nvSpPr>
          <p:spPr bwMode="auto">
            <a:xfrm>
              <a:off x="1843" y="3691"/>
              <a:ext cx="9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29" name="Line 39"/>
            <p:cNvSpPr>
              <a:spLocks noChangeShapeType="1"/>
            </p:cNvSpPr>
            <p:nvPr/>
          </p:nvSpPr>
          <p:spPr bwMode="auto">
            <a:xfrm>
              <a:off x="3352" y="2711"/>
              <a:ext cx="378" cy="350"/>
            </a:xfrm>
            <a:prstGeom prst="line">
              <a:avLst/>
            </a:prstGeom>
            <a:noFill/>
            <a:ln w="412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030" name="Group 42"/>
            <p:cNvGrpSpPr>
              <a:grpSpLocks/>
            </p:cNvGrpSpPr>
            <p:nvPr/>
          </p:nvGrpSpPr>
          <p:grpSpPr bwMode="auto">
            <a:xfrm>
              <a:off x="3466" y="2978"/>
              <a:ext cx="1285" cy="902"/>
              <a:chOff x="3466" y="2978"/>
              <a:chExt cx="1285" cy="902"/>
            </a:xfrm>
          </p:grpSpPr>
          <p:sp>
            <p:nvSpPr>
              <p:cNvPr id="1081" name="Oval 40"/>
              <p:cNvSpPr>
                <a:spLocks noChangeArrowheads="1"/>
              </p:cNvSpPr>
              <p:nvPr/>
            </p:nvSpPr>
            <p:spPr bwMode="auto">
              <a:xfrm>
                <a:off x="3466" y="3016"/>
                <a:ext cx="1285" cy="864"/>
              </a:xfrm>
              <a:prstGeom prst="ellipse">
                <a:avLst/>
              </a:prstGeom>
              <a:solidFill>
                <a:srgbClr val="BBE0E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82" name="Oval 41"/>
              <p:cNvSpPr>
                <a:spLocks noChangeArrowheads="1"/>
              </p:cNvSpPr>
              <p:nvPr/>
            </p:nvSpPr>
            <p:spPr bwMode="auto">
              <a:xfrm>
                <a:off x="3466" y="2978"/>
                <a:ext cx="1285" cy="864"/>
              </a:xfrm>
              <a:prstGeom prst="ellipse">
                <a:avLst/>
              </a:pr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1031" name="Rectangle 43"/>
            <p:cNvSpPr>
              <a:spLocks noChangeArrowheads="1"/>
            </p:cNvSpPr>
            <p:nvPr/>
          </p:nvSpPr>
          <p:spPr bwMode="auto">
            <a:xfrm>
              <a:off x="3696" y="3177"/>
              <a:ext cx="9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от реализации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 name="Rectangle 44"/>
            <p:cNvSpPr>
              <a:spLocks noChangeArrowheads="1"/>
            </p:cNvSpPr>
            <p:nvPr/>
          </p:nvSpPr>
          <p:spPr bwMode="auto">
            <a:xfrm>
              <a:off x="3792" y="3294"/>
              <a:ext cx="74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0000"/>
                  </a:solidFill>
                  <a:effectLst/>
                  <a:latin typeface="Times New Roman" pitchFamily="18" charset="0"/>
                  <a:cs typeface="Arial" pitchFamily="34" charset="0"/>
                </a:rPr>
                <a:t>имущества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33" name="Rectangle 45"/>
            <p:cNvSpPr>
              <a:spLocks noChangeArrowheads="1"/>
            </p:cNvSpPr>
            <p:nvPr/>
          </p:nvSpPr>
          <p:spPr bwMode="auto">
            <a:xfrm>
              <a:off x="3665" y="3411"/>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4" name="Rectangle 46"/>
            <p:cNvSpPr>
              <a:spLocks noChangeArrowheads="1"/>
            </p:cNvSpPr>
            <p:nvPr/>
          </p:nvSpPr>
          <p:spPr bwMode="auto">
            <a:xfrm>
              <a:off x="3733" y="3411"/>
              <a:ext cx="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35" name="Rectangle 47"/>
            <p:cNvSpPr>
              <a:spLocks noChangeArrowheads="1"/>
            </p:cNvSpPr>
            <p:nvPr/>
          </p:nvSpPr>
          <p:spPr bwMode="auto">
            <a:xfrm>
              <a:off x="3767" y="3411"/>
              <a:ext cx="22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ru-RU" altLang="ru-RU" sz="1300" b="1" dirty="0" smtClean="0">
                  <a:solidFill>
                    <a:srgbClr val="000000"/>
                  </a:solidFill>
                  <a:latin typeface="Times New Roman" pitchFamily="18" charset="0"/>
                </a:rPr>
                <a:t>251,2</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6" name="Rectangle 48"/>
            <p:cNvSpPr>
              <a:spLocks noChangeArrowheads="1"/>
            </p:cNvSpPr>
            <p:nvPr/>
          </p:nvSpPr>
          <p:spPr bwMode="auto">
            <a:xfrm>
              <a:off x="3971" y="3411"/>
              <a:ext cx="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37" name="Rectangle 49"/>
            <p:cNvSpPr>
              <a:spLocks noChangeArrowheads="1"/>
            </p:cNvSpPr>
            <p:nvPr/>
          </p:nvSpPr>
          <p:spPr bwMode="auto">
            <a:xfrm>
              <a:off x="4005" y="3411"/>
              <a:ext cx="693"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smtClean="0">
                  <a:ln>
                    <a:noFill/>
                  </a:ln>
                  <a:solidFill>
                    <a:srgbClr val="000000"/>
                  </a:solidFill>
                  <a:effectLst/>
                  <a:latin typeface="Times New Roman" pitchFamily="18" charset="0"/>
                  <a:cs typeface="Arial" pitchFamily="34" charset="0"/>
                </a:rPr>
                <a:t>тыс. руб.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39" name="Rectangle 51"/>
            <p:cNvSpPr>
              <a:spLocks noChangeArrowheads="1"/>
            </p:cNvSpPr>
            <p:nvPr/>
          </p:nvSpPr>
          <p:spPr bwMode="auto">
            <a:xfrm>
              <a:off x="4297" y="3531"/>
              <a:ext cx="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0" name="Line 52"/>
            <p:cNvSpPr>
              <a:spLocks noChangeShapeType="1"/>
            </p:cNvSpPr>
            <p:nvPr/>
          </p:nvSpPr>
          <p:spPr bwMode="auto">
            <a:xfrm flipV="1">
              <a:off x="3585" y="2095"/>
              <a:ext cx="612" cy="134"/>
            </a:xfrm>
            <a:prstGeom prst="line">
              <a:avLst/>
            </a:prstGeom>
            <a:noFill/>
            <a:ln w="412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041" name="Group 55"/>
            <p:cNvGrpSpPr>
              <a:grpSpLocks/>
            </p:cNvGrpSpPr>
            <p:nvPr/>
          </p:nvGrpSpPr>
          <p:grpSpPr bwMode="auto">
            <a:xfrm>
              <a:off x="4136" y="1530"/>
              <a:ext cx="1314" cy="889"/>
              <a:chOff x="4136" y="1530"/>
              <a:chExt cx="1314" cy="889"/>
            </a:xfrm>
          </p:grpSpPr>
          <p:sp>
            <p:nvSpPr>
              <p:cNvPr id="1079" name="Oval 53"/>
              <p:cNvSpPr>
                <a:spLocks noChangeArrowheads="1"/>
              </p:cNvSpPr>
              <p:nvPr/>
            </p:nvSpPr>
            <p:spPr bwMode="auto">
              <a:xfrm>
                <a:off x="4136" y="1555"/>
                <a:ext cx="1285" cy="864"/>
              </a:xfrm>
              <a:prstGeom prst="ellipse">
                <a:avLst/>
              </a:prstGeom>
              <a:solidFill>
                <a:srgbClr val="BBE0E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80" name="Oval 54"/>
              <p:cNvSpPr>
                <a:spLocks noChangeArrowheads="1"/>
              </p:cNvSpPr>
              <p:nvPr/>
            </p:nvSpPr>
            <p:spPr bwMode="auto">
              <a:xfrm>
                <a:off x="4165" y="1530"/>
                <a:ext cx="1285" cy="864"/>
              </a:xfrm>
              <a:prstGeom prst="ellipse">
                <a:avLst/>
              </a:pr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1042" name="Rectangle 56"/>
            <p:cNvSpPr>
              <a:spLocks noChangeArrowheads="1"/>
            </p:cNvSpPr>
            <p:nvPr/>
          </p:nvSpPr>
          <p:spPr bwMode="auto">
            <a:xfrm>
              <a:off x="4358" y="1660"/>
              <a:ext cx="25"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3" name="Rectangle 57"/>
            <p:cNvSpPr>
              <a:spLocks noChangeArrowheads="1"/>
            </p:cNvSpPr>
            <p:nvPr/>
          </p:nvSpPr>
          <p:spPr bwMode="auto">
            <a:xfrm>
              <a:off x="4358" y="177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4" name="Rectangle 58"/>
            <p:cNvSpPr>
              <a:spLocks noChangeArrowheads="1"/>
            </p:cNvSpPr>
            <p:nvPr/>
          </p:nvSpPr>
          <p:spPr bwMode="auto">
            <a:xfrm>
              <a:off x="4538" y="1576"/>
              <a:ext cx="795"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Доходы</a:t>
              </a:r>
              <a:r>
                <a:rPr kumimoji="0" lang="ru-RU" altLang="ru-RU" sz="1400" b="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от размещения </a:t>
              </a:r>
              <a:r>
                <a:rPr kumimoji="0" lang="ru-RU" altLang="ru-RU" sz="1400" b="0" i="0" u="none" strike="noStrike" cap="none" normalizeH="0" dirty="0" err="1" smtClean="0">
                  <a:ln>
                    <a:noFill/>
                  </a:ln>
                  <a:solidFill>
                    <a:schemeClr val="tx1"/>
                  </a:solidFill>
                  <a:effectLst/>
                  <a:latin typeface="Times New Roman" panose="02020603050405020304" pitchFamily="18" charset="0"/>
                  <a:cs typeface="Times New Roman" panose="02020603050405020304" pitchFamily="18" charset="0"/>
                </a:rPr>
                <a:t>нестац</a:t>
              </a:r>
              <a:r>
                <a:rPr kumimoji="0" lang="ru-RU" altLang="ru-RU" sz="1400" b="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торг. объектов</a:t>
              </a:r>
              <a:endParaRPr kumimoji="0" lang="ru-RU" altLang="ru-RU"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046" name="Rectangle 60"/>
            <p:cNvSpPr>
              <a:spLocks noChangeArrowheads="1"/>
            </p:cNvSpPr>
            <p:nvPr/>
          </p:nvSpPr>
          <p:spPr bwMode="auto">
            <a:xfrm>
              <a:off x="4862" y="189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7" name="Rectangle 61"/>
            <p:cNvSpPr>
              <a:spLocks noChangeArrowheads="1"/>
            </p:cNvSpPr>
            <p:nvPr/>
          </p:nvSpPr>
          <p:spPr bwMode="auto">
            <a:xfrm>
              <a:off x="4358" y="201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8" name="Rectangle 62"/>
            <p:cNvSpPr>
              <a:spLocks noChangeArrowheads="1"/>
            </p:cNvSpPr>
            <p:nvPr/>
          </p:nvSpPr>
          <p:spPr bwMode="auto">
            <a:xfrm>
              <a:off x="4458" y="2123"/>
              <a:ext cx="670"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ru-RU" altLang="ru-RU" sz="1300" b="1" dirty="0" smtClean="0">
                  <a:solidFill>
                    <a:srgbClr val="000000"/>
                  </a:solidFill>
                  <a:latin typeface="Times New Roman" pitchFamily="18" charset="0"/>
                </a:rPr>
                <a:t>74,7</a:t>
              </a:r>
              <a:r>
                <a:rPr kumimoji="0" lang="ru-RU" altLang="ru-RU" sz="1300" b="1" i="0" u="none" strike="noStrike" cap="none" normalizeH="0" dirty="0" smtClean="0">
                  <a:ln>
                    <a:noFill/>
                  </a:ln>
                  <a:solidFill>
                    <a:srgbClr val="000000"/>
                  </a:solidFill>
                  <a:effectLst/>
                  <a:latin typeface="Times New Roman" pitchFamily="18" charset="0"/>
                  <a:cs typeface="Arial" pitchFamily="34" charset="0"/>
                </a:rPr>
                <a:t> </a:t>
              </a:r>
              <a:r>
                <a:rPr kumimoji="0" lang="ru-RU" altLang="ru-RU" sz="1000" b="1" i="0" u="none" strike="noStrike" cap="none" normalizeH="0" dirty="0" smtClean="0">
                  <a:ln>
                    <a:noFill/>
                  </a:ln>
                  <a:solidFill>
                    <a:srgbClr val="000000"/>
                  </a:solidFill>
                  <a:effectLst/>
                  <a:latin typeface="Times New Roman" pitchFamily="18" charset="0"/>
                  <a:cs typeface="Arial" pitchFamily="34" charset="0"/>
                </a:rPr>
                <a:t>ТЫС. РУБ.</a:t>
              </a:r>
              <a:r>
                <a:rPr kumimoji="0" lang="ru-RU" altLang="ru-RU" sz="10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000" b="0" i="0" u="none" strike="noStrike" cap="none" normalizeH="0" baseline="0" dirty="0" smtClean="0">
                <a:ln>
                  <a:noFill/>
                </a:ln>
                <a:solidFill>
                  <a:schemeClr val="tx1"/>
                </a:solidFill>
                <a:effectLst/>
                <a:cs typeface="Arial" pitchFamily="34" charset="0"/>
              </a:endParaRPr>
            </a:p>
          </p:txBody>
        </p:sp>
        <p:sp>
          <p:nvSpPr>
            <p:cNvPr id="1049" name="Rectangle 63"/>
            <p:cNvSpPr>
              <a:spLocks noChangeArrowheads="1"/>
            </p:cNvSpPr>
            <p:nvPr/>
          </p:nvSpPr>
          <p:spPr bwMode="auto">
            <a:xfrm>
              <a:off x="4562" y="2010"/>
              <a:ext cx="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0" name="Rectangle 64"/>
            <p:cNvSpPr>
              <a:spLocks noChangeArrowheads="1"/>
            </p:cNvSpPr>
            <p:nvPr/>
          </p:nvSpPr>
          <p:spPr bwMode="auto">
            <a:xfrm>
              <a:off x="4596" y="201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1" name="Rectangle 65"/>
            <p:cNvSpPr>
              <a:spLocks noChangeArrowheads="1"/>
            </p:cNvSpPr>
            <p:nvPr/>
          </p:nvSpPr>
          <p:spPr bwMode="auto">
            <a:xfrm>
              <a:off x="4636" y="2259"/>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2" name="Rectangle 66"/>
            <p:cNvSpPr>
              <a:spLocks noChangeArrowheads="1"/>
            </p:cNvSpPr>
            <p:nvPr/>
          </p:nvSpPr>
          <p:spPr bwMode="auto">
            <a:xfrm>
              <a:off x="4767" y="2127"/>
              <a:ext cx="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53" name="Rectangle 67"/>
            <p:cNvSpPr>
              <a:spLocks noChangeArrowheads="1"/>
            </p:cNvSpPr>
            <p:nvPr/>
          </p:nvSpPr>
          <p:spPr bwMode="auto">
            <a:xfrm>
              <a:off x="4358" y="2243"/>
              <a:ext cx="9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54" name="Line 68"/>
            <p:cNvSpPr>
              <a:spLocks noChangeShapeType="1"/>
            </p:cNvSpPr>
            <p:nvPr/>
          </p:nvSpPr>
          <p:spPr bwMode="auto">
            <a:xfrm flipV="1">
              <a:off x="2975" y="1499"/>
              <a:ext cx="0" cy="432"/>
            </a:xfrm>
            <a:prstGeom prst="line">
              <a:avLst/>
            </a:prstGeom>
            <a:noFill/>
            <a:ln w="4127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055" name="Group 71"/>
            <p:cNvGrpSpPr>
              <a:grpSpLocks/>
            </p:cNvGrpSpPr>
            <p:nvPr/>
          </p:nvGrpSpPr>
          <p:grpSpPr bwMode="auto">
            <a:xfrm>
              <a:off x="2332" y="636"/>
              <a:ext cx="1286" cy="863"/>
              <a:chOff x="2332" y="636"/>
              <a:chExt cx="1286" cy="863"/>
            </a:xfrm>
          </p:grpSpPr>
          <p:sp>
            <p:nvSpPr>
              <p:cNvPr id="1077" name="Oval 69"/>
              <p:cNvSpPr>
                <a:spLocks noChangeArrowheads="1"/>
              </p:cNvSpPr>
              <p:nvPr/>
            </p:nvSpPr>
            <p:spPr bwMode="auto">
              <a:xfrm>
                <a:off x="2332" y="636"/>
                <a:ext cx="1286" cy="863"/>
              </a:xfrm>
              <a:prstGeom prst="ellipse">
                <a:avLst/>
              </a:prstGeom>
              <a:solidFill>
                <a:srgbClr val="BBE0E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sz="2000" dirty="0"/>
              </a:p>
            </p:txBody>
          </p:sp>
          <p:sp>
            <p:nvSpPr>
              <p:cNvPr id="1078" name="Oval 70"/>
              <p:cNvSpPr>
                <a:spLocks noChangeArrowheads="1"/>
              </p:cNvSpPr>
              <p:nvPr/>
            </p:nvSpPr>
            <p:spPr bwMode="auto">
              <a:xfrm>
                <a:off x="2332" y="636"/>
                <a:ext cx="1286" cy="863"/>
              </a:xfrm>
              <a:prstGeom prst="ellipse">
                <a:avLst/>
              </a:pr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1056" name="Rectangle 72"/>
            <p:cNvSpPr>
              <a:spLocks noChangeArrowheads="1"/>
            </p:cNvSpPr>
            <p:nvPr/>
          </p:nvSpPr>
          <p:spPr bwMode="auto">
            <a:xfrm>
              <a:off x="2642" y="777"/>
              <a:ext cx="77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от продажи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7" name="Rectangle 73"/>
            <p:cNvSpPr>
              <a:spLocks noChangeArrowheads="1"/>
            </p:cNvSpPr>
            <p:nvPr/>
          </p:nvSpPr>
          <p:spPr bwMode="auto">
            <a:xfrm>
              <a:off x="2664" y="893"/>
              <a:ext cx="73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земельных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8" name="Rectangle 74"/>
            <p:cNvSpPr>
              <a:spLocks noChangeArrowheads="1"/>
            </p:cNvSpPr>
            <p:nvPr/>
          </p:nvSpPr>
          <p:spPr bwMode="auto">
            <a:xfrm>
              <a:off x="2718" y="1010"/>
              <a:ext cx="62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участков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9" name="Rectangle 75"/>
            <p:cNvSpPr>
              <a:spLocks noChangeArrowheads="1"/>
            </p:cNvSpPr>
            <p:nvPr/>
          </p:nvSpPr>
          <p:spPr bwMode="auto">
            <a:xfrm>
              <a:off x="2566" y="1127"/>
              <a:ext cx="11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ru-RU" altLang="ru-RU" sz="1100" dirty="0" smtClean="0"/>
                <a:t>5,0</a:t>
              </a:r>
              <a:endParaRPr kumimoji="0" lang="ru-RU" altLang="ru-RU"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0" name="Rectangle 76"/>
            <p:cNvSpPr>
              <a:spLocks noChangeArrowheads="1"/>
            </p:cNvSpPr>
            <p:nvPr/>
          </p:nvSpPr>
          <p:spPr bwMode="auto">
            <a:xfrm>
              <a:off x="2770" y="1127"/>
              <a:ext cx="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1" name="Rectangle 77"/>
            <p:cNvSpPr>
              <a:spLocks noChangeArrowheads="1"/>
            </p:cNvSpPr>
            <p:nvPr/>
          </p:nvSpPr>
          <p:spPr bwMode="auto">
            <a:xfrm>
              <a:off x="2804" y="1127"/>
              <a:ext cx="1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ru-RU" altLang="ru-RU" sz="1300" b="1" dirty="0">
                  <a:solidFill>
                    <a:srgbClr val="000000"/>
                  </a:solidFill>
                  <a:latin typeface="Times New Roman" pitchFamily="18" charset="0"/>
                </a:rPr>
                <a:t>т</a:t>
              </a: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ыс.</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2" name="Rectangle 78"/>
            <p:cNvSpPr>
              <a:spLocks noChangeArrowheads="1"/>
            </p:cNvSpPr>
            <p:nvPr/>
          </p:nvSpPr>
          <p:spPr bwMode="auto">
            <a:xfrm>
              <a:off x="3073" y="1127"/>
              <a:ext cx="9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3" name="Rectangle 79"/>
            <p:cNvSpPr>
              <a:spLocks noChangeArrowheads="1"/>
            </p:cNvSpPr>
            <p:nvPr/>
          </p:nvSpPr>
          <p:spPr bwMode="auto">
            <a:xfrm>
              <a:off x="3107" y="1127"/>
              <a:ext cx="383"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Arial" pitchFamily="34" charset="0"/>
                </a:rPr>
                <a:t>руб.,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4" name="Rectangle 80"/>
            <p:cNvSpPr>
              <a:spLocks noChangeArrowheads="1"/>
            </p:cNvSpPr>
            <p:nvPr/>
          </p:nvSpPr>
          <p:spPr bwMode="auto">
            <a:xfrm>
              <a:off x="2755" y="124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5" name="Rectangle 81"/>
            <p:cNvSpPr>
              <a:spLocks noChangeArrowheads="1"/>
            </p:cNvSpPr>
            <p:nvPr/>
          </p:nvSpPr>
          <p:spPr bwMode="auto">
            <a:xfrm>
              <a:off x="3198" y="1249"/>
              <a:ext cx="9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066" name="Group 84"/>
            <p:cNvGrpSpPr>
              <a:grpSpLocks/>
            </p:cNvGrpSpPr>
            <p:nvPr/>
          </p:nvGrpSpPr>
          <p:grpSpPr bwMode="auto">
            <a:xfrm>
              <a:off x="2121" y="1814"/>
              <a:ext cx="1666" cy="1071"/>
              <a:chOff x="2121" y="1814"/>
              <a:chExt cx="1666" cy="1071"/>
            </a:xfrm>
          </p:grpSpPr>
          <p:sp>
            <p:nvSpPr>
              <p:cNvPr id="1075" name="Oval 82"/>
              <p:cNvSpPr>
                <a:spLocks noChangeArrowheads="1"/>
              </p:cNvSpPr>
              <p:nvPr/>
            </p:nvSpPr>
            <p:spPr bwMode="auto">
              <a:xfrm>
                <a:off x="2121" y="1814"/>
                <a:ext cx="1666" cy="1071"/>
              </a:xfrm>
              <a:prstGeom prst="ellipse">
                <a:avLst/>
              </a:prstGeom>
              <a:solidFill>
                <a:srgbClr val="BBE0E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76" name="Oval 83"/>
              <p:cNvSpPr>
                <a:spLocks noChangeArrowheads="1"/>
              </p:cNvSpPr>
              <p:nvPr/>
            </p:nvSpPr>
            <p:spPr bwMode="auto">
              <a:xfrm>
                <a:off x="2332" y="1931"/>
                <a:ext cx="1286" cy="863"/>
              </a:xfrm>
              <a:prstGeom prst="ellipse">
                <a:avLst/>
              </a:pr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1067" name="Rectangle 85"/>
            <p:cNvSpPr>
              <a:spLocks noChangeArrowheads="1"/>
            </p:cNvSpPr>
            <p:nvPr/>
          </p:nvSpPr>
          <p:spPr bwMode="auto">
            <a:xfrm>
              <a:off x="2797" y="2228"/>
              <a:ext cx="5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ru-RU" altLang="ru-RU" sz="1400" b="1" dirty="0" smtClean="0"/>
                <a:t>1</a:t>
              </a:r>
              <a:endParaRPr kumimoji="0" lang="ru-RU" altLang="ru-RU" sz="1400" b="1" i="0" u="none" strike="noStrike" cap="none" normalizeH="0" baseline="0" dirty="0" smtClean="0">
                <a:ln>
                  <a:noFill/>
                </a:ln>
                <a:solidFill>
                  <a:schemeClr val="tx1"/>
                </a:solidFill>
                <a:effectLst/>
              </a:endParaRPr>
            </a:p>
          </p:txBody>
        </p:sp>
        <p:sp>
          <p:nvSpPr>
            <p:cNvPr id="1068" name="Rectangle 86"/>
            <p:cNvSpPr>
              <a:spLocks noChangeArrowheads="1"/>
            </p:cNvSpPr>
            <p:nvPr/>
          </p:nvSpPr>
          <p:spPr bwMode="auto">
            <a:xfrm>
              <a:off x="2878" y="2228"/>
              <a:ext cx="108"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9" name="Rectangle 87"/>
            <p:cNvSpPr>
              <a:spLocks noChangeArrowheads="1"/>
            </p:cNvSpPr>
            <p:nvPr/>
          </p:nvSpPr>
          <p:spPr bwMode="auto">
            <a:xfrm>
              <a:off x="2908" y="2200"/>
              <a:ext cx="18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ru-RU" altLang="ru-RU" sz="1600" b="1" dirty="0" smtClean="0">
                  <a:solidFill>
                    <a:srgbClr val="000000"/>
                  </a:solidFill>
                  <a:latin typeface="Times New Roman" pitchFamily="18" charset="0"/>
                </a:rPr>
                <a:t>727</a:t>
              </a:r>
              <a:endParaRPr kumimoji="0" lang="ru-RU" altLang="ru-RU" sz="1600" b="0" i="0" u="none" strike="noStrike" cap="none" normalizeH="0" baseline="0" dirty="0" smtClean="0">
                <a:ln>
                  <a:noFill/>
                </a:ln>
                <a:solidFill>
                  <a:schemeClr val="tx1"/>
                </a:solidFill>
                <a:effectLst/>
              </a:endParaRPr>
            </a:p>
          </p:txBody>
        </p:sp>
        <p:sp>
          <p:nvSpPr>
            <p:cNvPr id="1070" name="Rectangle 88"/>
            <p:cNvSpPr>
              <a:spLocks noChangeArrowheads="1"/>
            </p:cNvSpPr>
            <p:nvPr/>
          </p:nvSpPr>
          <p:spPr bwMode="auto">
            <a:xfrm>
              <a:off x="3156" y="2228"/>
              <a:ext cx="108"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71" name="Rectangle 89"/>
            <p:cNvSpPr>
              <a:spLocks noChangeArrowheads="1"/>
            </p:cNvSpPr>
            <p:nvPr/>
          </p:nvSpPr>
          <p:spPr bwMode="auto">
            <a:xfrm>
              <a:off x="2637" y="2367"/>
              <a:ext cx="108"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1"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72" name="Rectangle 90"/>
            <p:cNvSpPr>
              <a:spLocks noChangeArrowheads="1"/>
            </p:cNvSpPr>
            <p:nvPr/>
          </p:nvSpPr>
          <p:spPr bwMode="auto">
            <a:xfrm>
              <a:off x="2676" y="2367"/>
              <a:ext cx="46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itchFamily="18" charset="0"/>
                  <a:cs typeface="Arial" pitchFamily="34" charset="0"/>
                </a:rPr>
                <a:t>тыс. руб.</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73" name="Rectangle 91"/>
            <p:cNvSpPr>
              <a:spLocks noChangeArrowheads="1"/>
            </p:cNvSpPr>
            <p:nvPr/>
          </p:nvSpPr>
          <p:spPr bwMode="auto">
            <a:xfrm>
              <a:off x="3277" y="236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74" name="Rectangle 92"/>
            <p:cNvSpPr>
              <a:spLocks noChangeArrowheads="1"/>
            </p:cNvSpPr>
            <p:nvPr/>
          </p:nvSpPr>
          <p:spPr bwMode="auto">
            <a:xfrm>
              <a:off x="3315" y="2385"/>
              <a:ext cx="9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0000"/>
                  </a:solidFill>
                  <a:effectLst/>
                  <a:latin typeface="Times New Roman" pitchFamily="18" charset="0"/>
                  <a:cs typeface="Arial" pitchFamily="34" charset="0"/>
                </a:rPr>
                <a:t> </a:t>
              </a: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1530813184"/>
      </p:ext>
    </p:extLst>
  </p:cSld>
  <p:clrMapOvr>
    <a:masterClrMapping/>
  </p:clrMapOvr>
  <p:transition spd="slow">
    <p:pull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2042" y="1412776"/>
            <a:ext cx="8032406" cy="6093976"/>
          </a:xfrm>
          <a:prstGeom prst="rect">
            <a:avLst/>
          </a:prstGeom>
          <a:noFill/>
        </p:spPr>
        <p:txBody>
          <a:bodyPr wrap="square" rtlCol="0">
            <a:spAutoFit/>
          </a:bodyPr>
          <a:lstStyle/>
          <a:p>
            <a:pPr algn="ctr">
              <a:spcAft>
                <a:spcPts val="0"/>
              </a:spcAft>
            </a:pPr>
            <a:r>
              <a:rPr lang="ru-RU" sz="2000" b="1" i="1" u="sng" dirty="0" smtClean="0">
                <a:solidFill>
                  <a:srgbClr val="00B050"/>
                </a:solidFill>
                <a:latin typeface="Times New Roman"/>
                <a:ea typeface="Times New Roman"/>
              </a:rPr>
              <a:t>На 31.12.2020 </a:t>
            </a:r>
            <a:r>
              <a:rPr lang="ru-RU" sz="2000" b="1" i="1" u="sng" dirty="0">
                <a:solidFill>
                  <a:srgbClr val="00B050"/>
                </a:solidFill>
                <a:latin typeface="Times New Roman"/>
                <a:ea typeface="Times New Roman"/>
              </a:rPr>
              <a:t>года</a:t>
            </a:r>
            <a:r>
              <a:rPr lang="ru-RU" sz="2000" b="1" i="1" u="sng" dirty="0" smtClean="0">
                <a:solidFill>
                  <a:srgbClr val="00B050"/>
                </a:solidFill>
                <a:latin typeface="Times New Roman"/>
                <a:ea typeface="Times New Roman"/>
              </a:rPr>
              <a:t>:</a:t>
            </a:r>
          </a:p>
          <a:p>
            <a:pPr algn="ctr">
              <a:spcAft>
                <a:spcPts val="0"/>
              </a:spcAft>
            </a:pPr>
            <a:endParaRPr lang="ru-RU" sz="2000" b="1" i="1" u="sng" dirty="0" smtClean="0">
              <a:solidFill>
                <a:srgbClr val="00B050"/>
              </a:solidFill>
              <a:latin typeface="Times New Roman"/>
              <a:ea typeface="Times New Roman"/>
            </a:endParaRPr>
          </a:p>
          <a:p>
            <a:pPr algn="just"/>
            <a:r>
              <a:rPr lang="ru-RU" sz="1600" dirty="0" smtClean="0"/>
              <a:t>      В </a:t>
            </a:r>
            <a:r>
              <a:rPr lang="ru-RU" sz="1600" dirty="0"/>
              <a:t>отчетном периоде заключен 191 договор аренды на земельные участки, расположенные на территории Нижнесергинского городского поселения, общей площадью 64 499 </a:t>
            </a:r>
            <a:r>
              <a:rPr lang="ru-RU" sz="1600" dirty="0" err="1"/>
              <a:t>кв.м</a:t>
            </a:r>
            <a:r>
              <a:rPr lang="ru-RU" sz="1600" dirty="0"/>
              <a:t>, в том числе:</a:t>
            </a:r>
          </a:p>
          <a:p>
            <a:pPr algn="just"/>
            <a:r>
              <a:rPr lang="ru-RU" sz="1600" dirty="0"/>
              <a:t>- 13 договоров аренды на земельные участки под объектами недвижимости – 31 204 кв. м;</a:t>
            </a:r>
          </a:p>
          <a:p>
            <a:pPr algn="just"/>
            <a:r>
              <a:rPr lang="ru-RU" sz="1600" dirty="0"/>
              <a:t>- 3 договора аренды земельных участков, предоставленных для целей, не связанных со строительством, общей площадью 1909 кв. м;</a:t>
            </a:r>
          </a:p>
          <a:p>
            <a:pPr algn="just"/>
            <a:r>
              <a:rPr lang="ru-RU" sz="1600" dirty="0"/>
              <a:t>- 1 по результатам аукциона, общей площадью 1000 кв. м;</a:t>
            </a:r>
          </a:p>
          <a:p>
            <a:pPr algn="just"/>
            <a:r>
              <a:rPr lang="ru-RU" sz="1600" dirty="0"/>
              <a:t>- 174 под огородами и под временными металлическими гаражами общей площадью 30 386 кв. м;</a:t>
            </a:r>
          </a:p>
          <a:p>
            <a:pPr algn="just"/>
            <a:r>
              <a:rPr lang="ru-RU" sz="1600" dirty="0"/>
              <a:t>- 31 соглашение о расторжении договоров аренды.</a:t>
            </a:r>
          </a:p>
          <a:p>
            <a:pPr algn="just"/>
            <a:r>
              <a:rPr lang="ru-RU" sz="1600" dirty="0"/>
              <a:t>В отчетном периоде в собственность физических и юридических лиц под объектами недвижимости предоставлено:</a:t>
            </a:r>
          </a:p>
          <a:p>
            <a:pPr algn="just"/>
            <a:r>
              <a:rPr lang="ru-RU" sz="1600" dirty="0"/>
              <a:t>- за плату 40 земельных участков, общей площадью 55 191 </a:t>
            </a:r>
            <a:r>
              <a:rPr lang="ru-RU" sz="1600" dirty="0" err="1"/>
              <a:t>кв.м</a:t>
            </a:r>
            <a:r>
              <a:rPr lang="ru-RU" sz="1600" dirty="0"/>
              <a:t>;</a:t>
            </a:r>
          </a:p>
          <a:p>
            <a:pPr algn="just"/>
            <a:r>
              <a:rPr lang="ru-RU" sz="1600" dirty="0"/>
              <a:t>- бесплатно 5 земельных участков площадью 7046 </a:t>
            </a:r>
            <a:r>
              <a:rPr lang="ru-RU" sz="1600" dirty="0" err="1"/>
              <a:t>кв.м</a:t>
            </a:r>
            <a:r>
              <a:rPr lang="ru-RU" sz="1600" dirty="0"/>
              <a:t>;</a:t>
            </a:r>
          </a:p>
          <a:p>
            <a:pPr algn="just"/>
            <a:r>
              <a:rPr lang="ru-RU" sz="1600" dirty="0"/>
              <a:t>- путем перераспределения с землями, государственная собственность на которые не разграничена, 13 земельных участков, общей площадью 21984 </a:t>
            </a:r>
            <a:r>
              <a:rPr lang="ru-RU" sz="1600" dirty="0" err="1"/>
              <a:t>кв.м</a:t>
            </a:r>
            <a:r>
              <a:rPr lang="ru-RU" sz="1600" dirty="0"/>
              <a:t>.</a:t>
            </a:r>
          </a:p>
          <a:p>
            <a:pPr algn="just">
              <a:spcAft>
                <a:spcPts val="0"/>
              </a:spcAft>
            </a:pPr>
            <a:endParaRPr lang="ru-RU" sz="2000" b="1" i="1" u="sng" dirty="0">
              <a:solidFill>
                <a:srgbClr val="00B050"/>
              </a:solidFill>
              <a:latin typeface="Times New Roman"/>
              <a:ea typeface="Times New Roman"/>
            </a:endParaRPr>
          </a:p>
          <a:p>
            <a:pPr algn="ctr">
              <a:spcAft>
                <a:spcPts val="0"/>
              </a:spcAft>
            </a:pPr>
            <a:endParaRPr lang="ru-RU" sz="2000" b="1" i="1" u="sng" dirty="0" smtClean="0">
              <a:solidFill>
                <a:srgbClr val="00B050"/>
              </a:solidFill>
              <a:latin typeface="Times New Roman"/>
              <a:ea typeface="Times New Roman"/>
            </a:endParaRPr>
          </a:p>
          <a:p>
            <a:pPr algn="ctr">
              <a:spcAft>
                <a:spcPts val="0"/>
              </a:spcAft>
            </a:pPr>
            <a:endParaRPr lang="ru-RU" sz="2000" dirty="0">
              <a:solidFill>
                <a:srgbClr val="00B050"/>
              </a:solidFill>
              <a:latin typeface="Times New Roman"/>
              <a:ea typeface="Times New Roman"/>
            </a:endParaRPr>
          </a:p>
          <a:p>
            <a:pPr marL="285750" indent="-285750">
              <a:buFont typeface="Wingdings" panose="05000000000000000000" pitchFamily="2" charset="2"/>
              <a:buChar char="v"/>
            </a:pPr>
            <a:endParaRPr lang="ru-RU" dirty="0"/>
          </a:p>
        </p:txBody>
      </p:sp>
      <p:sp>
        <p:nvSpPr>
          <p:cNvPr id="3" name="Прямоугольник 2"/>
          <p:cNvSpPr/>
          <p:nvPr/>
        </p:nvSpPr>
        <p:spPr>
          <a:xfrm>
            <a:off x="395536" y="404664"/>
            <a:ext cx="857256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Земельно-имущественные отношения:</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730434706"/>
      </p:ext>
    </p:extLst>
  </p:cSld>
  <p:clrMapOvr>
    <a:masterClrMapping/>
  </p:clrMapOvr>
  <p:transition spd="slow">
    <p:pull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673" y="923716"/>
            <a:ext cx="8032406" cy="3662541"/>
          </a:xfrm>
          <a:prstGeom prst="rect">
            <a:avLst/>
          </a:prstGeom>
          <a:noFill/>
        </p:spPr>
        <p:txBody>
          <a:bodyPr wrap="square" rtlCol="0">
            <a:spAutoFit/>
          </a:bodyPr>
          <a:lstStyle/>
          <a:p>
            <a:pPr algn="just">
              <a:spcAft>
                <a:spcPts val="0"/>
              </a:spcAft>
            </a:pPr>
            <a:r>
              <a:rPr lang="ru-RU" b="1" i="1" dirty="0" smtClean="0">
                <a:latin typeface="Times New Roman"/>
                <a:ea typeface="Times New Roman"/>
              </a:rPr>
              <a:t>На 31.12.2020 </a:t>
            </a:r>
            <a:r>
              <a:rPr lang="ru-RU" b="1" i="1" dirty="0">
                <a:latin typeface="Times New Roman"/>
                <a:ea typeface="Times New Roman"/>
              </a:rPr>
              <a:t>года в реестре учтено </a:t>
            </a:r>
            <a:r>
              <a:rPr lang="ru-RU" b="1" i="1" dirty="0" smtClean="0">
                <a:latin typeface="Times New Roman"/>
                <a:ea typeface="Times New Roman"/>
              </a:rPr>
              <a:t>1 399 объектов</a:t>
            </a:r>
            <a:r>
              <a:rPr lang="ru-RU" dirty="0" smtClean="0">
                <a:latin typeface="Times New Roman"/>
                <a:ea typeface="Times New Roman"/>
              </a:rPr>
              <a:t> </a:t>
            </a:r>
            <a:r>
              <a:rPr lang="ru-RU" dirty="0">
                <a:latin typeface="Times New Roman"/>
                <a:ea typeface="Times New Roman"/>
              </a:rPr>
              <a:t>муниципальной собственности (недвижимое имущество) в том числе:</a:t>
            </a:r>
            <a:endParaRPr lang="ru-RU" sz="1600" dirty="0">
              <a:latin typeface="Times New Roman"/>
              <a:ea typeface="Times New Roman"/>
            </a:endParaRPr>
          </a:p>
          <a:p>
            <a:pPr marL="342900" lvl="0" indent="-342900" algn="just">
              <a:spcAft>
                <a:spcPts val="0"/>
              </a:spcAft>
              <a:buFont typeface="Symbol"/>
              <a:buBlip>
                <a:blip r:embed="rId2"/>
              </a:buBlip>
              <a:tabLst>
                <a:tab pos="817245" algn="l"/>
              </a:tabLst>
            </a:pPr>
            <a:r>
              <a:rPr lang="ru-RU" dirty="0">
                <a:latin typeface="Times New Roman"/>
                <a:ea typeface="Times New Roman"/>
              </a:rPr>
              <a:t> 65 нежилых помещений;</a:t>
            </a:r>
            <a:endParaRPr lang="ru-RU" sz="1600" dirty="0">
              <a:latin typeface="Times New Roman"/>
              <a:ea typeface="Times New Roman"/>
            </a:endParaRPr>
          </a:p>
          <a:p>
            <a:pPr marL="342900" lvl="0" indent="-342900" algn="just">
              <a:spcAft>
                <a:spcPts val="0"/>
              </a:spcAft>
              <a:buFont typeface="Symbol"/>
              <a:buBlip>
                <a:blip r:embed="rId2"/>
              </a:buBlip>
              <a:tabLst>
                <a:tab pos="817245" algn="l"/>
              </a:tabLst>
            </a:pPr>
            <a:r>
              <a:rPr lang="ru-RU" dirty="0">
                <a:latin typeface="Times New Roman"/>
                <a:ea typeface="Times New Roman"/>
              </a:rPr>
              <a:t> 253 жилых помещения общей площадью 7271,83 </a:t>
            </a:r>
            <a:r>
              <a:rPr lang="ru-RU" dirty="0" err="1">
                <a:latin typeface="Times New Roman"/>
                <a:ea typeface="Times New Roman"/>
              </a:rPr>
              <a:t>кв.м</a:t>
            </a:r>
            <a:r>
              <a:rPr lang="ru-RU" dirty="0" smtClean="0">
                <a:latin typeface="Times New Roman"/>
                <a:ea typeface="Times New Roman"/>
              </a:rPr>
              <a:t>;</a:t>
            </a:r>
          </a:p>
          <a:p>
            <a:pPr marL="342900" lvl="0" indent="-342900" algn="just">
              <a:spcAft>
                <a:spcPts val="0"/>
              </a:spcAft>
              <a:buFont typeface="Symbol"/>
              <a:buBlip>
                <a:blip r:embed="rId2"/>
              </a:buBlip>
              <a:tabLst>
                <a:tab pos="817245" algn="l"/>
              </a:tabLst>
            </a:pPr>
            <a:r>
              <a:rPr lang="ru-RU" dirty="0" smtClean="0">
                <a:latin typeface="Times New Roman"/>
                <a:ea typeface="Times New Roman"/>
              </a:rPr>
              <a:t>563 земельных участка;</a:t>
            </a:r>
            <a:endParaRPr lang="ru-RU" dirty="0">
              <a:latin typeface="Times New Roman"/>
              <a:ea typeface="Times New Roman"/>
            </a:endParaRPr>
          </a:p>
          <a:p>
            <a:pPr marL="342900" lvl="0" indent="-342900" algn="just">
              <a:spcAft>
                <a:spcPts val="0"/>
              </a:spcAft>
              <a:buFont typeface="Symbol"/>
              <a:buBlip>
                <a:blip r:embed="rId2"/>
              </a:buBlip>
              <a:tabLst>
                <a:tab pos="817245" algn="l"/>
              </a:tabLst>
            </a:pPr>
            <a:r>
              <a:rPr lang="ru-RU" dirty="0">
                <a:latin typeface="Times New Roman"/>
                <a:ea typeface="Times New Roman"/>
              </a:rPr>
              <a:t>7</a:t>
            </a:r>
            <a:r>
              <a:rPr lang="ru-RU" dirty="0" smtClean="0">
                <a:latin typeface="Times New Roman"/>
                <a:ea typeface="Times New Roman"/>
              </a:rPr>
              <a:t> сетей </a:t>
            </a:r>
            <a:r>
              <a:rPr lang="ru-RU" dirty="0">
                <a:latin typeface="Times New Roman"/>
                <a:ea typeface="Times New Roman"/>
              </a:rPr>
              <a:t>газопровода общей протяженностью </a:t>
            </a:r>
            <a:r>
              <a:rPr lang="ru-RU" dirty="0" smtClean="0">
                <a:latin typeface="Times New Roman"/>
                <a:ea typeface="Times New Roman"/>
              </a:rPr>
              <a:t>154 508 </a:t>
            </a:r>
            <a:r>
              <a:rPr lang="ru-RU" dirty="0">
                <a:latin typeface="Times New Roman"/>
                <a:ea typeface="Times New Roman"/>
              </a:rPr>
              <a:t>м.;</a:t>
            </a:r>
            <a:endParaRPr lang="ru-RU" sz="1600" dirty="0">
              <a:latin typeface="Times New Roman"/>
              <a:ea typeface="Times New Roman"/>
            </a:endParaRPr>
          </a:p>
          <a:p>
            <a:pPr marL="342900" lvl="0" indent="-342900" algn="just">
              <a:spcAft>
                <a:spcPts val="0"/>
              </a:spcAft>
              <a:buFont typeface="Symbol"/>
              <a:buBlip>
                <a:blip r:embed="rId2"/>
              </a:buBlip>
              <a:tabLst>
                <a:tab pos="817245" algn="l"/>
              </a:tabLst>
            </a:pPr>
            <a:r>
              <a:rPr lang="ru-RU" dirty="0">
                <a:latin typeface="Times New Roman"/>
                <a:ea typeface="Times New Roman"/>
              </a:rPr>
              <a:t>3 артезианских скважины и сети водопровода общей протяженностью 53,6 км;</a:t>
            </a:r>
            <a:endParaRPr lang="ru-RU" sz="1600" dirty="0">
              <a:latin typeface="Times New Roman"/>
              <a:ea typeface="Times New Roman"/>
            </a:endParaRPr>
          </a:p>
          <a:p>
            <a:pPr marL="342900" lvl="0" indent="-342900" algn="just">
              <a:spcAft>
                <a:spcPts val="0"/>
              </a:spcAft>
              <a:buFont typeface="Symbol"/>
              <a:buBlip>
                <a:blip r:embed="rId2"/>
              </a:buBlip>
              <a:tabLst>
                <a:tab pos="817245" algn="l"/>
              </a:tabLst>
            </a:pPr>
            <a:r>
              <a:rPr lang="ru-RU" dirty="0">
                <a:latin typeface="Times New Roman"/>
                <a:ea typeface="Times New Roman"/>
              </a:rPr>
              <a:t> сети канализации общей протяженностью 27,3 км;</a:t>
            </a:r>
            <a:endParaRPr lang="ru-RU" sz="1600" dirty="0">
              <a:latin typeface="Times New Roman"/>
              <a:ea typeface="Times New Roman"/>
            </a:endParaRPr>
          </a:p>
          <a:p>
            <a:pPr marL="342900" lvl="0" indent="-342900" algn="just">
              <a:spcAft>
                <a:spcPts val="0"/>
              </a:spcAft>
              <a:buFont typeface="Symbol"/>
              <a:buBlip>
                <a:blip r:embed="rId2"/>
              </a:buBlip>
              <a:tabLst>
                <a:tab pos="817245" algn="l"/>
              </a:tabLst>
            </a:pPr>
            <a:r>
              <a:rPr lang="ru-RU" dirty="0">
                <a:latin typeface="Times New Roman"/>
                <a:ea typeface="Times New Roman"/>
              </a:rPr>
              <a:t>144 автомобильные дороги, общей протяженностью </a:t>
            </a:r>
            <a:r>
              <a:rPr lang="ru-RU" dirty="0" smtClean="0">
                <a:latin typeface="Times New Roman"/>
                <a:ea typeface="Times New Roman"/>
              </a:rPr>
              <a:t>109,57 </a:t>
            </a:r>
            <a:r>
              <a:rPr lang="ru-RU" dirty="0">
                <a:latin typeface="Times New Roman"/>
                <a:ea typeface="Times New Roman"/>
              </a:rPr>
              <a:t>км.;</a:t>
            </a:r>
            <a:endParaRPr lang="ru-RU" sz="1600" dirty="0">
              <a:latin typeface="Times New Roman"/>
              <a:ea typeface="Times New Roman"/>
            </a:endParaRPr>
          </a:p>
          <a:p>
            <a:pPr marL="342900" lvl="0" indent="-342900" algn="just">
              <a:spcAft>
                <a:spcPts val="0"/>
              </a:spcAft>
              <a:buFont typeface="Symbol"/>
              <a:buBlip>
                <a:blip r:embed="rId2"/>
              </a:buBlip>
              <a:tabLst>
                <a:tab pos="817245" algn="l"/>
              </a:tabLst>
            </a:pPr>
            <a:r>
              <a:rPr lang="ru-RU" dirty="0">
                <a:latin typeface="Times New Roman"/>
                <a:ea typeface="Times New Roman"/>
              </a:rPr>
              <a:t> 5 памятников;</a:t>
            </a:r>
            <a:endParaRPr lang="ru-RU" sz="1600" dirty="0">
              <a:latin typeface="Times New Roman"/>
              <a:ea typeface="Times New Roman"/>
            </a:endParaRPr>
          </a:p>
          <a:p>
            <a:pPr marL="342900" lvl="0" indent="-342900" algn="just">
              <a:spcAft>
                <a:spcPts val="0"/>
              </a:spcAft>
              <a:buFont typeface="Symbol"/>
              <a:buBlip>
                <a:blip r:embed="rId2"/>
              </a:buBlip>
              <a:tabLst>
                <a:tab pos="817245" algn="l"/>
              </a:tabLst>
            </a:pPr>
            <a:r>
              <a:rPr lang="ru-RU" dirty="0" smtClean="0">
                <a:latin typeface="Times New Roman"/>
                <a:ea typeface="Times New Roman"/>
              </a:rPr>
              <a:t>359 </a:t>
            </a:r>
            <a:r>
              <a:rPr lang="ru-RU" dirty="0">
                <a:latin typeface="Times New Roman"/>
                <a:ea typeface="Times New Roman"/>
              </a:rPr>
              <a:t>иных </a:t>
            </a:r>
            <a:r>
              <a:rPr lang="ru-RU" dirty="0" smtClean="0">
                <a:latin typeface="Times New Roman"/>
                <a:ea typeface="Times New Roman"/>
              </a:rPr>
              <a:t>сооружений  </a:t>
            </a:r>
            <a:r>
              <a:rPr lang="ru-RU" dirty="0">
                <a:latin typeface="Times New Roman"/>
                <a:ea typeface="Times New Roman"/>
              </a:rPr>
              <a:t>и объектов.</a:t>
            </a:r>
            <a:endParaRPr lang="ru-RU" sz="1600" i="1" dirty="0">
              <a:latin typeface="Times New Roman"/>
              <a:ea typeface="Times New Roman"/>
            </a:endParaRPr>
          </a:p>
          <a:p>
            <a:pPr algn="just">
              <a:spcAft>
                <a:spcPts val="0"/>
              </a:spcAft>
            </a:pPr>
            <a:endParaRPr lang="ru-RU" dirty="0"/>
          </a:p>
        </p:txBody>
      </p:sp>
      <p:sp>
        <p:nvSpPr>
          <p:cNvPr id="3" name="Прямоугольник 2"/>
          <p:cNvSpPr/>
          <p:nvPr/>
        </p:nvSpPr>
        <p:spPr>
          <a:xfrm>
            <a:off x="428596" y="261610"/>
            <a:ext cx="857256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Земельно-имущественные отношения:</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4365104"/>
            <a:ext cx="3656133" cy="2258621"/>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128" y="4295364"/>
            <a:ext cx="3404951" cy="2308061"/>
          </a:xfrm>
          <a:prstGeom prst="rect">
            <a:avLst/>
          </a:prstGeom>
        </p:spPr>
      </p:pic>
    </p:spTree>
    <p:extLst>
      <p:ext uri="{BB962C8B-B14F-4D97-AF65-F5344CB8AC3E}">
        <p14:creationId xmlns:p14="http://schemas.microsoft.com/office/powerpoint/2010/main" val="691430679"/>
      </p:ext>
    </p:extLst>
  </p:cSld>
  <p:clrMapOvr>
    <a:masterClrMapping/>
  </p:clrMapOvr>
  <p:transition spd="slow">
    <p:pull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5797" y="2780928"/>
            <a:ext cx="8032406" cy="3177793"/>
          </a:xfrm>
          <a:prstGeom prst="rect">
            <a:avLst/>
          </a:prstGeom>
          <a:noFill/>
        </p:spPr>
        <p:txBody>
          <a:bodyPr wrap="square" rtlCol="0">
            <a:spAutoFit/>
          </a:bodyPr>
          <a:lstStyle/>
          <a:p>
            <a:pPr marL="1005840" indent="-1005840" algn="just">
              <a:spcBef>
                <a:spcPts val="1200"/>
              </a:spcBef>
              <a:spcAft>
                <a:spcPts val="300"/>
              </a:spcAft>
            </a:pPr>
            <a:r>
              <a:rPr lang="ru-RU" b="1" dirty="0">
                <a:latin typeface="Times New Roman" panose="02020603050405020304" pitchFamily="18" charset="0"/>
                <a:ea typeface="Times New Roman"/>
                <a:cs typeface="Times New Roman" panose="02020603050405020304" pitchFamily="18" charset="0"/>
              </a:rPr>
              <a:t> </a:t>
            </a:r>
            <a:r>
              <a:rPr lang="ru-RU" b="1" dirty="0" smtClean="0">
                <a:latin typeface="Times New Roman" panose="02020603050405020304" pitchFamily="18" charset="0"/>
                <a:ea typeface="Times New Roman"/>
                <a:cs typeface="Times New Roman" panose="02020603050405020304" pitchFamily="18" charset="0"/>
              </a:rPr>
              <a:t>        В </a:t>
            </a:r>
            <a:r>
              <a:rPr lang="ru-RU" b="1" dirty="0" smtClean="0">
                <a:latin typeface="Times New Roman" panose="02020603050405020304" pitchFamily="18" charset="0"/>
                <a:ea typeface="Times New Roman"/>
                <a:cs typeface="Times New Roman" panose="02020603050405020304" pitchFamily="18" charset="0"/>
              </a:rPr>
              <a:t>2020 </a:t>
            </a:r>
            <a:r>
              <a:rPr lang="ru-RU" b="1" dirty="0" smtClean="0">
                <a:latin typeface="Times New Roman" panose="02020603050405020304" pitchFamily="18" charset="0"/>
                <a:ea typeface="Times New Roman"/>
                <a:cs typeface="Times New Roman" panose="02020603050405020304" pitchFamily="18" charset="0"/>
              </a:rPr>
              <a:t>году:</a:t>
            </a:r>
          </a:p>
          <a:p>
            <a:pPr marL="742950" lvl="1" indent="-285750" algn="just">
              <a:buFont typeface="Wingdings"/>
              <a:buChar char=""/>
            </a:pPr>
            <a:r>
              <a:rPr lang="ru-RU" i="1" dirty="0">
                <a:solidFill>
                  <a:prstClr val="black"/>
                </a:solidFill>
                <a:latin typeface="Times New Roman"/>
                <a:ea typeface="Times New Roman"/>
              </a:rPr>
              <a:t>проведено </a:t>
            </a:r>
            <a:r>
              <a:rPr lang="ru-RU" i="1" dirty="0" smtClean="0">
                <a:solidFill>
                  <a:prstClr val="black"/>
                </a:solidFill>
                <a:latin typeface="Times New Roman"/>
                <a:ea typeface="Times New Roman"/>
              </a:rPr>
              <a:t>5 заседаний </a:t>
            </a:r>
            <a:r>
              <a:rPr lang="ru-RU" i="1" dirty="0">
                <a:solidFill>
                  <a:prstClr val="black"/>
                </a:solidFill>
                <a:latin typeface="Times New Roman"/>
                <a:ea typeface="Times New Roman"/>
              </a:rPr>
              <a:t>комиссии</a:t>
            </a:r>
            <a:r>
              <a:rPr lang="ru-RU" dirty="0">
                <a:solidFill>
                  <a:prstClr val="black"/>
                </a:solidFill>
                <a:latin typeface="Times New Roman"/>
                <a:ea typeface="Times New Roman"/>
              </a:rPr>
              <a:t> по землепользованию и застройке Нижнесергинского городского поселения</a:t>
            </a:r>
            <a:r>
              <a:rPr lang="ru-RU" dirty="0" smtClean="0">
                <a:solidFill>
                  <a:prstClr val="black"/>
                </a:solidFill>
                <a:latin typeface="Times New Roman"/>
                <a:ea typeface="Times New Roman"/>
              </a:rPr>
              <a:t>;</a:t>
            </a:r>
          </a:p>
          <a:p>
            <a:pPr marL="742950" lvl="1" indent="-285750" algn="just">
              <a:buFont typeface="Wingdings"/>
              <a:buChar char=""/>
              <a:tabLst>
                <a:tab pos="712470" algn="l"/>
              </a:tabLst>
            </a:pPr>
            <a:r>
              <a:rPr lang="ru-RU" i="1" dirty="0">
                <a:solidFill>
                  <a:prstClr val="black"/>
                </a:solidFill>
                <a:latin typeface="Times New Roman"/>
                <a:ea typeface="Times New Roman"/>
              </a:rPr>
              <a:t>проведено </a:t>
            </a:r>
            <a:r>
              <a:rPr lang="ru-RU" i="1" dirty="0" smtClean="0">
                <a:solidFill>
                  <a:prstClr val="black"/>
                </a:solidFill>
                <a:latin typeface="Times New Roman"/>
                <a:ea typeface="Times New Roman"/>
              </a:rPr>
              <a:t>4 </a:t>
            </a:r>
            <a:r>
              <a:rPr lang="ru-RU" i="1" dirty="0">
                <a:solidFill>
                  <a:prstClr val="black"/>
                </a:solidFill>
                <a:latin typeface="Times New Roman"/>
                <a:ea typeface="Times New Roman"/>
              </a:rPr>
              <a:t>публичных </a:t>
            </a:r>
            <a:r>
              <a:rPr lang="ru-RU" i="1" dirty="0" smtClean="0">
                <a:solidFill>
                  <a:prstClr val="black"/>
                </a:solidFill>
                <a:latin typeface="Times New Roman"/>
                <a:ea typeface="Times New Roman"/>
              </a:rPr>
              <a:t>слушания</a:t>
            </a:r>
            <a:r>
              <a:rPr lang="ru-RU" dirty="0" smtClean="0">
                <a:solidFill>
                  <a:prstClr val="black"/>
                </a:solidFill>
                <a:latin typeface="Times New Roman"/>
                <a:ea typeface="Times New Roman"/>
              </a:rPr>
              <a:t> </a:t>
            </a:r>
            <a:r>
              <a:rPr lang="ru-RU" dirty="0">
                <a:solidFill>
                  <a:prstClr val="black"/>
                </a:solidFill>
                <a:latin typeface="Times New Roman"/>
                <a:ea typeface="Times New Roman"/>
              </a:rPr>
              <a:t>по внесению изменений в Правила землепользования и застройки</a:t>
            </a:r>
            <a:r>
              <a:rPr lang="ru-RU" dirty="0" smtClean="0">
                <a:solidFill>
                  <a:prstClr val="black"/>
                </a:solidFill>
                <a:latin typeface="Times New Roman"/>
                <a:ea typeface="Times New Roman"/>
              </a:rPr>
              <a:t>;</a:t>
            </a:r>
          </a:p>
          <a:p>
            <a:pPr marL="742950" lvl="1" indent="-285750" algn="just">
              <a:buFont typeface="Wingdings"/>
              <a:buChar char=""/>
              <a:tabLst>
                <a:tab pos="712470" algn="l"/>
              </a:tabLst>
            </a:pPr>
            <a:r>
              <a:rPr lang="ru-RU" dirty="0"/>
              <a:t>принято </a:t>
            </a:r>
            <a:r>
              <a:rPr lang="ru-RU" dirty="0" smtClean="0"/>
              <a:t>1 разрешение </a:t>
            </a:r>
            <a:r>
              <a:rPr lang="ru-RU" dirty="0"/>
              <a:t>на условно - разрешенный вид использования</a:t>
            </a:r>
            <a:r>
              <a:rPr lang="ru-RU" dirty="0" smtClean="0"/>
              <a:t>;</a:t>
            </a:r>
          </a:p>
          <a:p>
            <a:pPr marL="742950" lvl="1" indent="-285750" algn="just">
              <a:buFont typeface="Wingdings"/>
              <a:buChar char=""/>
              <a:tabLst>
                <a:tab pos="712470" algn="l"/>
              </a:tabLst>
            </a:pPr>
            <a:r>
              <a:rPr lang="ru-RU" dirty="0">
                <a:solidFill>
                  <a:prstClr val="black"/>
                </a:solidFill>
                <a:latin typeface="Times New Roman"/>
                <a:ea typeface="Times New Roman"/>
              </a:rPr>
              <a:t>подготовлено </a:t>
            </a:r>
            <a:r>
              <a:rPr lang="ru-RU" dirty="0" smtClean="0">
                <a:solidFill>
                  <a:prstClr val="black"/>
                </a:solidFill>
                <a:latin typeface="Times New Roman"/>
                <a:ea typeface="Times New Roman"/>
              </a:rPr>
              <a:t>45 постановлений </a:t>
            </a:r>
            <a:r>
              <a:rPr lang="ru-RU" dirty="0">
                <a:solidFill>
                  <a:prstClr val="black"/>
                </a:solidFill>
                <a:latin typeface="Times New Roman"/>
                <a:ea typeface="Times New Roman"/>
              </a:rPr>
              <a:t>об уточнении адреса объекта адресации.</a:t>
            </a:r>
            <a:endParaRPr lang="ru-RU" sz="1600" dirty="0">
              <a:solidFill>
                <a:prstClr val="black"/>
              </a:solidFill>
              <a:latin typeface="Times New Roman"/>
              <a:ea typeface="Times New Roman"/>
            </a:endParaRPr>
          </a:p>
          <a:p>
            <a:pPr marL="742950" lvl="1" indent="-285750" algn="just">
              <a:buFont typeface="Wingdings"/>
              <a:buChar char=""/>
            </a:pPr>
            <a:r>
              <a:rPr lang="ru-RU" dirty="0" smtClean="0"/>
              <a:t>выдано 15 выписок из Правил землепользования и застройки;</a:t>
            </a:r>
          </a:p>
          <a:p>
            <a:pPr marL="742950" lvl="1" indent="-285750" algn="just">
              <a:buFont typeface="Wingdings"/>
              <a:buChar char=""/>
            </a:pPr>
            <a:r>
              <a:rPr lang="ru-RU" dirty="0" smtClean="0"/>
              <a:t>10 актов обследования технического состояния жилого дома.</a:t>
            </a:r>
            <a:endParaRPr lang="ru-RU" dirty="0"/>
          </a:p>
        </p:txBody>
      </p:sp>
      <p:sp>
        <p:nvSpPr>
          <p:cNvPr id="3" name="Прямоугольник 2"/>
          <p:cNvSpPr/>
          <p:nvPr/>
        </p:nvSpPr>
        <p:spPr>
          <a:xfrm>
            <a:off x="428596" y="261610"/>
            <a:ext cx="857256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Земельно-имущественные отношения:</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527863" y="-47143"/>
            <a:ext cx="2160240" cy="4071966"/>
          </a:xfrm>
          <a:prstGeom prst="rect">
            <a:avLst/>
          </a:prstGeom>
        </p:spPr>
      </p:pic>
    </p:spTree>
    <p:extLst>
      <p:ext uri="{BB962C8B-B14F-4D97-AF65-F5344CB8AC3E}">
        <p14:creationId xmlns:p14="http://schemas.microsoft.com/office/powerpoint/2010/main" val="1300966632"/>
      </p:ext>
    </p:extLst>
  </p:cSld>
  <p:clrMapOvr>
    <a:masterClrMapping/>
  </p:clrMapOvr>
  <p:transition spd="slow">
    <p:pull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71034" y="908720"/>
            <a:ext cx="4464496" cy="4759196"/>
          </a:xfrm>
          <a:prstGeom prst="rect">
            <a:avLst/>
          </a:prstGeom>
        </p:spPr>
        <p:txBody>
          <a:bodyPr wrap="square" bIns="216000">
            <a:spAutoFit/>
          </a:bodyPr>
          <a:lstStyle/>
          <a:p>
            <a:pPr algn="ctr"/>
            <a:r>
              <a:rPr lang="ru-RU" sz="2000" dirty="0" smtClean="0">
                <a:solidFill>
                  <a:srgbClr val="0070C0"/>
                </a:solidFill>
                <a:latin typeface="a_FuturicaLt" pitchFamily="34" charset="-52"/>
              </a:rPr>
              <a:t/>
            </a:r>
            <a:br>
              <a:rPr lang="ru-RU" sz="2000" dirty="0" smtClean="0">
                <a:solidFill>
                  <a:srgbClr val="0070C0"/>
                </a:solidFill>
                <a:latin typeface="a_FuturicaLt" pitchFamily="34" charset="-52"/>
              </a:rPr>
            </a:br>
            <a:r>
              <a:rPr lang="ru-RU" sz="2000" dirty="0" smtClean="0">
                <a:latin typeface="a_FuturicaLt" pitchFamily="34" charset="-52"/>
              </a:rPr>
              <a:t>        </a:t>
            </a:r>
          </a:p>
          <a:p>
            <a:r>
              <a:rPr lang="ru-RU" b="1" dirty="0" smtClean="0">
                <a:solidFill>
                  <a:srgbClr val="0070C0"/>
                </a:solidFill>
                <a:latin typeface="a_FuturicaLt" pitchFamily="34" charset="-52"/>
              </a:rPr>
              <a:t>Ежегодный отчет главы поселения </a:t>
            </a:r>
            <a:r>
              <a:rPr lang="ru-RU" dirty="0" smtClean="0">
                <a:latin typeface="a_FuturicaLt" pitchFamily="34" charset="-52"/>
              </a:rPr>
              <a:t> </a:t>
            </a:r>
          </a:p>
          <a:p>
            <a:r>
              <a:rPr lang="ru-RU" dirty="0" smtClean="0">
                <a:latin typeface="a_FuturicaLt" pitchFamily="34" charset="-52"/>
              </a:rPr>
              <a:t>о проведенной работе – </a:t>
            </a:r>
            <a:r>
              <a:rPr lang="ru-RU" b="1" dirty="0" smtClean="0">
                <a:latin typeface="a_FuturicaLt" pitchFamily="34" charset="-52"/>
              </a:rPr>
              <a:t>это отчет </a:t>
            </a:r>
            <a:r>
              <a:rPr lang="ru-RU" dirty="0" smtClean="0">
                <a:latin typeface="a_FuturicaLt" pitchFamily="34" charset="-52"/>
              </a:rPr>
              <a:t>о </a:t>
            </a:r>
            <a:r>
              <a:rPr lang="ru-RU" dirty="0">
                <a:latin typeface="a_FuturicaLt" pitchFamily="34" charset="-52"/>
              </a:rPr>
              <a:t>деятельности </a:t>
            </a:r>
            <a:r>
              <a:rPr lang="ru-RU" b="1" dirty="0">
                <a:latin typeface="a_FuturicaLt" pitchFamily="34" charset="-52"/>
              </a:rPr>
              <a:t>единой команды</a:t>
            </a:r>
            <a:r>
              <a:rPr lang="ru-RU" dirty="0">
                <a:latin typeface="a_FuturicaLt" pitchFamily="34" charset="-52"/>
              </a:rPr>
              <a:t>, в которой мы работаем. </a:t>
            </a:r>
          </a:p>
          <a:p>
            <a:pPr lvl="0"/>
            <a:r>
              <a:rPr lang="ru-RU" dirty="0">
                <a:solidFill>
                  <a:prstClr val="black"/>
                </a:solidFill>
                <a:latin typeface="a_FuturicaLt" pitchFamily="34" charset="-52"/>
              </a:rPr>
              <a:t>Этот </a:t>
            </a:r>
            <a:r>
              <a:rPr lang="ru-RU" b="1" dirty="0">
                <a:solidFill>
                  <a:prstClr val="black"/>
                </a:solidFill>
                <a:latin typeface="a_FuturicaLt" pitchFamily="34" charset="-52"/>
              </a:rPr>
              <a:t>отчет</a:t>
            </a:r>
            <a:r>
              <a:rPr lang="ru-RU" dirty="0">
                <a:solidFill>
                  <a:prstClr val="black"/>
                </a:solidFill>
                <a:latin typeface="a_FuturicaLt" pitchFamily="34" charset="-52"/>
              </a:rPr>
              <a:t> </a:t>
            </a:r>
            <a:r>
              <a:rPr lang="ru-RU" i="1" dirty="0">
                <a:solidFill>
                  <a:prstClr val="black"/>
                </a:solidFill>
                <a:latin typeface="a_FuturicaLt" pitchFamily="34" charset="-52"/>
              </a:rPr>
              <a:t>должен в первую очередь </a:t>
            </a:r>
            <a:r>
              <a:rPr lang="ru-RU" b="1" i="1" dirty="0" smtClean="0">
                <a:solidFill>
                  <a:prstClr val="black"/>
                </a:solidFill>
                <a:latin typeface="a_FuturicaLt" pitchFamily="34" charset="-52"/>
              </a:rPr>
              <a:t>ответить </a:t>
            </a:r>
            <a:r>
              <a:rPr lang="ru-RU" b="1" i="1" dirty="0">
                <a:solidFill>
                  <a:prstClr val="black"/>
                </a:solidFill>
                <a:latin typeface="a_FuturicaLt" pitchFamily="34" charset="-52"/>
              </a:rPr>
              <a:t>на очень важные вопросы</a:t>
            </a:r>
            <a:r>
              <a:rPr lang="ru-RU" dirty="0">
                <a:solidFill>
                  <a:prstClr val="black"/>
                </a:solidFill>
                <a:latin typeface="a_FuturicaLt" pitchFamily="34" charset="-52"/>
              </a:rPr>
              <a:t>:  </a:t>
            </a:r>
            <a:endParaRPr lang="ru-RU" dirty="0" smtClean="0">
              <a:solidFill>
                <a:prstClr val="black"/>
              </a:solidFill>
              <a:latin typeface="a_FuturicaLt" pitchFamily="34" charset="-52"/>
            </a:endParaRPr>
          </a:p>
          <a:p>
            <a:pPr lvl="0"/>
            <a:r>
              <a:rPr lang="ru-RU" dirty="0" smtClean="0">
                <a:solidFill>
                  <a:srgbClr val="0070C0"/>
                </a:solidFill>
                <a:latin typeface="a_FuturicaLt" pitchFamily="34" charset="-52"/>
              </a:rPr>
              <a:t> </a:t>
            </a:r>
            <a:r>
              <a:rPr lang="ru-RU" i="1" dirty="0">
                <a:solidFill>
                  <a:srgbClr val="0070C0"/>
                </a:solidFill>
                <a:latin typeface="a_FuturicaLt" pitchFamily="34" charset="-52"/>
              </a:rPr>
              <a:t>-</a:t>
            </a:r>
            <a:r>
              <a:rPr lang="ru-RU" b="1" i="1" dirty="0">
                <a:latin typeface="a_FuturicaLt" pitchFamily="34" charset="-52"/>
              </a:rPr>
              <a:t>актуальна </a:t>
            </a:r>
            <a:r>
              <a:rPr lang="ru-RU" b="1" i="1" dirty="0" smtClean="0">
                <a:latin typeface="a_FuturicaLt" pitchFamily="34" charset="-52"/>
              </a:rPr>
              <a:t>ли выбранная </a:t>
            </a:r>
            <a:r>
              <a:rPr lang="ru-RU" b="1" i="1" dirty="0">
                <a:latin typeface="a_FuturicaLt" pitchFamily="34" charset="-52"/>
              </a:rPr>
              <a:t>нами система  </a:t>
            </a:r>
            <a:r>
              <a:rPr lang="ru-RU" b="1" i="1" dirty="0" smtClean="0">
                <a:latin typeface="a_FuturicaLt" pitchFamily="34" charset="-52"/>
              </a:rPr>
              <a:t>приоритетов</a:t>
            </a:r>
            <a:endParaRPr lang="ru-RU" b="1" i="1" dirty="0">
              <a:latin typeface="a_FuturicaLt" pitchFamily="34" charset="-52"/>
            </a:endParaRPr>
          </a:p>
          <a:p>
            <a:pPr lvl="0"/>
            <a:r>
              <a:rPr lang="ru-RU" b="1" i="1" dirty="0" smtClean="0">
                <a:latin typeface="a_FuturicaLt" pitchFamily="34" charset="-52"/>
              </a:rPr>
              <a:t> </a:t>
            </a:r>
            <a:r>
              <a:rPr lang="ru-RU" b="1" i="1" dirty="0">
                <a:latin typeface="a_FuturicaLt" pitchFamily="34" charset="-52"/>
              </a:rPr>
              <a:t>- каких корректив требует  время</a:t>
            </a:r>
          </a:p>
          <a:p>
            <a:pPr lvl="0"/>
            <a:r>
              <a:rPr lang="ru-RU" b="1" i="1" dirty="0" smtClean="0">
                <a:latin typeface="a_FuturicaLt" pitchFamily="34" charset="-52"/>
              </a:rPr>
              <a:t>- какие </a:t>
            </a:r>
            <a:r>
              <a:rPr lang="ru-RU" b="1" i="1" dirty="0">
                <a:latin typeface="a_FuturicaLt" pitchFamily="34" charset="-52"/>
              </a:rPr>
              <a:t>итоги </a:t>
            </a:r>
            <a:r>
              <a:rPr lang="ru-RU" b="1" i="1" dirty="0" smtClean="0">
                <a:latin typeface="a_FuturicaLt" pitchFamily="34" charset="-52"/>
              </a:rPr>
              <a:t>2020 </a:t>
            </a:r>
            <a:r>
              <a:rPr lang="ru-RU" b="1" i="1" dirty="0">
                <a:latin typeface="a_FuturicaLt" pitchFamily="34" charset="-52"/>
              </a:rPr>
              <a:t>года мы можем занести себе в </a:t>
            </a:r>
            <a:r>
              <a:rPr lang="ru-RU" b="1" i="1" dirty="0" smtClean="0">
                <a:latin typeface="a_FuturicaLt" pitchFamily="34" charset="-52"/>
              </a:rPr>
              <a:t>актив</a:t>
            </a:r>
          </a:p>
          <a:p>
            <a:pPr lvl="0"/>
            <a:r>
              <a:rPr lang="ru-RU" b="1" i="1" dirty="0" smtClean="0">
                <a:latin typeface="a_FuturicaLt" pitchFamily="34" charset="-52"/>
              </a:rPr>
              <a:t>- обозначить </a:t>
            </a:r>
            <a:r>
              <a:rPr lang="ru-RU" b="1" i="1" dirty="0">
                <a:latin typeface="a_FuturicaLt" pitchFamily="34" charset="-52"/>
              </a:rPr>
              <a:t>цели на </a:t>
            </a:r>
            <a:r>
              <a:rPr lang="ru-RU" b="1" i="1" dirty="0" smtClean="0">
                <a:latin typeface="a_FuturicaLt" pitchFamily="34" charset="-52"/>
              </a:rPr>
              <a:t>2021 и последующий годы</a:t>
            </a:r>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1961" t="10390" b="6493"/>
          <a:stretch/>
        </p:blipFill>
        <p:spPr>
          <a:xfrm>
            <a:off x="5004048" y="1628800"/>
            <a:ext cx="3600400" cy="4608512"/>
          </a:xfrm>
          <a:prstGeom prst="rect">
            <a:avLst/>
          </a:prstGeom>
        </p:spPr>
      </p:pic>
      <p:sp>
        <p:nvSpPr>
          <p:cNvPr id="3" name="Прямоугольник 2"/>
          <p:cNvSpPr/>
          <p:nvPr/>
        </p:nvSpPr>
        <p:spPr>
          <a:xfrm>
            <a:off x="2195736" y="548680"/>
            <a:ext cx="4572000" cy="1077218"/>
          </a:xfrm>
          <a:prstGeom prst="rect">
            <a:avLst/>
          </a:prstGeom>
        </p:spPr>
        <p:txBody>
          <a:bodyPr>
            <a:spAutoFit/>
          </a:bodyPr>
          <a:lstStyle/>
          <a:p>
            <a:pPr algn="ctr"/>
            <a:r>
              <a:rPr lang="ru-RU" sz="3200" b="1" i="1" dirty="0">
                <a:solidFill>
                  <a:srgbClr val="FF0000"/>
                </a:solidFill>
                <a:latin typeface="a_FuturicaLt" pitchFamily="34" charset="-52"/>
              </a:rPr>
              <a:t>Уважаемые земляки!</a:t>
            </a:r>
            <a:r>
              <a:rPr lang="ru-RU" sz="3200" dirty="0">
                <a:solidFill>
                  <a:srgbClr val="FF0000"/>
                </a:solidFill>
                <a:latin typeface="a_FuturicaLt" pitchFamily="34" charset="-52"/>
              </a:rPr>
              <a:t/>
            </a:r>
            <a:br>
              <a:rPr lang="ru-RU" sz="3200" dirty="0">
                <a:solidFill>
                  <a:srgbClr val="FF0000"/>
                </a:solidFill>
                <a:latin typeface="a_FuturicaLt" pitchFamily="34" charset="-52"/>
              </a:rPr>
            </a:br>
            <a:endParaRPr lang="ru-RU" sz="3200" dirty="0">
              <a:solidFill>
                <a:srgbClr val="FF0000"/>
              </a:solidFill>
            </a:endParaRPr>
          </a:p>
        </p:txBody>
      </p:sp>
    </p:spTree>
  </p:cSld>
  <p:clrMapOvr>
    <a:masterClrMapping/>
  </p:clrMapOvr>
  <p:transition spd="slow">
    <p:pull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6372" y="855876"/>
            <a:ext cx="7612052" cy="954107"/>
          </a:xfrm>
          <a:prstGeom prst="rect">
            <a:avLst/>
          </a:prstGeom>
          <a:noFill/>
        </p:spPr>
        <p:txBody>
          <a:bodyPr wrap="square" rtlCol="0">
            <a:spAutoFit/>
          </a:bodyPr>
          <a:lstStyle/>
          <a:p>
            <a:pPr algn="just">
              <a:spcAft>
                <a:spcPts val="0"/>
              </a:spcAft>
              <a:tabLst>
                <a:tab pos="2163445" algn="l"/>
              </a:tabLst>
            </a:pPr>
            <a:r>
              <a:rPr lang="ru-RU" sz="2000" b="1" u="sng" dirty="0" smtClean="0">
                <a:latin typeface="Times New Roman"/>
                <a:ea typeface="Times New Roman"/>
              </a:rPr>
              <a:t>Выдано:</a:t>
            </a:r>
          </a:p>
          <a:p>
            <a:pPr algn="just">
              <a:spcAft>
                <a:spcPts val="0"/>
              </a:spcAft>
              <a:tabLst>
                <a:tab pos="2163445" algn="l"/>
              </a:tabLst>
            </a:pPr>
            <a:r>
              <a:rPr lang="ru-RU" b="1" dirty="0" smtClean="0">
                <a:latin typeface="Times New Roman"/>
                <a:ea typeface="Times New Roman"/>
              </a:rPr>
              <a:t>Выдано </a:t>
            </a:r>
            <a:r>
              <a:rPr lang="ru-RU" b="1" dirty="0">
                <a:latin typeface="Times New Roman"/>
                <a:ea typeface="Times New Roman"/>
              </a:rPr>
              <a:t>32 уведомления о соответствии указанных в уведомлении о планируемом строительстве объекта и ли реконструкции.</a:t>
            </a:r>
            <a:endParaRPr lang="ru-RU" sz="2000" b="1" u="sng" dirty="0" smtClean="0">
              <a:latin typeface="Times New Roman"/>
              <a:ea typeface="Times New Roman"/>
            </a:endParaRPr>
          </a:p>
        </p:txBody>
      </p:sp>
      <p:sp>
        <p:nvSpPr>
          <p:cNvPr id="3" name="Прямоугольник 2"/>
          <p:cNvSpPr/>
          <p:nvPr/>
        </p:nvSpPr>
        <p:spPr>
          <a:xfrm>
            <a:off x="611560" y="332656"/>
            <a:ext cx="840270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Жилой  фонд:</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Прямоугольник 3"/>
          <p:cNvSpPr/>
          <p:nvPr/>
        </p:nvSpPr>
        <p:spPr>
          <a:xfrm>
            <a:off x="776372" y="5949280"/>
            <a:ext cx="8044100" cy="430887"/>
          </a:xfrm>
          <a:prstGeom prst="rect">
            <a:avLst/>
          </a:prstGeom>
        </p:spPr>
        <p:txBody>
          <a:bodyPr wrap="square">
            <a:spAutoFit/>
          </a:bodyPr>
          <a:lstStyle/>
          <a:p>
            <a:pPr algn="ctr"/>
            <a:r>
              <a:rPr lang="ru-RU" sz="2200" b="1" dirty="0" smtClean="0">
                <a:solidFill>
                  <a:prstClr val="black"/>
                </a:solidFill>
                <a:latin typeface="Times New Roman"/>
                <a:ea typeface="Times New Roman"/>
              </a:rPr>
              <a:t>Ввод </a:t>
            </a:r>
            <a:r>
              <a:rPr lang="ru-RU" sz="2200" b="1" dirty="0">
                <a:solidFill>
                  <a:prstClr val="black"/>
                </a:solidFill>
                <a:latin typeface="Times New Roman"/>
                <a:ea typeface="Times New Roman"/>
              </a:rPr>
              <a:t>жилья на </a:t>
            </a:r>
            <a:r>
              <a:rPr lang="ru-RU" sz="2200" b="1" dirty="0" smtClean="0">
                <a:solidFill>
                  <a:prstClr val="black"/>
                </a:solidFill>
                <a:latin typeface="Times New Roman"/>
                <a:ea typeface="Times New Roman"/>
              </a:rPr>
              <a:t>31.12.2020 составил </a:t>
            </a:r>
            <a:r>
              <a:rPr lang="ru-RU" sz="2200" b="1" dirty="0" smtClean="0">
                <a:solidFill>
                  <a:srgbClr val="00B050"/>
                </a:solidFill>
                <a:latin typeface="Times New Roman"/>
                <a:ea typeface="Times New Roman"/>
              </a:rPr>
              <a:t>1 578 </a:t>
            </a:r>
            <a:r>
              <a:rPr lang="ru-RU" sz="2200" b="1" dirty="0" smtClean="0">
                <a:solidFill>
                  <a:prstClr val="black"/>
                </a:solidFill>
                <a:latin typeface="Times New Roman"/>
                <a:ea typeface="Times New Roman"/>
              </a:rPr>
              <a:t>кв. м</a:t>
            </a:r>
            <a:r>
              <a:rPr lang="ru-RU" sz="2200" b="1" dirty="0">
                <a:solidFill>
                  <a:prstClr val="black"/>
                </a:solidFill>
                <a:latin typeface="Times New Roman"/>
                <a:ea typeface="Times New Roman"/>
              </a:rPr>
              <a:t>.</a:t>
            </a:r>
            <a:endParaRPr lang="ru-RU" sz="2000" i="1"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8888" y="2097869"/>
            <a:ext cx="5799068" cy="3563525"/>
          </a:xfrm>
          <a:prstGeom prst="rect">
            <a:avLst/>
          </a:prstGeom>
        </p:spPr>
      </p:pic>
    </p:spTree>
    <p:extLst>
      <p:ext uri="{BB962C8B-B14F-4D97-AF65-F5344CB8AC3E}">
        <p14:creationId xmlns:p14="http://schemas.microsoft.com/office/powerpoint/2010/main" val="2217135906"/>
      </p:ext>
    </p:extLst>
  </p:cSld>
  <p:clrMapOvr>
    <a:masterClrMapping/>
  </p:clrMapOvr>
  <p:transition spd="slow">
    <p:pull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8198" y="904165"/>
            <a:ext cx="5275802" cy="2062103"/>
          </a:xfrm>
          <a:prstGeom prst="rect">
            <a:avLst/>
          </a:prstGeom>
          <a:noFill/>
        </p:spPr>
        <p:txBody>
          <a:bodyPr wrap="square" rtlCol="0">
            <a:spAutoFit/>
          </a:bodyPr>
          <a:lstStyle/>
          <a:p>
            <a:r>
              <a:rPr lang="ru-RU" sz="1600" b="1" dirty="0"/>
              <a:t>В </a:t>
            </a:r>
            <a:r>
              <a:rPr lang="ru-RU" sz="1600" b="1" dirty="0" smtClean="0"/>
              <a:t>2020 </a:t>
            </a:r>
            <a:r>
              <a:rPr lang="ru-RU" sz="1600" b="1" dirty="0"/>
              <a:t>году улучшили свои жилищные условия 6 семей, из них</a:t>
            </a:r>
            <a:r>
              <a:rPr lang="ru-RU" sz="1600" dirty="0" smtClean="0"/>
              <a:t>:</a:t>
            </a:r>
          </a:p>
          <a:p>
            <a:r>
              <a:rPr lang="ru-RU" sz="1600" dirty="0" smtClean="0"/>
              <a:t>-</a:t>
            </a:r>
            <a:r>
              <a:rPr lang="ru-RU" sz="1600" dirty="0"/>
              <a:t>- инвалид Великой Отечественной войны: приобретено жилое помещение с использованием ЕДВ (средства федерального бюджета</a:t>
            </a:r>
            <a:r>
              <a:rPr lang="ru-RU" sz="1600" dirty="0" smtClean="0"/>
              <a:t>);</a:t>
            </a:r>
            <a:endParaRPr lang="ru-RU" sz="1600" dirty="0"/>
          </a:p>
          <a:p>
            <a:r>
              <a:rPr lang="ru-RU" sz="1600" dirty="0" smtClean="0"/>
              <a:t>- </a:t>
            </a:r>
            <a:r>
              <a:rPr lang="ru-RU" sz="1600" dirty="0"/>
              <a:t>пять молодых семей получили социальную выплату на строительство (приобретение) жилья (средства федерального, областного, местного бюджетов).</a:t>
            </a:r>
          </a:p>
        </p:txBody>
      </p:sp>
      <p:sp>
        <p:nvSpPr>
          <p:cNvPr id="3" name="Прямоугольник 2"/>
          <p:cNvSpPr/>
          <p:nvPr/>
        </p:nvSpPr>
        <p:spPr>
          <a:xfrm>
            <a:off x="395536" y="360130"/>
            <a:ext cx="840270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Жилищные условия</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Прямоугольник 3"/>
          <p:cNvSpPr/>
          <p:nvPr/>
        </p:nvSpPr>
        <p:spPr>
          <a:xfrm>
            <a:off x="776372" y="5696381"/>
            <a:ext cx="7324019" cy="400110"/>
          </a:xfrm>
          <a:prstGeom prst="rect">
            <a:avLst/>
          </a:prstGeom>
        </p:spPr>
        <p:txBody>
          <a:bodyPr wrap="square">
            <a:spAutoFit/>
          </a:bodyPr>
          <a:lstStyle/>
          <a:p>
            <a:pPr algn="ctr"/>
            <a:r>
              <a:rPr lang="ru-RU" sz="2000" i="1" dirty="0" smtClean="0">
                <a:solidFill>
                  <a:prstClr val="black"/>
                </a:solidFill>
                <a:latin typeface="Times New Roman"/>
                <a:ea typeface="Times New Roman"/>
              </a:rPr>
              <a:t> </a:t>
            </a:r>
            <a:endParaRPr lang="ru-RU" sz="2000" i="1" dirty="0"/>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14766" t="17633" r="18036" b="18317"/>
          <a:stretch/>
        </p:blipFill>
        <p:spPr>
          <a:xfrm>
            <a:off x="395536" y="1093621"/>
            <a:ext cx="3456385" cy="4392488"/>
          </a:xfrm>
          <a:prstGeom prst="rect">
            <a:avLst/>
          </a:prstGeom>
        </p:spPr>
      </p:pic>
      <p:pic>
        <p:nvPicPr>
          <p:cNvPr id="9" name="Рисунок 8"/>
          <p:cNvPicPr>
            <a:picLocks noChangeAspect="1"/>
          </p:cNvPicPr>
          <p:nvPr/>
        </p:nvPicPr>
        <p:blipFill rotWithShape="1">
          <a:blip r:embed="rId3">
            <a:extLst>
              <a:ext uri="{28A0092B-C50C-407E-A947-70E740481C1C}">
                <a14:useLocalDpi xmlns:a14="http://schemas.microsoft.com/office/drawing/2010/main" val="0"/>
              </a:ext>
            </a:extLst>
          </a:blip>
          <a:srcRect l="8796" t="6480" r="5853" b="10419"/>
          <a:stretch/>
        </p:blipFill>
        <p:spPr>
          <a:xfrm>
            <a:off x="4273851" y="2966268"/>
            <a:ext cx="4464496" cy="3672408"/>
          </a:xfrm>
          <a:prstGeom prst="rect">
            <a:avLst/>
          </a:prstGeom>
        </p:spPr>
      </p:pic>
    </p:spTree>
    <p:extLst>
      <p:ext uri="{BB962C8B-B14F-4D97-AF65-F5344CB8AC3E}">
        <p14:creationId xmlns:p14="http://schemas.microsoft.com/office/powerpoint/2010/main" val="545018761"/>
      </p:ext>
    </p:extLst>
  </p:cSld>
  <p:clrMapOvr>
    <a:masterClrMapping/>
  </p:clrMapOvr>
  <p:transition spd="slow">
    <p:pull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3528" y="397263"/>
            <a:ext cx="840270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Жилищно-коммунальное хозяйство</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 name="Прямоугольник 1"/>
          <p:cNvSpPr/>
          <p:nvPr/>
        </p:nvSpPr>
        <p:spPr>
          <a:xfrm>
            <a:off x="3507032" y="1628800"/>
            <a:ext cx="5512568" cy="4401205"/>
          </a:xfrm>
          <a:prstGeom prst="rect">
            <a:avLst/>
          </a:prstGeom>
        </p:spPr>
        <p:txBody>
          <a:bodyPr wrap="square">
            <a:spAutoFit/>
          </a:bodyPr>
          <a:lstStyle/>
          <a:p>
            <a:pPr algn="ctr"/>
            <a:r>
              <a:rPr lang="ru-RU" sz="2000" b="1" dirty="0">
                <a:solidFill>
                  <a:srgbClr val="0070C0"/>
                </a:solidFill>
              </a:rPr>
              <a:t>Организации, предоставляющие услуги в сфере </a:t>
            </a:r>
            <a:r>
              <a:rPr lang="ru-RU" sz="2000" b="1" dirty="0" err="1">
                <a:solidFill>
                  <a:srgbClr val="0070C0"/>
                </a:solidFill>
              </a:rPr>
              <a:t>жилищно</a:t>
            </a:r>
            <a:r>
              <a:rPr lang="ru-RU" sz="2000" b="1" dirty="0">
                <a:solidFill>
                  <a:srgbClr val="0070C0"/>
                </a:solidFill>
              </a:rPr>
              <a:t> – коммунального хозяйства на территории Нижнесергинского городского поселения:</a:t>
            </a:r>
          </a:p>
          <a:p>
            <a:pPr marL="342900" indent="-342900">
              <a:buFont typeface="Wingdings" panose="05000000000000000000" pitchFamily="2" charset="2"/>
              <a:buChar char="q"/>
            </a:pPr>
            <a:r>
              <a:rPr lang="ru-RU" b="1" dirty="0" smtClean="0"/>
              <a:t> </a:t>
            </a:r>
            <a:r>
              <a:rPr lang="ru-RU" b="1" dirty="0"/>
              <a:t>- МУП «Энергоресурс», осуществляющий водоснабжение и водоотведение, теплоснабжение;</a:t>
            </a:r>
          </a:p>
          <a:p>
            <a:pPr marL="342900" indent="-342900">
              <a:buFont typeface="Wingdings" panose="05000000000000000000" pitchFamily="2" charset="2"/>
              <a:buChar char="q"/>
            </a:pPr>
            <a:r>
              <a:rPr lang="ru-RU" b="1" dirty="0"/>
              <a:t>-АО «Региональная сетевая компания», РЭС «Западные электрические сети» Филиала ОАО «МРСК-Урала» - Свердловэнерго, снабжающие нас электричеством;</a:t>
            </a:r>
          </a:p>
          <a:p>
            <a:pPr marL="342900" indent="-342900">
              <a:buFont typeface="Wingdings" panose="05000000000000000000" pitchFamily="2" charset="2"/>
              <a:buChar char="q"/>
            </a:pPr>
            <a:r>
              <a:rPr lang="ru-RU" b="1" dirty="0"/>
              <a:t>-ООО «</a:t>
            </a:r>
            <a:r>
              <a:rPr lang="ru-RU" b="1" dirty="0" err="1"/>
              <a:t>ЖилСервис</a:t>
            </a:r>
            <a:r>
              <a:rPr lang="ru-RU" b="1" dirty="0"/>
              <a:t>», осуществляющая деятельность в сфере управления многоквартирными домами.</a:t>
            </a:r>
          </a:p>
          <a:p>
            <a:endParaRPr lang="ru-RU" sz="2000" b="1"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339074"/>
            <a:ext cx="3183504" cy="4365104"/>
          </a:xfrm>
          <a:prstGeom prst="rect">
            <a:avLst/>
          </a:prstGeom>
        </p:spPr>
      </p:pic>
    </p:spTree>
    <p:extLst>
      <p:ext uri="{BB962C8B-B14F-4D97-AF65-F5344CB8AC3E}">
        <p14:creationId xmlns:p14="http://schemas.microsoft.com/office/powerpoint/2010/main" val="474083134"/>
      </p:ext>
    </p:extLst>
  </p:cSld>
  <p:clrMapOvr>
    <a:masterClrMapping/>
  </p:clrMapOvr>
  <p:transition spd="slow">
    <p:pull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267355"/>
            <a:ext cx="840270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Жилищно-коммунальное хозяйство</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Прямоугольник 3"/>
          <p:cNvSpPr/>
          <p:nvPr/>
        </p:nvSpPr>
        <p:spPr>
          <a:xfrm>
            <a:off x="2890927" y="855876"/>
            <a:ext cx="5760640" cy="553998"/>
          </a:xfrm>
          <a:prstGeom prst="rect">
            <a:avLst/>
          </a:prstGeom>
        </p:spPr>
        <p:txBody>
          <a:bodyPr wrap="square">
            <a:spAutoFit/>
          </a:bodyPr>
          <a:lstStyle/>
          <a:p>
            <a:pPr marL="270510" indent="449580" algn="just">
              <a:spcAft>
                <a:spcPts val="0"/>
              </a:spcAft>
            </a:pPr>
            <a:endParaRPr lang="ru-RU" sz="1600" dirty="0">
              <a:latin typeface="Times New Roman"/>
              <a:ea typeface="Times New Roman"/>
            </a:endParaRPr>
          </a:p>
          <a:p>
            <a:pPr marL="270510" indent="449580" algn="just">
              <a:spcAft>
                <a:spcPts val="0"/>
              </a:spcAft>
            </a:pPr>
            <a:endParaRPr lang="ru-RU" sz="1400" dirty="0">
              <a:effectLst/>
              <a:latin typeface="Times New Roman"/>
              <a:ea typeface="Times New Roman"/>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1939946"/>
            <a:ext cx="2777533" cy="3353403"/>
          </a:xfrm>
          <a:prstGeom prst="rect">
            <a:avLst/>
          </a:prstGeom>
        </p:spPr>
      </p:pic>
      <p:sp>
        <p:nvSpPr>
          <p:cNvPr id="5" name="Прямоугольник 4"/>
          <p:cNvSpPr/>
          <p:nvPr/>
        </p:nvSpPr>
        <p:spPr>
          <a:xfrm>
            <a:off x="395536" y="776645"/>
            <a:ext cx="5760640" cy="6078587"/>
          </a:xfrm>
          <a:prstGeom prst="rect">
            <a:avLst/>
          </a:prstGeom>
        </p:spPr>
        <p:txBody>
          <a:bodyPr wrap="square">
            <a:spAutoFit/>
          </a:bodyPr>
          <a:lstStyle/>
          <a:p>
            <a:pPr algn="just">
              <a:spcAft>
                <a:spcPts val="0"/>
              </a:spcAft>
            </a:pPr>
            <a:r>
              <a:rPr lang="ru-RU" sz="1600" b="1" dirty="0">
                <a:latin typeface="Times New Roman" panose="02020603050405020304" pitchFamily="18" charset="0"/>
                <a:ea typeface="Times New Roman" panose="02020603050405020304" pitchFamily="18" charset="0"/>
              </a:rPr>
              <a:t>В ходе подготовки к отопительному периоду 2020/2021гг, согласно плану мероприятий, </a:t>
            </a:r>
            <a:r>
              <a:rPr lang="ru-RU" sz="1600" b="1" u="sng" dirty="0">
                <a:latin typeface="Times New Roman" panose="02020603050405020304" pitchFamily="18" charset="0"/>
                <a:ea typeface="Times New Roman" panose="02020603050405020304" pitchFamily="18" charset="0"/>
              </a:rPr>
              <a:t>выполнены работы:</a:t>
            </a:r>
            <a:endParaRPr lang="ru-RU" sz="1600" b="1"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ru-RU" sz="1400" dirty="0">
                <a:latin typeface="Times New Roman" panose="02020603050405020304" pitchFamily="18" charset="0"/>
                <a:ea typeface="Times New Roman" panose="02020603050405020304" pitchFamily="18" charset="0"/>
              </a:rPr>
              <a:t>Гидравлические испытания магистральных и внутриквартальных тепловых сетей «Город», «Курорт», «ул. Федотова» </a:t>
            </a:r>
            <a:endParaRPr lang="ru-RU"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ru-RU" sz="1400" dirty="0">
                <a:latin typeface="Times New Roman" panose="02020603050405020304" pitchFamily="18" charset="0"/>
                <a:ea typeface="Times New Roman" panose="02020603050405020304" pitchFamily="18" charset="0"/>
              </a:rPr>
              <a:t>Гидравлические испытания внутриквартальных тепловых сетей от котельной №2 (курорт), гидравлические испытания внутриквартальных тепловых сетей от котельной №3, №4 (леспромхоз), устранение выявленных замечаний после </a:t>
            </a:r>
            <a:r>
              <a:rPr lang="ru-RU" sz="1400" dirty="0" err="1">
                <a:latin typeface="Times New Roman" panose="02020603050405020304" pitchFamily="18" charset="0"/>
                <a:ea typeface="Times New Roman" panose="02020603050405020304" pitchFamily="18" charset="0"/>
              </a:rPr>
              <a:t>гидроиспытаний</a:t>
            </a:r>
            <a:r>
              <a:rPr lang="ru-RU" sz="1400" dirty="0">
                <a:latin typeface="Times New Roman" panose="02020603050405020304" pitchFamily="18" charset="0"/>
                <a:ea typeface="Times New Roman" panose="02020603050405020304" pitchFamily="18" charset="0"/>
              </a:rPr>
              <a:t> тепловых сетей.</a:t>
            </a:r>
            <a:endParaRPr lang="ru-RU"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ru-RU" sz="1400" dirty="0">
                <a:latin typeface="Times New Roman" panose="02020603050405020304" pitchFamily="18" charset="0"/>
                <a:ea typeface="Times New Roman" panose="02020603050405020304" pitchFamily="18" charset="0"/>
              </a:rPr>
              <a:t>Ремонт газового и энергетического оборудования котельных ул. Ленина 34, котельная № 1, № 2</a:t>
            </a:r>
            <a:endParaRPr lang="ru-RU"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ru-RU" sz="1400" dirty="0">
                <a:latin typeface="Times New Roman" panose="02020603050405020304" pitchFamily="18" charset="0"/>
                <a:ea typeface="Times New Roman" panose="02020603050405020304" pitchFamily="18" charset="0"/>
              </a:rPr>
              <a:t>Ремонт электрооборудования котельных, проверка устройств </a:t>
            </a:r>
            <a:r>
              <a:rPr lang="ru-RU" sz="1400" dirty="0" err="1">
                <a:latin typeface="Times New Roman" panose="02020603050405020304" pitchFamily="18" charset="0"/>
                <a:ea typeface="Times New Roman" panose="02020603050405020304" pitchFamily="18" charset="0"/>
              </a:rPr>
              <a:t>грозозащиты</a:t>
            </a:r>
            <a:r>
              <a:rPr lang="ru-RU" sz="1400" dirty="0">
                <a:latin typeface="Times New Roman" panose="02020603050405020304" pitchFamily="18" charset="0"/>
                <a:ea typeface="Times New Roman" panose="02020603050405020304" pitchFamily="18" charset="0"/>
              </a:rPr>
              <a:t> котельных, проверка приборов </a:t>
            </a:r>
            <a:r>
              <a:rPr lang="ru-RU" sz="1400" dirty="0" err="1">
                <a:latin typeface="Times New Roman" panose="02020603050405020304" pitchFamily="18" charset="0"/>
                <a:ea typeface="Times New Roman" panose="02020603050405020304" pitchFamily="18" charset="0"/>
              </a:rPr>
              <a:t>КИПиА</a:t>
            </a:r>
            <a:r>
              <a:rPr lang="ru-RU" sz="1400" dirty="0">
                <a:latin typeface="Times New Roman" panose="02020603050405020304" pitchFamily="18" charset="0"/>
                <a:ea typeface="Times New Roman" panose="02020603050405020304" pitchFamily="18" charset="0"/>
              </a:rPr>
              <a:t> и коммерческих узлов учета (газа и тепловой энергии)</a:t>
            </a:r>
            <a:endParaRPr lang="ru-RU" sz="1200" dirty="0">
              <a:latin typeface="Times New Roman" panose="02020603050405020304" pitchFamily="18" charset="0"/>
              <a:ea typeface="Times New Roman" panose="02020603050405020304" pitchFamily="18" charset="0"/>
            </a:endParaRPr>
          </a:p>
          <a:p>
            <a:pPr indent="450215" algn="just">
              <a:spcAft>
                <a:spcPts val="0"/>
              </a:spcAft>
            </a:pPr>
            <a:r>
              <a:rPr lang="ru-RU" sz="1400" dirty="0">
                <a:latin typeface="Times New Roman" panose="02020603050405020304" pitchFamily="18" charset="0"/>
                <a:ea typeface="Times New Roman" panose="02020603050405020304" pitchFamily="18" charset="0"/>
              </a:rPr>
              <a:t>Проведена модернизация сетей водоснабжения и теплоснабжения по следующим участкам: </a:t>
            </a:r>
            <a:endParaRPr lang="ru-RU" sz="12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1400" dirty="0">
                <a:latin typeface="Times New Roman" panose="02020603050405020304" pitchFamily="18" charset="0"/>
                <a:ea typeface="Times New Roman" panose="02020603050405020304" pitchFamily="18" charset="0"/>
                <a:cs typeface="Times New Roman" panose="02020603050405020304" pitchFamily="18" charset="0"/>
              </a:rPr>
              <a:t>"Модернизация участка ул. Ленина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Бажукова</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модернизация сети холодного водоснабжения» </a:t>
            </a:r>
            <a:endParaRPr lang="ru-RU" sz="11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1400" dirty="0">
                <a:latin typeface="Times New Roman" panose="02020603050405020304" pitchFamily="18" charset="0"/>
                <a:ea typeface="Times New Roman" panose="02020603050405020304" pitchFamily="18" charset="0"/>
                <a:cs typeface="Times New Roman" panose="02020603050405020304" pitchFamily="18" charset="0"/>
              </a:rPr>
              <a:t> "Модернизация наружных сетей системы теплоснабжения г. Нижние Серги на участке тепловой сети от ТК10 до ТК13. Участок 1."ул. Ленина –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Бажукова</a:t>
            </a:r>
            <a:endParaRPr lang="ru-RU" sz="11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1400" dirty="0">
                <a:latin typeface="Times New Roman" panose="02020603050405020304" pitchFamily="18" charset="0"/>
                <a:ea typeface="Times New Roman" panose="02020603050405020304" pitchFamily="18" charset="0"/>
                <a:cs typeface="Times New Roman" panose="02020603050405020304" pitchFamily="18" charset="0"/>
              </a:rPr>
              <a:t>"Модернизация наружных сетей системы теплоснабжения г. Нижние Серги на участке тепловой сети от ТК10 до ТК13. Участок 2"</a:t>
            </a:r>
            <a:endParaRPr lang="ru-RU" sz="11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1400" dirty="0">
                <a:latin typeface="Times New Roman" panose="02020603050405020304" pitchFamily="18" charset="0"/>
                <a:ea typeface="Times New Roman" panose="02020603050405020304" pitchFamily="18" charset="0"/>
                <a:cs typeface="Times New Roman" panose="02020603050405020304" pitchFamily="18" charset="0"/>
              </a:rPr>
              <a:t>"Монтаж трубопровода холодного питьевого водоснабжения по ул. Королева в г. Нижние </a:t>
            </a:r>
            <a:r>
              <a:rPr lang="ru-RU" sz="1400" dirty="0" smtClean="0">
                <a:latin typeface="Times New Roman" panose="02020603050405020304" pitchFamily="18" charset="0"/>
                <a:ea typeface="Times New Roman" panose="02020603050405020304" pitchFamily="18" charset="0"/>
                <a:cs typeface="Times New Roman" panose="02020603050405020304" pitchFamily="18" charset="0"/>
              </a:rPr>
              <a:t>Серги«.</a:t>
            </a: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9022823"/>
      </p:ext>
    </p:extLst>
  </p:cSld>
  <p:clrMapOvr>
    <a:masterClrMapping/>
  </p:clrMapOvr>
  <p:transition spd="slow">
    <p:pull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3528" y="332656"/>
            <a:ext cx="840270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Жилищно-коммунальное хозяйство</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Прямоугольник 3"/>
          <p:cNvSpPr/>
          <p:nvPr/>
        </p:nvSpPr>
        <p:spPr>
          <a:xfrm>
            <a:off x="467544" y="980728"/>
            <a:ext cx="8208911" cy="2504532"/>
          </a:xfrm>
          <a:prstGeom prst="rect">
            <a:avLst/>
          </a:prstGeom>
        </p:spPr>
        <p:txBody>
          <a:bodyPr wrap="square">
            <a:spAutoFit/>
          </a:bodyPr>
          <a:lstStyle/>
          <a:p>
            <a:pPr lvl="0" indent="450215" algn="just"/>
            <a:r>
              <a:rPr lang="ru-RU" b="1" i="1" dirty="0">
                <a:solidFill>
                  <a:prstClr val="black"/>
                </a:solidFill>
                <a:latin typeface="Times New Roman" panose="02020603050405020304" pitchFamily="18" charset="0"/>
                <a:ea typeface="Times New Roman" panose="02020603050405020304" pitchFamily="18" charset="0"/>
              </a:rPr>
              <a:t>Проведена модернизация сетей водоснабжения и теплоснабжения по следующим участкам: </a:t>
            </a:r>
          </a:p>
          <a:p>
            <a:pPr marL="342900" lvl="0" indent="-342900" algn="just">
              <a:lnSpc>
                <a:spcPct val="115000"/>
              </a:lnSpc>
              <a:buFont typeface="Symbol" panose="05050102010706020507" pitchFamily="18" charset="2"/>
              <a:buChar char=""/>
            </a:pPr>
            <a:r>
              <a:rPr lang="ru-RU" sz="15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"Модернизация участка ул. Ленина </a:t>
            </a:r>
            <a:r>
              <a:rPr lang="ru-RU" sz="15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Бажукова</a:t>
            </a:r>
            <a:r>
              <a:rPr lang="ru-RU" sz="15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модернизация сети холодного водоснабжения» </a:t>
            </a:r>
            <a:endParaRPr lang="ru-RU" sz="15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ru-RU" sz="15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"Модернизация наружных сетей системы теплоснабжения г. Нижние Серги на участке тепловой сети от ТК10 до ТК13. Участок 1."ул. Ленина – </a:t>
            </a:r>
            <a:r>
              <a:rPr lang="ru-RU" sz="15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Бажукова</a:t>
            </a:r>
            <a:endParaRPr lang="ru-RU" sz="15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ru-RU" sz="15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"Модернизация наружных сетей системы теплоснабжения г. Нижние Серги на участке тепловой сети от ТК10 до ТК13. Участок 2"</a:t>
            </a:r>
            <a:endParaRPr lang="ru-RU" sz="15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ru-RU" sz="15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"Монтаж трубопровода холодного питьевого водоснабжения по ул. Королева в г. Нижние Серги«.</a:t>
            </a:r>
            <a:endParaRPr lang="ru-RU" sz="15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Рисунок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10112"/>
            <a:ext cx="3456384" cy="2987240"/>
          </a:xfrm>
          <a:prstGeom prst="rect">
            <a:avLst/>
          </a:prstGeom>
          <a:noFill/>
          <a:ln>
            <a:noFill/>
          </a:ln>
        </p:spPr>
      </p:pic>
      <p:pic>
        <p:nvPicPr>
          <p:cNvPr id="10" name="Рисунок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140968"/>
            <a:ext cx="2016224" cy="3456384"/>
          </a:xfrm>
          <a:prstGeom prst="rect">
            <a:avLst/>
          </a:prstGeom>
          <a:noFill/>
          <a:ln>
            <a:noFill/>
          </a:ln>
        </p:spPr>
      </p:pic>
      <p:pic>
        <p:nvPicPr>
          <p:cNvPr id="11" name="Рисунок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3140968"/>
            <a:ext cx="2001763" cy="3456384"/>
          </a:xfrm>
          <a:prstGeom prst="rect">
            <a:avLst/>
          </a:prstGeom>
          <a:noFill/>
          <a:ln>
            <a:noFill/>
          </a:ln>
        </p:spPr>
      </p:pic>
    </p:spTree>
    <p:extLst>
      <p:ext uri="{BB962C8B-B14F-4D97-AF65-F5344CB8AC3E}">
        <p14:creationId xmlns:p14="http://schemas.microsoft.com/office/powerpoint/2010/main" val="3270470063"/>
      </p:ext>
    </p:extLst>
  </p:cSld>
  <p:clrMapOvr>
    <a:masterClrMapping/>
  </p:clrMapOvr>
  <p:transition spd="slow">
    <p:pull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3528" y="332656"/>
            <a:ext cx="840270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Жилищно-коммунальное хозяйство</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Прямоугольник 3"/>
          <p:cNvSpPr/>
          <p:nvPr/>
        </p:nvSpPr>
        <p:spPr>
          <a:xfrm>
            <a:off x="467544" y="979174"/>
            <a:ext cx="3456384" cy="5586145"/>
          </a:xfrm>
          <a:prstGeom prst="rect">
            <a:avLst/>
          </a:prstGeom>
        </p:spPr>
        <p:txBody>
          <a:bodyPr wrap="square">
            <a:spAutoFit/>
          </a:bodyPr>
          <a:lstStyle/>
          <a:p>
            <a:pPr algn="just">
              <a:spcAft>
                <a:spcPts val="0"/>
              </a:spcAft>
            </a:pPr>
            <a:r>
              <a:rPr lang="ru-RU" sz="1700" dirty="0" smtClean="0">
                <a:latin typeface="Times New Roman" panose="02020603050405020304" pitchFamily="18" charset="0"/>
                <a:ea typeface="Times New Roman" panose="02020603050405020304" pitchFamily="18" charset="0"/>
              </a:rPr>
              <a:t>     В </a:t>
            </a:r>
            <a:r>
              <a:rPr lang="ru-RU" sz="1700" dirty="0">
                <a:latin typeface="Times New Roman" panose="02020603050405020304" pitchFamily="18" charset="0"/>
                <a:ea typeface="Times New Roman" panose="02020603050405020304" pitchFamily="18" charset="0"/>
              </a:rPr>
              <a:t>2020 году проведено обустройство  контейнерных площадок для сбора твердых коммунальных отходов на территории Нижнесергинского городского поселения,  под  37 контейнерных площадки нового образца, выполнено обустройство асфальтового покрытия, это территория многоквартирных домов и частично частного сектора, установлены новые мусорные баки </a:t>
            </a:r>
            <a:r>
              <a:rPr lang="ru-RU" sz="1700" dirty="0" err="1">
                <a:latin typeface="Times New Roman" panose="02020603050405020304" pitchFamily="18" charset="0"/>
                <a:ea typeface="Times New Roman" panose="02020603050405020304" pitchFamily="18" charset="0"/>
              </a:rPr>
              <a:t>евростандарт</a:t>
            </a:r>
            <a:r>
              <a:rPr lang="ru-RU" sz="1700" dirty="0">
                <a:latin typeface="Times New Roman" panose="02020603050405020304" pitchFamily="18" charset="0"/>
                <a:ea typeface="Times New Roman" panose="02020603050405020304" pitchFamily="18" charset="0"/>
              </a:rPr>
              <a:t> с открывающимися крышками в количестве </a:t>
            </a:r>
            <a:r>
              <a:rPr lang="ru-RU" b="1" dirty="0">
                <a:latin typeface="Times New Roman" panose="02020603050405020304" pitchFamily="18" charset="0"/>
                <a:ea typeface="Times New Roman" panose="02020603050405020304" pitchFamily="18" charset="0"/>
              </a:rPr>
              <a:t>70 </a:t>
            </a:r>
            <a:r>
              <a:rPr lang="ru-RU" sz="1700" dirty="0">
                <a:latin typeface="Times New Roman" panose="02020603050405020304" pitchFamily="18" charset="0"/>
                <a:ea typeface="Times New Roman" panose="02020603050405020304" pitchFamily="18" charset="0"/>
              </a:rPr>
              <a:t>штук. В целях ухода от </a:t>
            </a:r>
            <a:r>
              <a:rPr lang="ru-RU" sz="1700" dirty="0" err="1">
                <a:latin typeface="Times New Roman" panose="02020603050405020304" pitchFamily="18" charset="0"/>
                <a:ea typeface="Times New Roman" panose="02020603050405020304" pitchFamily="18" charset="0"/>
              </a:rPr>
              <a:t>помешкового</a:t>
            </a:r>
            <a:r>
              <a:rPr lang="ru-RU" sz="1700" dirty="0">
                <a:latin typeface="Times New Roman" panose="02020603050405020304" pitchFamily="18" charset="0"/>
                <a:ea typeface="Times New Roman" panose="02020603050405020304" pitchFamily="18" charset="0"/>
              </a:rPr>
              <a:t> сбора ТКО, также будет продолжена работа по установке контейнерных площадок на территории частного сектора Нижнесергинского городского поселения.</a:t>
            </a:r>
            <a:endParaRPr lang="ru-RU" sz="1700" dirty="0">
              <a:effectLst/>
              <a:latin typeface="Times New Roman" panose="02020603050405020304" pitchFamily="18" charset="0"/>
              <a:ea typeface="Times New Roman" panose="02020603050405020304" pitchFamily="18" charset="0"/>
            </a:endParaRPr>
          </a:p>
        </p:txBody>
      </p:sp>
      <p:pic>
        <p:nvPicPr>
          <p:cNvPr id="9" name="Рисунок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1019521"/>
            <a:ext cx="4514274" cy="2625503"/>
          </a:xfrm>
          <a:prstGeom prst="rect">
            <a:avLst/>
          </a:prstGeom>
          <a:noFill/>
          <a:ln>
            <a:noFill/>
          </a:ln>
        </p:spPr>
      </p:pic>
      <p:pic>
        <p:nvPicPr>
          <p:cNvPr id="10" name="Рисунок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3802542"/>
            <a:ext cx="4514274" cy="2762777"/>
          </a:xfrm>
          <a:prstGeom prst="rect">
            <a:avLst/>
          </a:prstGeom>
          <a:noFill/>
          <a:ln>
            <a:noFill/>
          </a:ln>
        </p:spPr>
      </p:pic>
    </p:spTree>
    <p:extLst>
      <p:ext uri="{BB962C8B-B14F-4D97-AF65-F5344CB8AC3E}">
        <p14:creationId xmlns:p14="http://schemas.microsoft.com/office/powerpoint/2010/main" val="3762962672"/>
      </p:ext>
    </p:extLst>
  </p:cSld>
  <p:clrMapOvr>
    <a:masterClrMapping/>
  </p:clrMapOvr>
  <p:transition spd="slow">
    <p:pull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57445" y="406576"/>
            <a:ext cx="840270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Капитальный ремонт</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 name="Прямоугольник 1"/>
          <p:cNvSpPr/>
          <p:nvPr/>
        </p:nvSpPr>
        <p:spPr>
          <a:xfrm>
            <a:off x="3563888" y="1024131"/>
            <a:ext cx="5328592" cy="1477328"/>
          </a:xfrm>
          <a:prstGeom prst="rect">
            <a:avLst/>
          </a:prstGeom>
        </p:spPr>
        <p:txBody>
          <a:bodyPr wrap="square">
            <a:spAutoFit/>
          </a:bodyPr>
          <a:lstStyle/>
          <a:p>
            <a:pPr algn="just"/>
            <a:endParaRPr lang="ru-RU" dirty="0" smtClean="0">
              <a:latin typeface="Times New Roman"/>
              <a:ea typeface="Times New Roman"/>
            </a:endParaRPr>
          </a:p>
          <a:p>
            <a:pPr marL="270510" indent="449580" algn="just">
              <a:spcAft>
                <a:spcPts val="0"/>
              </a:spcAft>
            </a:pPr>
            <a:endParaRPr lang="ru-RU" dirty="0">
              <a:latin typeface="Times New Roman"/>
              <a:ea typeface="Times New Roman"/>
            </a:endParaRPr>
          </a:p>
          <a:p>
            <a:pPr marL="270510" indent="449580" algn="just">
              <a:spcAft>
                <a:spcPts val="0"/>
              </a:spcAft>
            </a:pPr>
            <a:endParaRPr lang="ru-RU" dirty="0" smtClean="0">
              <a:latin typeface="Times New Roman"/>
              <a:ea typeface="Times New Roman"/>
            </a:endParaRPr>
          </a:p>
          <a:p>
            <a:pPr marL="270510" indent="449580" algn="just">
              <a:spcAft>
                <a:spcPts val="0"/>
              </a:spcAft>
            </a:pPr>
            <a:endParaRPr lang="ru-RU" dirty="0">
              <a:latin typeface="Times New Roman"/>
              <a:ea typeface="Times New Roman"/>
            </a:endParaRPr>
          </a:p>
          <a:p>
            <a:pPr marL="270510" indent="449580" algn="just">
              <a:spcAft>
                <a:spcPts val="0"/>
              </a:spcAft>
            </a:pPr>
            <a:endParaRPr lang="ru-RU" dirty="0" smtClean="0">
              <a:latin typeface="Times New Roman"/>
              <a:ea typeface="Times New Roman"/>
            </a:endParaRPr>
          </a:p>
        </p:txBody>
      </p:sp>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r="23613"/>
          <a:stretch/>
        </p:blipFill>
        <p:spPr>
          <a:xfrm rot="5400000">
            <a:off x="-18765" y="1979712"/>
            <a:ext cx="3888432" cy="2898577"/>
          </a:xfrm>
          <a:prstGeom prst="rect">
            <a:avLst/>
          </a:prstGeom>
        </p:spPr>
      </p:pic>
      <p:sp>
        <p:nvSpPr>
          <p:cNvPr id="4" name="Прямоугольник 3"/>
          <p:cNvSpPr/>
          <p:nvPr/>
        </p:nvSpPr>
        <p:spPr>
          <a:xfrm>
            <a:off x="3942184" y="1124744"/>
            <a:ext cx="4572000" cy="5078313"/>
          </a:xfrm>
          <a:prstGeom prst="rect">
            <a:avLst/>
          </a:prstGeom>
        </p:spPr>
        <p:txBody>
          <a:bodyPr>
            <a:spAutoFit/>
          </a:bodyPr>
          <a:lstStyle/>
          <a:p>
            <a:pPr algn="just">
              <a:spcAft>
                <a:spcPts val="0"/>
              </a:spcAft>
            </a:pPr>
            <a:r>
              <a:rPr lang="ru-RU" sz="1600" dirty="0">
                <a:latin typeface="Times New Roman" panose="02020603050405020304" pitchFamily="18" charset="0"/>
                <a:ea typeface="Times New Roman" panose="02020603050405020304" pitchFamily="18" charset="0"/>
              </a:rPr>
              <a:t>Продолжаем работу по долгосрочной региональной программе </a:t>
            </a:r>
            <a:r>
              <a:rPr lang="ru-RU" sz="1600" b="1" dirty="0">
                <a:latin typeface="Times New Roman" panose="02020603050405020304" pitchFamily="18" charset="0"/>
                <a:ea typeface="Times New Roman" panose="02020603050405020304" pitchFamily="18" charset="0"/>
              </a:rPr>
              <a:t>капитального ремонта общего имущества</a:t>
            </a:r>
            <a:r>
              <a:rPr lang="ru-RU" sz="1600" dirty="0">
                <a:latin typeface="Times New Roman" panose="02020603050405020304" pitchFamily="18" charset="0"/>
                <a:ea typeface="Times New Roman" panose="02020603050405020304" pitchFamily="18" charset="0"/>
              </a:rPr>
              <a:t> в многоквартирных домах Свердловской области.</a:t>
            </a:r>
          </a:p>
          <a:p>
            <a:pPr algn="just">
              <a:spcAft>
                <a:spcPts val="0"/>
              </a:spcAft>
            </a:pPr>
            <a:r>
              <a:rPr lang="ru-RU" sz="1600" dirty="0">
                <a:latin typeface="Times New Roman" panose="02020603050405020304" pitchFamily="18" charset="0"/>
                <a:ea typeface="Times New Roman" panose="02020603050405020304" pitchFamily="18" charset="0"/>
              </a:rPr>
              <a:t>По данной программе отремонтировано 2 многоквартирных дома по адресам: Нижние Серги: ул. Дачная д. 16 – ремонт кровли, ул. Розы Люксембург, д. 100 – ремонт кровли,</a:t>
            </a:r>
          </a:p>
          <a:p>
            <a:pPr algn="just">
              <a:spcAft>
                <a:spcPts val="0"/>
              </a:spcAft>
            </a:pPr>
            <a:r>
              <a:rPr lang="ru-RU" sz="1600" dirty="0">
                <a:latin typeface="Times New Roman" panose="02020603050405020304" pitchFamily="18" charset="0"/>
                <a:ea typeface="Times New Roman" panose="02020603050405020304" pitchFamily="18" charset="0"/>
              </a:rPr>
              <a:t> По капитальному ремонту многоквартирных домов на 2021 год, включены следующие дома: ул. Ленина, д. 48 (водоотведение), ул. Ленина, д. 44 (водоотведение), ул. Ленина, д. 46 (водоотведение), ул. Титова, д. 64 (внутридомовые инженерные системы), ул. Титова, д. 66 (внутридомовые инженерные системы), ул. Розы Люксембург, д. 77 (весь комплекс работ), ул. Титова, д. 74 (весь комплекс работ), ул. Титова, д. 68 (внутридомовые инженерные системы), ул. Розы Люксембург, д. 85 (внутридомовые инженерные системы).</a:t>
            </a:r>
            <a:endParaRPr lang="ru-RU"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63821444"/>
      </p:ext>
    </p:extLst>
  </p:cSld>
  <p:clrMapOvr>
    <a:masterClrMapping/>
  </p:clrMapOvr>
  <p:transition spd="slow">
    <p:pull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8596" y="404664"/>
            <a:ext cx="858567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Газификация</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342" y="1291956"/>
            <a:ext cx="2664296" cy="2029457"/>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038" y="1333475"/>
            <a:ext cx="2568688" cy="1987938"/>
          </a:xfrm>
          <a:prstGeom prst="rect">
            <a:avLst/>
          </a:prstGeom>
        </p:spPr>
      </p:pic>
      <p:sp>
        <p:nvSpPr>
          <p:cNvPr id="4" name="Прямоугольник 3"/>
          <p:cNvSpPr/>
          <p:nvPr/>
        </p:nvSpPr>
        <p:spPr>
          <a:xfrm>
            <a:off x="525493" y="3321413"/>
            <a:ext cx="8391876" cy="3631763"/>
          </a:xfrm>
          <a:prstGeom prst="rect">
            <a:avLst/>
          </a:prstGeom>
        </p:spPr>
        <p:txBody>
          <a:bodyPr wrap="square">
            <a:spAutoFit/>
          </a:bodyPr>
          <a:lstStyle/>
          <a:p>
            <a:pPr algn="ctr">
              <a:spcAft>
                <a:spcPts val="0"/>
              </a:spcAft>
            </a:pPr>
            <a:endParaRPr lang="ru-RU" sz="1600" dirty="0" smtClean="0">
              <a:solidFill>
                <a:srgbClr val="0070C0"/>
              </a:solidFill>
              <a:latin typeface="Times New Roman" panose="02020603050405020304" pitchFamily="18" charset="0"/>
              <a:ea typeface="Times New Roman" panose="02020603050405020304" pitchFamily="18" charset="0"/>
            </a:endParaRPr>
          </a:p>
          <a:p>
            <a:pPr algn="just">
              <a:spcAft>
                <a:spcPts val="0"/>
              </a:spcAft>
            </a:pPr>
            <a:r>
              <a:rPr lang="ru-RU" sz="1600" dirty="0" smtClean="0">
                <a:latin typeface="Times New Roman" panose="02020603050405020304" pitchFamily="18" charset="0"/>
                <a:ea typeface="Times New Roman" panose="02020603050405020304" pitchFamily="18" charset="0"/>
              </a:rPr>
              <a:t>В </a:t>
            </a:r>
            <a:r>
              <a:rPr lang="ru-RU" sz="1600" dirty="0">
                <a:latin typeface="Times New Roman" panose="02020603050405020304" pitchFamily="18" charset="0"/>
                <a:ea typeface="Times New Roman" panose="02020603050405020304" pitchFamily="18" charset="0"/>
              </a:rPr>
              <a:t>рамках реализации муниципальной программы </a:t>
            </a:r>
            <a:r>
              <a:rPr lang="ru-RU" sz="1600" u="sng" dirty="0">
                <a:latin typeface="Times New Roman" panose="02020603050405020304" pitchFamily="18" charset="0"/>
                <a:ea typeface="Times New Roman" panose="02020603050405020304" pitchFamily="18" charset="0"/>
              </a:rPr>
              <a:t>«Газификация Нижнесергинского городского поселения на 2017-2022 годы»,</a:t>
            </a:r>
            <a:r>
              <a:rPr lang="ru-RU" sz="1600" dirty="0">
                <a:latin typeface="Times New Roman" panose="02020603050405020304" pitchFamily="18" charset="0"/>
                <a:ea typeface="Times New Roman" panose="02020603050405020304" pitchFamily="18" charset="0"/>
              </a:rPr>
              <a:t> выполнено следующее:</a:t>
            </a:r>
          </a:p>
          <a:p>
            <a:pPr marL="342900" lvl="0" indent="-342900" algn="just">
              <a:buFont typeface="+mj-lt"/>
              <a:buAutoNum type="arabicPeriod"/>
            </a:pPr>
            <a:r>
              <a:rPr lang="ru-RU" sz="1400" dirty="0">
                <a:cs typeface="Times New Roman" panose="02020603050405020304" pitchFamily="18" charset="0"/>
              </a:rPr>
              <a:t>Закончено строительство объекта «Газоснабжение жилых домов ПГК «Южный» г. Нижние Серги» общей протяженностью 7366,8 м Возможность газификации получили 283 домовладения (ул. Кузнечная, ул. </a:t>
            </a:r>
            <a:r>
              <a:rPr lang="ru-RU" sz="1400" dirty="0" err="1">
                <a:cs typeface="Times New Roman" panose="02020603050405020304" pitchFamily="18" charset="0"/>
              </a:rPr>
              <a:t>Лепсе</a:t>
            </a:r>
            <a:r>
              <a:rPr lang="ru-RU" sz="1400" dirty="0">
                <a:cs typeface="Times New Roman" panose="02020603050405020304" pitchFamily="18" charset="0"/>
              </a:rPr>
              <a:t>, ул. Южная, ул. Восточная, ул. Восход-2, ул. 2-я Лесная, Максима Горького, 1-я Лесная, Революции, Стахановцев, Лесорубов, Юбилейная</a:t>
            </a:r>
            <a:r>
              <a:rPr lang="ru-RU" sz="1400" dirty="0" smtClean="0">
                <a:cs typeface="Times New Roman" panose="02020603050405020304" pitchFamily="18" charset="0"/>
              </a:rPr>
              <a:t>).</a:t>
            </a:r>
          </a:p>
          <a:p>
            <a:pPr marL="342900" lvl="0" indent="-342900" algn="just">
              <a:buFont typeface="+mj-lt"/>
              <a:buAutoNum type="arabicPeriod"/>
            </a:pPr>
            <a:r>
              <a:rPr lang="ru-RU" sz="1400" dirty="0">
                <a:solidFill>
                  <a:prstClr val="black"/>
                </a:solidFill>
                <a:cs typeface="Times New Roman" panose="02020603050405020304" pitchFamily="18" charset="0"/>
              </a:rPr>
              <a:t>Получено положительное заключение Государственной экспертизы по проектно-сетной документации по объекту газоснабжения частных жилых «Гора больничная».</a:t>
            </a:r>
          </a:p>
          <a:p>
            <a:pPr marL="342900" lvl="0" indent="-342900" algn="just">
              <a:buFont typeface="+mj-lt"/>
              <a:buAutoNum type="arabicPeriod"/>
            </a:pPr>
            <a:r>
              <a:rPr lang="ru-RU" sz="1400" dirty="0">
                <a:solidFill>
                  <a:prstClr val="black"/>
                </a:solidFill>
                <a:cs typeface="Times New Roman" panose="02020603050405020304" pitchFamily="18" charset="0"/>
              </a:rPr>
              <a:t>Проведены работы по актуализации схемы газоснабжения высокого давления Нижнесергинского городского поселения.</a:t>
            </a:r>
          </a:p>
          <a:p>
            <a:pPr marL="342900" lvl="0" indent="-342900" algn="just">
              <a:buFont typeface="+mj-lt"/>
              <a:buAutoNum type="arabicPeriod"/>
            </a:pPr>
            <a:endParaRPr lang="ru-RU" sz="1400" dirty="0">
              <a:cs typeface="Times New Roman" panose="02020603050405020304" pitchFamily="18" charset="0"/>
            </a:endParaRPr>
          </a:p>
          <a:p>
            <a:pPr marL="342900" lvl="0" indent="-342900" algn="just">
              <a:buFont typeface="+mj-lt"/>
              <a:buAutoNum type="arabicPeriod"/>
            </a:pPr>
            <a:endParaRPr lang="ru-RU" sz="1400" dirty="0" smtClean="0">
              <a:cs typeface="Times New Roman" panose="02020603050405020304" pitchFamily="18" charset="0"/>
            </a:endParaRPr>
          </a:p>
          <a:p>
            <a:pPr marL="342900" lvl="0" indent="-342900" algn="just">
              <a:buFont typeface="+mj-lt"/>
              <a:buAutoNum type="arabicPeriod"/>
            </a:pPr>
            <a:endParaRPr lang="ru-RU" sz="1400" dirty="0">
              <a:cs typeface="Times New Roman" panose="02020603050405020304" pitchFamily="18" charset="0"/>
            </a:endParaRPr>
          </a:p>
          <a:p>
            <a:pPr marL="342900" lvl="0" indent="-342900" algn="just">
              <a:buFont typeface="+mj-lt"/>
              <a:buAutoNum type="arabicPeriod"/>
            </a:pPr>
            <a:endParaRPr lang="ru-RU" sz="1400" dirty="0" smtClean="0">
              <a:cs typeface="Times New Roman" panose="02020603050405020304" pitchFamily="18" charset="0"/>
            </a:endParaRPr>
          </a:p>
          <a:p>
            <a:pPr marL="342900" lvl="0" indent="-342900" algn="just">
              <a:buFont typeface="+mj-lt"/>
              <a:buAutoNum type="arabicPeriod"/>
            </a:pPr>
            <a:endParaRPr lang="ru-RU" sz="1400" dirty="0">
              <a:cs typeface="Times New Roman" panose="02020603050405020304" pitchFamily="18" charset="0"/>
            </a:endParaRPr>
          </a:p>
        </p:txBody>
      </p:sp>
      <p:sp>
        <p:nvSpPr>
          <p:cNvPr id="5" name="Прямоугольник 4"/>
          <p:cNvSpPr/>
          <p:nvPr/>
        </p:nvSpPr>
        <p:spPr>
          <a:xfrm>
            <a:off x="3067090" y="1333475"/>
            <a:ext cx="3234945" cy="1569660"/>
          </a:xfrm>
          <a:prstGeom prst="rect">
            <a:avLst/>
          </a:prstGeom>
        </p:spPr>
        <p:txBody>
          <a:bodyPr wrap="square">
            <a:spAutoFit/>
          </a:bodyPr>
          <a:lstStyle/>
          <a:p>
            <a:pPr lvl="0" algn="ctr"/>
            <a:endParaRPr lang="ru-RU" sz="1600" b="1" dirty="0" smtClean="0">
              <a:solidFill>
                <a:srgbClr val="0070C0"/>
              </a:solidFill>
              <a:latin typeface="Times New Roman" panose="02020603050405020304" pitchFamily="18" charset="0"/>
              <a:ea typeface="Times New Roman" panose="02020603050405020304" pitchFamily="18" charset="0"/>
            </a:endParaRPr>
          </a:p>
          <a:p>
            <a:pPr lvl="0" algn="ctr"/>
            <a:r>
              <a:rPr lang="ru-RU" sz="1600" b="1" dirty="0" smtClean="0">
                <a:solidFill>
                  <a:srgbClr val="0070C0"/>
                </a:solidFill>
                <a:latin typeface="Times New Roman" panose="02020603050405020304" pitchFamily="18" charset="0"/>
                <a:ea typeface="Times New Roman" panose="02020603050405020304" pitchFamily="18" charset="0"/>
              </a:rPr>
              <a:t>Вопросами </a:t>
            </a:r>
            <a:r>
              <a:rPr lang="ru-RU" sz="1600" b="1" dirty="0">
                <a:solidFill>
                  <a:srgbClr val="0070C0"/>
                </a:solidFill>
                <a:latin typeface="Times New Roman" panose="02020603050405020304" pitchFamily="18" charset="0"/>
                <a:ea typeface="Times New Roman" panose="02020603050405020304" pitchFamily="18" charset="0"/>
              </a:rPr>
              <a:t>газификации </a:t>
            </a:r>
            <a:r>
              <a:rPr lang="ru-RU" sz="1600" dirty="0">
                <a:solidFill>
                  <a:srgbClr val="0070C0"/>
                </a:solidFill>
                <a:latin typeface="Times New Roman" panose="02020603050405020304" pitchFamily="18" charset="0"/>
                <a:ea typeface="Times New Roman" panose="02020603050405020304" pitchFamily="18" charset="0"/>
              </a:rPr>
              <a:t>Нижнесергинского городского поселения администрация продолжала заниматься и весь 2020 год</a:t>
            </a:r>
          </a:p>
        </p:txBody>
      </p:sp>
    </p:spTree>
    <p:extLst>
      <p:ext uri="{BB962C8B-B14F-4D97-AF65-F5344CB8AC3E}">
        <p14:creationId xmlns:p14="http://schemas.microsoft.com/office/powerpoint/2010/main" val="2441822695"/>
      </p:ext>
    </p:extLst>
  </p:cSld>
  <p:clrMapOvr>
    <a:masterClrMapping/>
  </p:clrMapOvr>
  <p:transition spd="slow">
    <p:pull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8596" y="404664"/>
            <a:ext cx="858567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Газификация</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8" name="Рисунок 7"/>
          <p:cNvPicPr>
            <a:picLocks noChangeAspect="1"/>
          </p:cNvPicPr>
          <p:nvPr/>
        </p:nvPicPr>
        <p:blipFill rotWithShape="1">
          <a:blip r:embed="rId2" cstate="print">
            <a:extLst>
              <a:ext uri="{28A0092B-C50C-407E-A947-70E740481C1C}">
                <a14:useLocalDpi xmlns:a14="http://schemas.microsoft.com/office/drawing/2010/main" val="0"/>
              </a:ext>
            </a:extLst>
          </a:blip>
          <a:srcRect l="12201" t="5901" r="19200" b="10101"/>
          <a:stretch/>
        </p:blipFill>
        <p:spPr>
          <a:xfrm>
            <a:off x="437232" y="1196752"/>
            <a:ext cx="2550591" cy="4104456"/>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3495" y="2132856"/>
            <a:ext cx="2520280" cy="4248472"/>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8342" y="1628800"/>
            <a:ext cx="2554633" cy="4104456"/>
          </a:xfrm>
          <a:prstGeom prst="rect">
            <a:avLst/>
          </a:prstGeom>
        </p:spPr>
      </p:pic>
    </p:spTree>
    <p:extLst>
      <p:ext uri="{BB962C8B-B14F-4D97-AF65-F5344CB8AC3E}">
        <p14:creationId xmlns:p14="http://schemas.microsoft.com/office/powerpoint/2010/main" val="856190231"/>
      </p:ext>
    </p:extLst>
  </p:cSld>
  <p:clrMapOvr>
    <a:masterClrMapping/>
  </p:clrMapOvr>
  <p:transition spd="slow">
    <p:pull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08948" y="170057"/>
            <a:ext cx="8308875" cy="150810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000" b="1" dirty="0" smtClean="0"/>
              <a:t>Реализация  </a:t>
            </a:r>
            <a:r>
              <a:rPr lang="ru-RU" sz="2000" b="1" dirty="0"/>
              <a:t>муниципальной </a:t>
            </a:r>
            <a:r>
              <a:rPr lang="ru-RU" sz="2000" b="1" dirty="0" smtClean="0"/>
              <a:t>программы</a:t>
            </a:r>
          </a:p>
          <a:p>
            <a:pPr algn="ctr"/>
            <a:r>
              <a:rPr lang="ru-RU" sz="2000" b="1" dirty="0" smtClean="0"/>
              <a:t> </a:t>
            </a:r>
            <a:r>
              <a:rPr lang="ru-RU" sz="2000" b="1" dirty="0"/>
              <a:t>«</a:t>
            </a:r>
            <a:r>
              <a:rPr lang="ru-RU" sz="2400" b="1" dirty="0"/>
              <a:t>Энергосбережение и повышение энергетической эффективности Нижнесергинского городского поселения до 2020 года</a:t>
            </a:r>
            <a:r>
              <a:rPr lang="ru-RU" sz="2400" b="1" dirty="0" smtClean="0"/>
              <a:t>» </a:t>
            </a:r>
            <a:endParaRPr lang="ru-RU" sz="2400" b="1" dirty="0">
              <a:effectLst/>
            </a:endParaRPr>
          </a:p>
        </p:txBody>
      </p:sp>
      <p:sp>
        <p:nvSpPr>
          <p:cNvPr id="9" name="Прямоугольник 8"/>
          <p:cNvSpPr/>
          <p:nvPr/>
        </p:nvSpPr>
        <p:spPr>
          <a:xfrm>
            <a:off x="428596" y="1196752"/>
            <a:ext cx="8585670" cy="369332"/>
          </a:xfrm>
          <a:prstGeom prst="rect">
            <a:avLst/>
          </a:prstGeom>
        </p:spPr>
        <p:txBody>
          <a:bodyPr wrap="square">
            <a:spAutoFit/>
          </a:bodyPr>
          <a:lstStyle/>
          <a:p>
            <a:pPr algn="ctr"/>
            <a:endParaRPr lang="ru-RU" dirty="0"/>
          </a:p>
        </p:txBody>
      </p:sp>
      <p:sp>
        <p:nvSpPr>
          <p:cNvPr id="2" name="Rectangle 1"/>
          <p:cNvSpPr>
            <a:spLocks noChangeArrowheads="1"/>
          </p:cNvSpPr>
          <p:nvPr/>
        </p:nvSpPr>
        <p:spPr bwMode="auto">
          <a:xfrm>
            <a:off x="539552" y="3557631"/>
            <a:ext cx="806489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457200" algn="just" defTabSz="914400" rtl="0" eaLnBrk="0" fontAlgn="base" latinLnBrk="0" hangingPunct="0">
              <a:lnSpc>
                <a:spcPct val="100000"/>
              </a:lnSpc>
              <a:spcBef>
                <a:spcPct val="0"/>
              </a:spcBef>
              <a:spcAft>
                <a:spcPct val="0"/>
              </a:spcAft>
              <a:buClrTx/>
              <a:buSzTx/>
              <a:buFontTx/>
              <a:buChar char="•"/>
              <a:tabLst/>
            </a:pPr>
            <a:endParaRPr kumimoji="0" lang="ru-RU" altLang="ru-RU" sz="1600" b="0" i="0" u="none" strike="noStrike" cap="none" normalizeH="0" baseline="0" dirty="0" smtClean="0">
              <a:ln>
                <a:noFill/>
              </a:ln>
              <a:effectLst/>
              <a:cs typeface="Aharoni" panose="02010803020104030203" pitchFamily="2" charset="-79"/>
            </a:endParaRPr>
          </a:p>
        </p:txBody>
      </p:sp>
      <p:sp>
        <p:nvSpPr>
          <p:cNvPr id="7" name="Прямоугольник 6"/>
          <p:cNvSpPr/>
          <p:nvPr/>
        </p:nvSpPr>
        <p:spPr>
          <a:xfrm>
            <a:off x="539552" y="2093660"/>
            <a:ext cx="8474714" cy="369332"/>
          </a:xfrm>
          <a:prstGeom prst="rect">
            <a:avLst/>
          </a:prstGeom>
        </p:spPr>
        <p:txBody>
          <a:bodyPr wrap="square">
            <a:spAutoFit/>
          </a:bodyPr>
          <a:lstStyle/>
          <a:p>
            <a:pPr algn="just"/>
            <a:r>
              <a:rPr lang="ru-RU" dirty="0"/>
              <a:t> </a:t>
            </a: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3" y="1844824"/>
            <a:ext cx="2568409" cy="2330101"/>
          </a:xfrm>
          <a:prstGeom prst="rect">
            <a:avLst/>
          </a:prstGeom>
        </p:spPr>
      </p:pic>
      <p:sp>
        <p:nvSpPr>
          <p:cNvPr id="5" name="Прямоугольник 4"/>
          <p:cNvSpPr/>
          <p:nvPr/>
        </p:nvSpPr>
        <p:spPr>
          <a:xfrm>
            <a:off x="3081769" y="1748770"/>
            <a:ext cx="5683656" cy="2846933"/>
          </a:xfrm>
          <a:prstGeom prst="rect">
            <a:avLst/>
          </a:prstGeom>
        </p:spPr>
        <p:txBody>
          <a:bodyPr wrap="square">
            <a:spAutoFit/>
          </a:bodyPr>
          <a:lstStyle/>
          <a:p>
            <a:pPr algn="ctr"/>
            <a:r>
              <a:rPr lang="ru-RU" sz="1500" dirty="0"/>
              <a:t>В решении вопросов развития жилищно-коммунальной инфраструктуры города приоритетным направлением является реализация муниципальной программы </a:t>
            </a:r>
            <a:r>
              <a:rPr lang="ru-RU" sz="1500" b="1" i="1" dirty="0"/>
              <a:t>«Энергосбережение и повышение энергетической эффективности Нижнесергинского городского поселения до 2020 года».  </a:t>
            </a:r>
            <a:endParaRPr lang="ru-RU" sz="1500" i="1" dirty="0"/>
          </a:p>
          <a:p>
            <a:pPr algn="ctr">
              <a:spcAft>
                <a:spcPts val="0"/>
              </a:spcAft>
            </a:pPr>
            <a:r>
              <a:rPr lang="ru-RU" sz="1500" b="1" dirty="0">
                <a:latin typeface="Times New Roman" panose="02020603050405020304" pitchFamily="18" charset="0"/>
                <a:ea typeface="Times New Roman" panose="02020603050405020304" pitchFamily="18" charset="0"/>
              </a:rPr>
              <a:t>За отчетный период проделано следующее</a:t>
            </a:r>
            <a:r>
              <a:rPr lang="ru-RU" sz="1500" dirty="0">
                <a:latin typeface="Times New Roman" panose="02020603050405020304" pitchFamily="18" charset="0"/>
                <a:ea typeface="Times New Roman" panose="02020603050405020304" pitchFamily="18" charset="0"/>
              </a:rPr>
              <a:t>:</a:t>
            </a:r>
          </a:p>
          <a:p>
            <a:pPr algn="ctr">
              <a:spcAft>
                <a:spcPts val="0"/>
              </a:spcAft>
            </a:pPr>
            <a:r>
              <a:rPr lang="ru-RU" sz="1500" dirty="0">
                <a:latin typeface="Times New Roman" panose="02020603050405020304" pitchFamily="18" charset="0"/>
                <a:ea typeface="Times New Roman" panose="02020603050405020304" pitchFamily="18" charset="0"/>
              </a:rPr>
              <a:t>Актуализирована Схема теплоснабжения Нижнесергинского городского поселения на 2019-2027 годы с целью определения первоочередных мероприятий по дальнейшей коренной реконструкции системы теплоснабжения города. </a:t>
            </a:r>
            <a:endParaRPr lang="ru-RU" sz="1500" dirty="0" smtClean="0">
              <a:latin typeface="Times New Roman" panose="02020603050405020304" pitchFamily="18" charset="0"/>
              <a:ea typeface="Times New Roman" panose="02020603050405020304" pitchFamily="18" charset="0"/>
            </a:endParaRPr>
          </a:p>
          <a:p>
            <a:pPr algn="just">
              <a:spcAft>
                <a:spcPts val="0"/>
              </a:spcAft>
            </a:pPr>
            <a:endParaRPr lang="ru-RU" sz="1400" dirty="0">
              <a:latin typeface="Times New Roman" panose="02020603050405020304" pitchFamily="18" charset="0"/>
              <a:ea typeface="Times New Roman" panose="02020603050405020304" pitchFamily="18" charset="0"/>
            </a:endParaRPr>
          </a:p>
        </p:txBody>
      </p:sp>
      <p:sp>
        <p:nvSpPr>
          <p:cNvPr id="6" name="Прямоугольник 5"/>
          <p:cNvSpPr/>
          <p:nvPr/>
        </p:nvSpPr>
        <p:spPr>
          <a:xfrm>
            <a:off x="508947" y="4341587"/>
            <a:ext cx="8350063" cy="2206758"/>
          </a:xfrm>
          <a:prstGeom prst="rect">
            <a:avLst/>
          </a:prstGeom>
        </p:spPr>
        <p:txBody>
          <a:bodyPr wrap="square">
            <a:spAutoFit/>
          </a:bodyPr>
          <a:lstStyle/>
          <a:p>
            <a:pPr algn="just">
              <a:spcAft>
                <a:spcPts val="0"/>
              </a:spcAft>
            </a:pPr>
            <a:r>
              <a:rPr lang="ru-RU" sz="1200" dirty="0">
                <a:solidFill>
                  <a:srgbClr val="7030A0"/>
                </a:solidFill>
                <a:latin typeface="Times New Roman" panose="02020603050405020304" pitchFamily="18" charset="0"/>
                <a:ea typeface="Times New Roman" panose="02020603050405020304" pitchFamily="18" charset="0"/>
              </a:rPr>
              <a:t>Основные мероприятия, планируемые в 2020 г., включены в муниципальную программу и приняты к реализации:</a:t>
            </a:r>
          </a:p>
          <a:p>
            <a:pPr marL="342900" lvl="0" indent="-342900" algn="just">
              <a:lnSpc>
                <a:spcPct val="115000"/>
              </a:lnSpc>
              <a:spcAft>
                <a:spcPts val="0"/>
              </a:spcAft>
              <a:buFont typeface="+mj-lt"/>
              <a:buAutoNum type="arabicPeriod"/>
            </a:pPr>
            <a:r>
              <a:rPr lang="ru-RU" sz="1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Заключен муниципальный контракт на строительство котельной №5 с инженерными коммуникациями по ул. Восстания г. Нижние Серги.</a:t>
            </a:r>
            <a:endParaRPr lang="ru-RU" sz="1200" dirty="0">
              <a:solidFill>
                <a:srgbClr val="7030A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mj-lt"/>
              <a:buAutoNum type="arabicPeriod"/>
            </a:pPr>
            <a:r>
              <a:rPr lang="ru-RU" sz="1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С привлечением средств областного бюджета выполнены следующие мероприятия:</a:t>
            </a:r>
            <a:endParaRPr lang="ru-RU" sz="1200" dirty="0">
              <a:solidFill>
                <a:srgbClr val="7030A0"/>
              </a:solidFill>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ru-RU" sz="1200" dirty="0">
                <a:solidFill>
                  <a:srgbClr val="7030A0"/>
                </a:solidFill>
                <a:latin typeface="Times New Roman" panose="02020603050405020304" pitchFamily="18" charset="0"/>
                <a:ea typeface="Times New Roman" panose="02020603050405020304" pitchFamily="18" charset="0"/>
              </a:rPr>
              <a:t>• "Модернизация участка тепловой сети по ул. Гагарина в направлении д.№1, 2, 3 г. Нижние Серги"</a:t>
            </a:r>
          </a:p>
          <a:p>
            <a:pPr algn="just">
              <a:spcAft>
                <a:spcPts val="0"/>
              </a:spcAft>
            </a:pPr>
            <a:r>
              <a:rPr lang="ru-RU" sz="1200" dirty="0" smtClean="0">
                <a:solidFill>
                  <a:srgbClr val="7030A0"/>
                </a:solidFill>
                <a:latin typeface="Times New Roman" panose="02020603050405020304" pitchFamily="18" charset="0"/>
                <a:ea typeface="Times New Roman" panose="02020603050405020304" pitchFamily="18" charset="0"/>
              </a:rPr>
              <a:t>•"</a:t>
            </a:r>
            <a:r>
              <a:rPr lang="ru-RU" sz="1200" dirty="0">
                <a:solidFill>
                  <a:srgbClr val="7030A0"/>
                </a:solidFill>
                <a:latin typeface="Times New Roman" panose="02020603050405020304" pitchFamily="18" charset="0"/>
                <a:ea typeface="Times New Roman" panose="02020603050405020304" pitchFamily="18" charset="0"/>
              </a:rPr>
              <a:t>Модернизация участка тепловой сети по ул. Гагарина в направлении д. № 4, 5 г. Нижние Серги"</a:t>
            </a:r>
          </a:p>
          <a:p>
            <a:pPr algn="just">
              <a:spcAft>
                <a:spcPts val="0"/>
              </a:spcAft>
            </a:pPr>
            <a:r>
              <a:rPr lang="ru-RU" sz="1200" dirty="0" smtClean="0">
                <a:solidFill>
                  <a:srgbClr val="7030A0"/>
                </a:solidFill>
                <a:latin typeface="Times New Roman" panose="02020603050405020304" pitchFamily="18" charset="0"/>
                <a:ea typeface="Times New Roman" panose="02020603050405020304" pitchFamily="18" charset="0"/>
              </a:rPr>
              <a:t>•"</a:t>
            </a:r>
            <a:r>
              <a:rPr lang="ru-RU" sz="1200" dirty="0">
                <a:solidFill>
                  <a:srgbClr val="7030A0"/>
                </a:solidFill>
                <a:latin typeface="Times New Roman" panose="02020603050405020304" pitchFamily="18" charset="0"/>
                <a:ea typeface="Times New Roman" panose="02020603050405020304" pitchFamily="18" charset="0"/>
              </a:rPr>
              <a:t>Модернизация участка тепловой сети по ул. Гагарина в направлении д.№6, 7, 8 г. Нижние Серги"</a:t>
            </a:r>
          </a:p>
          <a:p>
            <a:pPr algn="just">
              <a:spcAft>
                <a:spcPts val="0"/>
              </a:spcAft>
            </a:pPr>
            <a:r>
              <a:rPr lang="ru-RU" sz="1200" dirty="0" smtClean="0">
                <a:solidFill>
                  <a:srgbClr val="7030A0"/>
                </a:solidFill>
                <a:latin typeface="Times New Roman" panose="02020603050405020304" pitchFamily="18" charset="0"/>
                <a:ea typeface="Times New Roman" panose="02020603050405020304" pitchFamily="18" charset="0"/>
              </a:rPr>
              <a:t>•"</a:t>
            </a:r>
            <a:r>
              <a:rPr lang="ru-RU" sz="1200" dirty="0">
                <a:solidFill>
                  <a:srgbClr val="7030A0"/>
                </a:solidFill>
                <a:latin typeface="Times New Roman" panose="02020603050405020304" pitchFamily="18" charset="0"/>
                <a:ea typeface="Times New Roman" panose="02020603050405020304" pitchFamily="18" charset="0"/>
              </a:rPr>
              <a:t>Модернизация участка тепловой сети по ул. Гагарина в направлении д.№10, 12, 13, 14 г. Нижние Серги"</a:t>
            </a:r>
          </a:p>
          <a:p>
            <a:pPr algn="just">
              <a:spcAft>
                <a:spcPts val="0"/>
              </a:spcAft>
            </a:pPr>
            <a:r>
              <a:rPr lang="ru-RU" sz="1200" dirty="0" smtClean="0">
                <a:solidFill>
                  <a:srgbClr val="7030A0"/>
                </a:solidFill>
                <a:latin typeface="Times New Roman" panose="02020603050405020304" pitchFamily="18" charset="0"/>
                <a:ea typeface="Times New Roman" panose="02020603050405020304" pitchFamily="18" charset="0"/>
              </a:rPr>
              <a:t>•"</a:t>
            </a:r>
            <a:r>
              <a:rPr lang="ru-RU" sz="1200" dirty="0">
                <a:solidFill>
                  <a:srgbClr val="7030A0"/>
                </a:solidFill>
                <a:latin typeface="Times New Roman" panose="02020603050405020304" pitchFamily="18" charset="0"/>
                <a:ea typeface="Times New Roman" panose="02020603050405020304" pitchFamily="18" charset="0"/>
              </a:rPr>
              <a:t>Модернизация участка тепловой сети по ул. Титова от д.72 до ул. Ленина д.46 г. Нижние Серги"</a:t>
            </a:r>
          </a:p>
          <a:p>
            <a:pPr algn="just">
              <a:spcAft>
                <a:spcPts val="0"/>
              </a:spcAft>
            </a:pPr>
            <a:r>
              <a:rPr lang="ru-RU" sz="1200" dirty="0" smtClean="0">
                <a:solidFill>
                  <a:srgbClr val="7030A0"/>
                </a:solidFill>
                <a:latin typeface="Times New Roman" panose="02020603050405020304" pitchFamily="18" charset="0"/>
                <a:ea typeface="Times New Roman" panose="02020603050405020304" pitchFamily="18" charset="0"/>
              </a:rPr>
              <a:t>•"</a:t>
            </a:r>
            <a:r>
              <a:rPr lang="ru-RU" sz="1200" dirty="0">
                <a:solidFill>
                  <a:srgbClr val="7030A0"/>
                </a:solidFill>
                <a:latin typeface="Times New Roman" panose="02020603050405020304" pitchFamily="18" charset="0"/>
                <a:ea typeface="Times New Roman" panose="02020603050405020304" pitchFamily="18" charset="0"/>
              </a:rPr>
              <a:t>Модернизация участка тепловой сети от тепловой камеры до домов №8, №9, №12, №14, №16, №18 по ул. Дачная г. Нижние Серги"</a:t>
            </a:r>
          </a:p>
        </p:txBody>
      </p:sp>
    </p:spTree>
    <p:extLst>
      <p:ext uri="{BB962C8B-B14F-4D97-AF65-F5344CB8AC3E}">
        <p14:creationId xmlns:p14="http://schemas.microsoft.com/office/powerpoint/2010/main" val="2475609351"/>
      </p:ext>
    </p:extLst>
  </p:cSld>
  <p:clrMapOvr>
    <a:masterClrMapping/>
  </p:clrMapOvr>
  <p:transition spd="slow">
    <p:pull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31840" y="927895"/>
            <a:ext cx="8064896" cy="1015663"/>
          </a:xfrm>
          <a:prstGeom prst="rect">
            <a:avLst/>
          </a:prstGeom>
          <a:noFill/>
        </p:spPr>
        <p:txBody>
          <a:bodyPr wrap="square" rtlCol="0">
            <a:spAutoFit/>
          </a:bodyPr>
          <a:lstStyle/>
          <a:p>
            <a:pPr lvl="0" algn="ctr"/>
            <a:r>
              <a:rPr lang="ru-RU" sz="2000" dirty="0" smtClean="0">
                <a:latin typeface="a_FuturicaLt" pitchFamily="34" charset="-52"/>
              </a:rPr>
              <a:t> </a:t>
            </a:r>
            <a:r>
              <a:rPr lang="ru-RU" sz="1600" dirty="0" smtClean="0">
                <a:latin typeface="a_FuturicaLt" pitchFamily="34" charset="-52"/>
              </a:rPr>
              <a:t>                             </a:t>
            </a:r>
          </a:p>
          <a:p>
            <a:pPr algn="ctr"/>
            <a:endParaRPr lang="ru-RU" sz="2000" b="1" i="1" dirty="0">
              <a:solidFill>
                <a:srgbClr val="FF0000"/>
              </a:solidFill>
              <a:latin typeface="a_FuturicaLt" pitchFamily="34" charset="-52"/>
            </a:endParaRPr>
          </a:p>
          <a:p>
            <a:pPr algn="ctr"/>
            <a:endParaRPr lang="ru-RU" sz="2000" dirty="0">
              <a:solidFill>
                <a:srgbClr val="FF0000"/>
              </a:solidFill>
              <a:latin typeface="a_FuturicaLt" pitchFamily="34" charset="-52"/>
            </a:endParaRPr>
          </a:p>
        </p:txBody>
      </p:sp>
      <p:sp>
        <p:nvSpPr>
          <p:cNvPr id="11" name="Заголовок 10"/>
          <p:cNvSpPr>
            <a:spLocks noGrp="1"/>
          </p:cNvSpPr>
          <p:nvPr>
            <p:ph type="title"/>
          </p:nvPr>
        </p:nvSpPr>
        <p:spPr>
          <a:xfrm>
            <a:off x="1371600" y="0"/>
            <a:ext cx="7772400" cy="1143000"/>
          </a:xfrm>
        </p:spPr>
        <p:txBody>
          <a:bodyPr/>
          <a:lstStyle/>
          <a:p>
            <a:r>
              <a:rPr lang="ru-RU" dirty="0" smtClean="0">
                <a:solidFill>
                  <a:srgbClr val="0070C0"/>
                </a:solidFill>
              </a:rPr>
              <a:t>РУКОВОДСТВО К ДЕЙСТВИЮ</a:t>
            </a:r>
            <a:endParaRPr lang="ru-RU" dirty="0">
              <a:solidFill>
                <a:srgbClr val="0070C0"/>
              </a:solidFill>
            </a:endParaRPr>
          </a:p>
        </p:txBody>
      </p:sp>
      <p:sp>
        <p:nvSpPr>
          <p:cNvPr id="15" name="Объект 14"/>
          <p:cNvSpPr>
            <a:spLocks noGrp="1"/>
          </p:cNvSpPr>
          <p:nvPr>
            <p:ph sz="quarter" idx="1"/>
          </p:nvPr>
        </p:nvSpPr>
        <p:spPr>
          <a:xfrm>
            <a:off x="4132636" y="2744533"/>
            <a:ext cx="4562370" cy="2952328"/>
          </a:xfrm>
        </p:spPr>
        <p:txBody>
          <a:bodyPr>
            <a:normAutofit/>
          </a:bodyPr>
          <a:lstStyle/>
          <a:p>
            <a:pPr marL="0" indent="0">
              <a:buNone/>
            </a:pPr>
            <a:r>
              <a:rPr lang="ru-RU" sz="1900" b="1" dirty="0" smtClean="0"/>
              <a:t>      Руководство </a:t>
            </a:r>
            <a:r>
              <a:rPr lang="ru-RU" sz="1900" b="1" dirty="0"/>
              <a:t>к действиям для нас </a:t>
            </a:r>
            <a:r>
              <a:rPr lang="ru-RU" sz="1900" b="1" dirty="0" smtClean="0"/>
              <a:t>:                         </a:t>
            </a:r>
            <a:endParaRPr lang="ru-RU" sz="1900" b="1" dirty="0"/>
          </a:p>
          <a:p>
            <a:r>
              <a:rPr lang="ru-RU" sz="1900" b="1" dirty="0"/>
              <a:t> майские Указы Президента </a:t>
            </a:r>
            <a:r>
              <a:rPr lang="ru-RU" sz="1900" b="1" dirty="0" smtClean="0"/>
              <a:t>РФ Владимира   Владимировича </a:t>
            </a:r>
            <a:r>
              <a:rPr lang="ru-RU" sz="1900" b="1" dirty="0"/>
              <a:t>Путина;</a:t>
            </a:r>
          </a:p>
          <a:p>
            <a:r>
              <a:rPr lang="ru-RU" sz="1900" b="1" dirty="0"/>
              <a:t>замечания депутатов </a:t>
            </a:r>
            <a:r>
              <a:rPr lang="ru-RU" sz="1900" b="1" dirty="0" smtClean="0"/>
              <a:t>Думы, высказанные </a:t>
            </a:r>
            <a:r>
              <a:rPr lang="ru-RU" sz="1900" b="1" dirty="0"/>
              <a:t>при оценке </a:t>
            </a:r>
            <a:r>
              <a:rPr lang="ru-RU" sz="1900" b="1" dirty="0" smtClean="0"/>
              <a:t>работы главы </a:t>
            </a:r>
            <a:r>
              <a:rPr lang="ru-RU" sz="1900" b="1" dirty="0"/>
              <a:t>за </a:t>
            </a:r>
            <a:r>
              <a:rPr lang="ru-RU" sz="1900" b="1" dirty="0" smtClean="0"/>
              <a:t>2019 </a:t>
            </a:r>
            <a:r>
              <a:rPr lang="ru-RU" sz="1900" b="1" dirty="0"/>
              <a:t>год;</a:t>
            </a:r>
          </a:p>
          <a:p>
            <a:r>
              <a:rPr lang="ru-RU" sz="1900" b="1" dirty="0"/>
              <a:t>справедливая </a:t>
            </a:r>
            <a:r>
              <a:rPr lang="ru-RU" sz="1900" b="1" dirty="0" smtClean="0"/>
              <a:t>критика  неравнодушных </a:t>
            </a:r>
            <a:r>
              <a:rPr lang="ru-RU" sz="1900" b="1" dirty="0"/>
              <a:t>горожан .</a:t>
            </a:r>
          </a:p>
          <a:p>
            <a:endParaRPr lang="ru-RU" dirty="0"/>
          </a:p>
        </p:txBody>
      </p:sp>
      <p:sp>
        <p:nvSpPr>
          <p:cNvPr id="4" name="Прямоугольник 3"/>
          <p:cNvSpPr/>
          <p:nvPr/>
        </p:nvSpPr>
        <p:spPr>
          <a:xfrm>
            <a:off x="539552" y="1326815"/>
            <a:ext cx="8030825" cy="1323439"/>
          </a:xfrm>
          <a:prstGeom prst="rect">
            <a:avLst/>
          </a:prstGeom>
        </p:spPr>
        <p:txBody>
          <a:bodyPr wrap="square">
            <a:spAutoFit/>
          </a:bodyPr>
          <a:lstStyle/>
          <a:p>
            <a:pPr algn="just">
              <a:spcAft>
                <a:spcPts val="0"/>
              </a:spcAft>
            </a:pPr>
            <a:r>
              <a:rPr lang="ru-RU" dirty="0">
                <a:latin typeface="Times New Roman" panose="02020603050405020304" pitchFamily="18" charset="0"/>
                <a:ea typeface="Times New Roman" panose="02020603050405020304" pitchFamily="18" charset="0"/>
              </a:rPr>
              <a:t>     </a:t>
            </a:r>
            <a:r>
              <a:rPr lang="ru-RU" sz="2000" i="1" dirty="0">
                <a:latin typeface="Times New Roman" panose="02020603050405020304" pitchFamily="18" charset="0"/>
                <a:ea typeface="Times New Roman" panose="02020603050405020304" pitchFamily="18" charset="0"/>
              </a:rPr>
              <a:t> В течение </a:t>
            </a:r>
            <a:r>
              <a:rPr lang="ru-RU" sz="2000" i="1" dirty="0" smtClean="0">
                <a:latin typeface="Times New Roman" panose="02020603050405020304" pitchFamily="18" charset="0"/>
                <a:ea typeface="Times New Roman" panose="02020603050405020304" pitchFamily="18" charset="0"/>
              </a:rPr>
              <a:t>2020 </a:t>
            </a:r>
            <a:r>
              <a:rPr lang="ru-RU" sz="2000" i="1" dirty="0">
                <a:latin typeface="Times New Roman" panose="02020603050405020304" pitchFamily="18" charset="0"/>
                <a:ea typeface="Times New Roman" panose="02020603050405020304" pitchFamily="18" charset="0"/>
              </a:rPr>
              <a:t>года Глава Нижнесергинского городского поселения, осуществлял свою работу в пределах полномочий, установленных действующим законодательством и Уставом поселения по решению вопросов местного значения.</a:t>
            </a:r>
            <a:endParaRPr lang="ru-RU" sz="2000" i="1" dirty="0">
              <a:effectLst/>
              <a:latin typeface="Times New Roman" panose="02020603050405020304" pitchFamily="18" charset="0"/>
              <a:ea typeface="Times New Roman" panose="02020603050405020304"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738155"/>
            <a:ext cx="3443236" cy="3660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9589" y="404664"/>
            <a:ext cx="858567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600" b="1" dirty="0" smtClean="0">
                <a:effectLst/>
              </a:rPr>
              <a:t>Модернизация уличного освещения</a:t>
            </a:r>
            <a:endParaRPr lang="ru-RU" sz="3600" b="1" dirty="0">
              <a:effectLst/>
            </a:endParaRPr>
          </a:p>
        </p:txBody>
      </p:sp>
      <p:sp>
        <p:nvSpPr>
          <p:cNvPr id="9" name="Прямоугольник 8"/>
          <p:cNvSpPr/>
          <p:nvPr/>
        </p:nvSpPr>
        <p:spPr>
          <a:xfrm>
            <a:off x="3909352" y="1412776"/>
            <a:ext cx="4802306" cy="4770537"/>
          </a:xfrm>
          <a:prstGeom prst="rect">
            <a:avLst/>
          </a:prstGeom>
        </p:spPr>
        <p:txBody>
          <a:bodyPr wrap="square">
            <a:spAutoFit/>
          </a:bodyPr>
          <a:lstStyle/>
          <a:p>
            <a:pPr algn="just"/>
            <a:r>
              <a:rPr lang="ru-RU" sz="1600" dirty="0" smtClean="0">
                <a:solidFill>
                  <a:srgbClr val="0070C0"/>
                </a:solidFill>
              </a:rPr>
              <a:t>Работы </a:t>
            </a:r>
            <a:r>
              <a:rPr lang="ru-RU" sz="1600" dirty="0">
                <a:solidFill>
                  <a:srgbClr val="0070C0"/>
                </a:solidFill>
              </a:rPr>
              <a:t>по </a:t>
            </a:r>
            <a:r>
              <a:rPr lang="ru-RU" sz="1600" b="1" dirty="0">
                <a:solidFill>
                  <a:srgbClr val="FF0000"/>
                </a:solidFill>
              </a:rPr>
              <a:t>модернизации систем уличного освещения</a:t>
            </a:r>
            <a:r>
              <a:rPr lang="ru-RU" sz="1600" dirty="0">
                <a:solidFill>
                  <a:srgbClr val="FF0000"/>
                </a:solidFill>
              </a:rPr>
              <a:t>,</a:t>
            </a:r>
            <a:r>
              <a:rPr lang="ru-RU" sz="1600" dirty="0">
                <a:solidFill>
                  <a:srgbClr val="0070C0"/>
                </a:solidFill>
              </a:rPr>
              <a:t> начатые в 2019 году успешно продолжены в 2020 году. Так в течении 2020 года выполнена модернизация микрорайона «</a:t>
            </a:r>
            <a:r>
              <a:rPr lang="ru-RU" sz="1600" dirty="0" err="1">
                <a:solidFill>
                  <a:srgbClr val="0070C0"/>
                </a:solidFill>
              </a:rPr>
              <a:t>Ахманаевка</a:t>
            </a:r>
            <a:r>
              <a:rPr lang="ru-RU" sz="1600" dirty="0">
                <a:solidFill>
                  <a:srgbClr val="0070C0"/>
                </a:solidFill>
              </a:rPr>
              <a:t>», а именно улицы: ул. Серебрянка ул. Металлургов, ул. Звездная, ул. ул. Токарей, Физкультурников, ул. Марата, ул. Степана Разина, ул. Пугачева, ул. Свердлова, ул. Декабристов, ул. Коммуны, ул. Садовая, ул. Серебрянка, ул. Радищева, ул. Пестеля, пер. Горный, ул. 40 лет Октября, а также отдельные ул. Новая ул. 50 лет Октября, участок ул. 25 лет Октября. </a:t>
            </a:r>
            <a:endParaRPr lang="ru-RU" sz="1600" dirty="0" smtClean="0">
              <a:solidFill>
                <a:srgbClr val="0070C0"/>
              </a:solidFill>
            </a:endParaRPr>
          </a:p>
          <a:p>
            <a:pPr algn="just"/>
            <a:endParaRPr lang="ru-RU" sz="1600" dirty="0">
              <a:solidFill>
                <a:srgbClr val="0070C0"/>
              </a:solidFill>
            </a:endParaRPr>
          </a:p>
          <a:p>
            <a:pPr algn="ctr"/>
            <a:r>
              <a:rPr lang="ru-RU" sz="1600" dirty="0" smtClean="0">
                <a:solidFill>
                  <a:srgbClr val="0070C0"/>
                </a:solidFill>
              </a:rPr>
              <a:t>       В </a:t>
            </a:r>
            <a:r>
              <a:rPr lang="ru-RU" sz="1600" dirty="0">
                <a:solidFill>
                  <a:srgbClr val="0070C0"/>
                </a:solidFill>
              </a:rPr>
              <a:t>ходе выполнения работ по модернизации установлено 269 светодиодных светильников.</a:t>
            </a:r>
          </a:p>
          <a:p>
            <a:pPr algn="ctr"/>
            <a:r>
              <a:rPr lang="ru-RU" sz="1600" dirty="0">
                <a:solidFill>
                  <a:srgbClr val="0070C0"/>
                </a:solidFill>
              </a:rPr>
              <a:t>В ходе проведения текущего ремонта отремонтировано и дополнительно не территории Нижнесергинского городского поселения около 300 </a:t>
            </a:r>
            <a:r>
              <a:rPr lang="ru-RU" sz="1600" dirty="0" err="1">
                <a:solidFill>
                  <a:srgbClr val="0070C0"/>
                </a:solidFill>
              </a:rPr>
              <a:t>светоточек</a:t>
            </a:r>
            <a:r>
              <a:rPr lang="ru-RU" sz="1600" dirty="0">
                <a:solidFill>
                  <a:srgbClr val="0070C0"/>
                </a:solidFill>
              </a:rPr>
              <a:t>.</a:t>
            </a:r>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t="6628" b="13090"/>
          <a:stretch/>
        </p:blipFill>
        <p:spPr>
          <a:xfrm>
            <a:off x="721940" y="3915365"/>
            <a:ext cx="2618541" cy="2452791"/>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021" y="1196752"/>
            <a:ext cx="2614450" cy="2572856"/>
          </a:xfrm>
          <a:prstGeom prst="rect">
            <a:avLst/>
          </a:prstGeom>
        </p:spPr>
      </p:pic>
    </p:spTree>
    <p:extLst>
      <p:ext uri="{BB962C8B-B14F-4D97-AF65-F5344CB8AC3E}">
        <p14:creationId xmlns:p14="http://schemas.microsoft.com/office/powerpoint/2010/main" val="3331779358"/>
      </p:ext>
    </p:extLst>
  </p:cSld>
  <p:clrMapOvr>
    <a:masterClrMapping/>
  </p:clrMapOvr>
  <p:transition spd="slow">
    <p:pull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9589" y="404664"/>
            <a:ext cx="858567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600" b="1" dirty="0" smtClean="0"/>
              <a:t>Благоустройство</a:t>
            </a:r>
            <a:endParaRPr lang="ru-RU" sz="3600" b="1" dirty="0">
              <a:effectLst/>
            </a:endParaRPr>
          </a:p>
        </p:txBody>
      </p:sp>
      <p:sp>
        <p:nvSpPr>
          <p:cNvPr id="9" name="Прямоугольник 8"/>
          <p:cNvSpPr/>
          <p:nvPr/>
        </p:nvSpPr>
        <p:spPr>
          <a:xfrm>
            <a:off x="428596" y="1196752"/>
            <a:ext cx="8585670" cy="369332"/>
          </a:xfrm>
          <a:prstGeom prst="rect">
            <a:avLst/>
          </a:prstGeom>
        </p:spPr>
        <p:txBody>
          <a:bodyPr wrap="square">
            <a:spAutoFit/>
          </a:bodyPr>
          <a:lstStyle/>
          <a:p>
            <a:pPr algn="ctr"/>
            <a:endParaRPr lang="ru-RU" dirty="0"/>
          </a:p>
        </p:txBody>
      </p:sp>
      <p:sp>
        <p:nvSpPr>
          <p:cNvPr id="2" name="Rectangle 1"/>
          <p:cNvSpPr>
            <a:spLocks noChangeArrowheads="1"/>
          </p:cNvSpPr>
          <p:nvPr/>
        </p:nvSpPr>
        <p:spPr bwMode="auto">
          <a:xfrm>
            <a:off x="539552" y="3557631"/>
            <a:ext cx="806489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457200" algn="just" defTabSz="914400" rtl="0" eaLnBrk="0" fontAlgn="base" latinLnBrk="0" hangingPunct="0">
              <a:lnSpc>
                <a:spcPct val="100000"/>
              </a:lnSpc>
              <a:spcBef>
                <a:spcPct val="0"/>
              </a:spcBef>
              <a:spcAft>
                <a:spcPct val="0"/>
              </a:spcAft>
              <a:buClrTx/>
              <a:buSzTx/>
              <a:buFontTx/>
              <a:buChar char="•"/>
              <a:tabLst/>
            </a:pPr>
            <a:endParaRPr kumimoji="0" lang="ru-RU" altLang="ru-RU" sz="1600" b="0" i="0" u="none" strike="noStrike" cap="none" normalizeH="0" baseline="0" dirty="0" smtClean="0">
              <a:ln>
                <a:noFill/>
              </a:ln>
              <a:effectLst/>
              <a:cs typeface="Aharoni" panose="02010803020104030203" pitchFamily="2" charset="-79"/>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0836" y="1480734"/>
            <a:ext cx="2692076" cy="4449671"/>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61" y="1480734"/>
            <a:ext cx="2857790" cy="4492347"/>
          </a:xfrm>
          <a:prstGeom prst="rect">
            <a:avLst/>
          </a:prstGeom>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5208" y="1490232"/>
            <a:ext cx="2651544" cy="4406997"/>
          </a:xfrm>
          <a:prstGeom prst="rect">
            <a:avLst/>
          </a:prstGeom>
        </p:spPr>
      </p:pic>
    </p:spTree>
    <p:extLst>
      <p:ext uri="{BB962C8B-B14F-4D97-AF65-F5344CB8AC3E}">
        <p14:creationId xmlns:p14="http://schemas.microsoft.com/office/powerpoint/2010/main" val="147641449"/>
      </p:ext>
    </p:extLst>
  </p:cSld>
  <p:clrMapOvr>
    <a:masterClrMapping/>
  </p:clrMapOvr>
  <p:transition spd="slow">
    <p:pull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9589" y="404664"/>
            <a:ext cx="858567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600" b="1" dirty="0" smtClean="0"/>
              <a:t>Благоустройство</a:t>
            </a:r>
            <a:endParaRPr lang="ru-RU" sz="3600" b="1" dirty="0">
              <a:effectLst/>
            </a:endParaRPr>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14546" t="4167" b="10416"/>
          <a:stretch/>
        </p:blipFill>
        <p:spPr>
          <a:xfrm>
            <a:off x="470616" y="1281804"/>
            <a:ext cx="3482398" cy="2610731"/>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89" y="4202908"/>
            <a:ext cx="3486275" cy="2238479"/>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55920">
            <a:off x="4066559" y="1398747"/>
            <a:ext cx="2827161" cy="3924540"/>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09167">
            <a:off x="5944007" y="2754113"/>
            <a:ext cx="2781283" cy="3751166"/>
          </a:xfrm>
          <a:prstGeom prst="rect">
            <a:avLst/>
          </a:prstGeom>
        </p:spPr>
      </p:pic>
    </p:spTree>
    <p:extLst>
      <p:ext uri="{BB962C8B-B14F-4D97-AF65-F5344CB8AC3E}">
        <p14:creationId xmlns:p14="http://schemas.microsoft.com/office/powerpoint/2010/main" val="2735122627"/>
      </p:ext>
    </p:extLst>
  </p:cSld>
  <p:clrMapOvr>
    <a:masterClrMapping/>
  </p:clrMapOvr>
  <p:transition spd="slow">
    <p:pull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9589" y="404664"/>
            <a:ext cx="858567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600" b="1" dirty="0" smtClean="0"/>
              <a:t>Благоустройство</a:t>
            </a:r>
            <a:endParaRPr lang="ru-RU" sz="3600" b="1" dirty="0">
              <a:effectLst/>
            </a:endParaRPr>
          </a:p>
        </p:txBody>
      </p:sp>
      <p:sp>
        <p:nvSpPr>
          <p:cNvPr id="9" name="Прямоугольник 8"/>
          <p:cNvSpPr/>
          <p:nvPr/>
        </p:nvSpPr>
        <p:spPr>
          <a:xfrm>
            <a:off x="428596" y="1196752"/>
            <a:ext cx="8585670" cy="369332"/>
          </a:xfrm>
          <a:prstGeom prst="rect">
            <a:avLst/>
          </a:prstGeom>
        </p:spPr>
        <p:txBody>
          <a:bodyPr wrap="square">
            <a:spAutoFit/>
          </a:bodyPr>
          <a:lstStyle/>
          <a:p>
            <a:pPr algn="ctr"/>
            <a:endParaRPr lang="ru-RU" dirty="0"/>
          </a:p>
        </p:txBody>
      </p:sp>
      <p:sp>
        <p:nvSpPr>
          <p:cNvPr id="2" name="Rectangle 1"/>
          <p:cNvSpPr>
            <a:spLocks noChangeArrowheads="1"/>
          </p:cNvSpPr>
          <p:nvPr/>
        </p:nvSpPr>
        <p:spPr bwMode="auto">
          <a:xfrm>
            <a:off x="428596" y="1384971"/>
            <a:ext cx="839729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algn="just"/>
            <a:r>
              <a:rPr lang="ru-RU" altLang="ru-RU" sz="2400" b="1" u="sng" dirty="0" smtClean="0">
                <a:ea typeface="Times New Roman" pitchFamily="18" charset="0"/>
              </a:rPr>
              <a:t>Задача</a:t>
            </a:r>
          </a:p>
          <a:p>
            <a:pPr lvl="0" algn="just"/>
            <a:r>
              <a:rPr kumimoji="0" lang="ru-RU" altLang="ru-RU" sz="2000" b="0" i="0" u="none" strike="noStrike" cap="none" normalizeH="0" baseline="0" dirty="0" smtClean="0">
                <a:ln>
                  <a:noFill/>
                </a:ln>
                <a:solidFill>
                  <a:schemeClr val="tx1"/>
                </a:solidFill>
                <a:effectLst/>
                <a:ea typeface="Times New Roman" pitchFamily="18" charset="0"/>
              </a:rPr>
              <a:t>в </a:t>
            </a:r>
            <a:r>
              <a:rPr kumimoji="0" lang="ru-RU" altLang="ru-RU" sz="2000" b="0" i="0" u="sng" strike="noStrike" cap="none" normalizeH="0" baseline="0" dirty="0" smtClean="0">
                <a:ln>
                  <a:noFill/>
                </a:ln>
                <a:solidFill>
                  <a:schemeClr val="tx1"/>
                </a:solidFill>
                <a:effectLst/>
                <a:ea typeface="Times New Roman" pitchFamily="18" charset="0"/>
              </a:rPr>
              <a:t>зимний период</a:t>
            </a:r>
            <a:r>
              <a:rPr kumimoji="0" lang="ru-RU" altLang="ru-RU" sz="2000" b="0" i="0" u="none" strike="noStrike" cap="none" normalizeH="0" baseline="0" dirty="0" smtClean="0">
                <a:ln>
                  <a:noFill/>
                </a:ln>
                <a:solidFill>
                  <a:schemeClr val="tx1"/>
                </a:solidFill>
                <a:effectLst/>
                <a:ea typeface="Times New Roman" pitchFamily="18" charset="0"/>
              </a:rPr>
              <a:t> </a:t>
            </a:r>
            <a:r>
              <a:rPr lang="ru-RU" altLang="ru-RU" sz="2000" u="sng" dirty="0">
                <a:ea typeface="Times New Roman" pitchFamily="18" charset="0"/>
              </a:rPr>
              <a:t> </a:t>
            </a:r>
            <a:r>
              <a:rPr lang="ru-RU" altLang="ru-RU" sz="2000" u="sng" dirty="0" smtClean="0">
                <a:ea typeface="Times New Roman" pitchFamily="18" charset="0"/>
              </a:rPr>
              <a:t>                               </a:t>
            </a:r>
            <a:r>
              <a:rPr kumimoji="0" lang="ru-RU" altLang="ru-RU" sz="2000" b="0" i="0" u="sng" strike="noStrike" cap="none" normalizeH="0" baseline="0" dirty="0" smtClean="0">
                <a:ln>
                  <a:noFill/>
                </a:ln>
                <a:solidFill>
                  <a:schemeClr val="tx1"/>
                </a:solidFill>
                <a:effectLst/>
                <a:ea typeface="Times New Roman" pitchFamily="18" charset="0"/>
              </a:rPr>
              <a:t>борьба со снегом </a:t>
            </a:r>
          </a:p>
          <a:p>
            <a:pPr lvl="0" algn="just"/>
            <a:endParaRPr kumimoji="0" lang="ru-RU" altLang="ru-RU" sz="2000" b="0" i="0" u="sng" strike="noStrike" cap="none" normalizeH="0" baseline="0" dirty="0" smtClean="0">
              <a:ln>
                <a:noFill/>
              </a:ln>
              <a:solidFill>
                <a:schemeClr val="tx1"/>
              </a:solidFill>
              <a:effectLst/>
              <a:ea typeface="Times New Roman" pitchFamily="18" charset="0"/>
            </a:endParaRPr>
          </a:p>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altLang="ru-RU" sz="2000" b="0" i="0" u="sng" strike="noStrike" cap="none" normalizeH="0" baseline="0" dirty="0" smtClean="0">
                <a:ln>
                  <a:noFill/>
                </a:ln>
                <a:solidFill>
                  <a:schemeClr val="tx1"/>
                </a:solidFill>
                <a:effectLst/>
                <a:ea typeface="Times New Roman" pitchFamily="18" charset="0"/>
              </a:rPr>
              <a:t>в летний период</a:t>
            </a:r>
            <a:r>
              <a:rPr kumimoji="0" lang="ru-RU" altLang="ru-RU" sz="2000" b="0" i="0" u="none" strike="noStrike" cap="none" normalizeH="0" baseline="0" dirty="0" smtClean="0">
                <a:ln>
                  <a:noFill/>
                </a:ln>
                <a:solidFill>
                  <a:schemeClr val="tx1"/>
                </a:solidFill>
                <a:effectLst/>
                <a:ea typeface="Times New Roman" pitchFamily="18" charset="0"/>
              </a:rPr>
              <a:t>                  </a:t>
            </a:r>
            <a:r>
              <a:rPr kumimoji="0" lang="ru-RU" altLang="ru-RU" sz="2000" b="0" i="0" u="sng" strike="noStrike" cap="none" normalizeH="0" baseline="0" dirty="0" smtClean="0">
                <a:ln>
                  <a:noFill/>
                </a:ln>
                <a:solidFill>
                  <a:schemeClr val="tx1"/>
                </a:solidFill>
                <a:effectLst/>
                <a:ea typeface="Times New Roman" pitchFamily="18" charset="0"/>
              </a:rPr>
              <a:t>ремонт дорог с грунтовым покрытием</a:t>
            </a:r>
            <a:r>
              <a:rPr kumimoji="0" lang="ru-RU" altLang="ru-RU" sz="2000" b="0" i="0" u="none" strike="noStrike" cap="none" normalizeH="0" baseline="0" dirty="0" smtClean="0">
                <a:ln>
                  <a:noFill/>
                </a:ln>
                <a:solidFill>
                  <a:schemeClr val="tx1"/>
                </a:solidFill>
                <a:effectLst/>
                <a:ea typeface="Times New Roman" pitchFamily="18" charset="0"/>
              </a:rPr>
              <a:t>.</a:t>
            </a:r>
            <a:endParaRPr kumimoji="0" lang="ru-RU" altLang="ru-RU"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Стрелка вправо 4"/>
          <p:cNvSpPr/>
          <p:nvPr/>
        </p:nvSpPr>
        <p:spPr>
          <a:xfrm>
            <a:off x="3189162" y="158848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3327" y="2256257"/>
            <a:ext cx="10001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720" y="2847774"/>
            <a:ext cx="3923928" cy="3084075"/>
          </a:xfrm>
          <a:prstGeom prst="rect">
            <a:avLst/>
          </a:prstGeom>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l="10181"/>
          <a:stretch/>
        </p:blipFill>
        <p:spPr>
          <a:xfrm rot="5400000">
            <a:off x="149413" y="3611056"/>
            <a:ext cx="3079878" cy="2571750"/>
          </a:xfrm>
          <a:prstGeom prst="rect">
            <a:avLst/>
          </a:prstGeom>
        </p:spPr>
      </p:pic>
      <p:pic>
        <p:nvPicPr>
          <p:cNvPr id="10" name="Рисунок 9"/>
          <p:cNvPicPr>
            <a:picLocks noChangeAspect="1"/>
          </p:cNvPicPr>
          <p:nvPr/>
        </p:nvPicPr>
        <p:blipFill>
          <a:blip r:embed="rId5"/>
          <a:stretch>
            <a:fillRect/>
          </a:stretch>
        </p:blipFill>
        <p:spPr>
          <a:xfrm>
            <a:off x="6140393" y="3424036"/>
            <a:ext cx="2719052" cy="3084843"/>
          </a:xfrm>
          <a:prstGeom prst="rect">
            <a:avLst/>
          </a:prstGeom>
        </p:spPr>
      </p:pic>
    </p:spTree>
    <p:extLst>
      <p:ext uri="{BB962C8B-B14F-4D97-AF65-F5344CB8AC3E}">
        <p14:creationId xmlns:p14="http://schemas.microsoft.com/office/powerpoint/2010/main" val="817105032"/>
      </p:ext>
    </p:extLst>
  </p:cSld>
  <p:clrMapOvr>
    <a:masterClrMapping/>
  </p:clrMapOvr>
  <p:transition spd="slow">
    <p:pull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1872" y="396533"/>
            <a:ext cx="858567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600" b="1" dirty="0" smtClean="0"/>
              <a:t>Благоустройство</a:t>
            </a:r>
            <a:endParaRPr lang="ru-RU" sz="3600" b="1" dirty="0">
              <a:effectLst/>
            </a:endParaRPr>
          </a:p>
        </p:txBody>
      </p:sp>
      <p:sp>
        <p:nvSpPr>
          <p:cNvPr id="9" name="Прямоугольник 8"/>
          <p:cNvSpPr/>
          <p:nvPr/>
        </p:nvSpPr>
        <p:spPr>
          <a:xfrm>
            <a:off x="428596" y="1196752"/>
            <a:ext cx="8585670" cy="369332"/>
          </a:xfrm>
          <a:prstGeom prst="rect">
            <a:avLst/>
          </a:prstGeom>
        </p:spPr>
        <p:txBody>
          <a:bodyPr wrap="square">
            <a:spAutoFit/>
          </a:bodyPr>
          <a:lstStyle/>
          <a:p>
            <a:pPr algn="ctr"/>
            <a:endParaRPr lang="ru-RU" dirty="0"/>
          </a:p>
        </p:txBody>
      </p:sp>
      <p:sp>
        <p:nvSpPr>
          <p:cNvPr id="2" name="Rectangle 1"/>
          <p:cNvSpPr>
            <a:spLocks noChangeArrowheads="1"/>
          </p:cNvSpPr>
          <p:nvPr/>
        </p:nvSpPr>
        <p:spPr bwMode="auto">
          <a:xfrm>
            <a:off x="281872" y="1196751"/>
            <a:ext cx="8538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just">
              <a:spcAft>
                <a:spcPts val="0"/>
              </a:spcAft>
            </a:pPr>
            <a:r>
              <a:rPr lang="ru-RU" sz="1600" dirty="0">
                <a:latin typeface="Times New Roman" panose="02020603050405020304" pitchFamily="18" charset="0"/>
                <a:ea typeface="Times New Roman" panose="02020603050405020304" pitchFamily="18" charset="0"/>
              </a:rPr>
              <a:t>Как и в предыдущие годы, в </a:t>
            </a:r>
            <a:r>
              <a:rPr lang="ru-RU" sz="1600" b="1" dirty="0">
                <a:latin typeface="Times New Roman" panose="02020603050405020304" pitchFamily="18" charset="0"/>
                <a:ea typeface="Times New Roman" panose="02020603050405020304" pitchFamily="18" charset="0"/>
              </a:rPr>
              <a:t>летний период одной </a:t>
            </a:r>
            <a:r>
              <a:rPr lang="ru-RU" sz="1600" dirty="0">
                <a:latin typeface="Times New Roman" panose="02020603050405020304" pitchFamily="18" charset="0"/>
                <a:ea typeface="Times New Roman" panose="02020603050405020304" pitchFamily="18" charset="0"/>
              </a:rPr>
              <a:t>из приоритетных задач работы учреждения был ремонт дорог с грунтовым и асфальтовым покрытием. Произведен ремонт 41 участков дорог с грунтовым покрытием площадью 47977 м2. Осуществлено устройство 11 участков водоотводных канав   – 1879,5 </a:t>
            </a:r>
            <a:r>
              <a:rPr lang="ru-RU" sz="1600" dirty="0" err="1">
                <a:latin typeface="Times New Roman" panose="02020603050405020304" pitchFamily="18" charset="0"/>
                <a:ea typeface="Times New Roman" panose="02020603050405020304" pitchFamily="18" charset="0"/>
              </a:rPr>
              <a:t>м.п</a:t>
            </a:r>
            <a:r>
              <a:rPr lang="ru-RU" sz="1600" dirty="0">
                <a:latin typeface="Times New Roman" panose="02020603050405020304" pitchFamily="18" charset="0"/>
                <a:ea typeface="Times New Roman" panose="02020603050405020304" pitchFamily="18" charset="0"/>
              </a:rPr>
              <a:t>., а также устройство водоотводных труб – 231,5 </a:t>
            </a:r>
            <a:r>
              <a:rPr lang="ru-RU" sz="1600" dirty="0" err="1">
                <a:latin typeface="Times New Roman" panose="02020603050405020304" pitchFamily="18" charset="0"/>
                <a:ea typeface="Times New Roman" panose="02020603050405020304" pitchFamily="18" charset="0"/>
              </a:rPr>
              <a:t>м.п</a:t>
            </a:r>
            <a:r>
              <a:rPr lang="ru-RU" sz="1600" dirty="0">
                <a:latin typeface="Times New Roman" panose="02020603050405020304" pitchFamily="18" charset="0"/>
                <a:ea typeface="Times New Roman" panose="02020603050405020304" pitchFamily="18" charset="0"/>
              </a:rPr>
              <a:t>.</a:t>
            </a:r>
            <a:endParaRPr lang="ru-RU" sz="1600" dirty="0">
              <a:effectLst/>
              <a:latin typeface="Times New Roman" panose="02020603050405020304" pitchFamily="18" charset="0"/>
              <a:ea typeface="Times New Roman" panose="02020603050405020304" pitchFamily="18"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9" y="2520190"/>
            <a:ext cx="3168352" cy="3681117"/>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19673" y="2776573"/>
            <a:ext cx="3681118" cy="3168352"/>
          </a:xfrm>
          <a:prstGeom prst="rect">
            <a:avLst/>
          </a:prstGeom>
        </p:spPr>
      </p:pic>
    </p:spTree>
    <p:extLst>
      <p:ext uri="{BB962C8B-B14F-4D97-AF65-F5344CB8AC3E}">
        <p14:creationId xmlns:p14="http://schemas.microsoft.com/office/powerpoint/2010/main" val="669780000"/>
      </p:ext>
    </p:extLst>
  </p:cSld>
  <p:clrMapOvr>
    <a:masterClrMapping/>
  </p:clrMapOvr>
  <p:transition spd="slow">
    <p:pull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9589" y="404664"/>
            <a:ext cx="858567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600" b="1" dirty="0" smtClean="0"/>
              <a:t>Благоустройство</a:t>
            </a:r>
            <a:endParaRPr lang="ru-RU" sz="3600" b="1" dirty="0">
              <a:effectLst/>
            </a:endParaRPr>
          </a:p>
        </p:txBody>
      </p:sp>
      <p:sp>
        <p:nvSpPr>
          <p:cNvPr id="9" name="Прямоугольник 8"/>
          <p:cNvSpPr/>
          <p:nvPr/>
        </p:nvSpPr>
        <p:spPr>
          <a:xfrm>
            <a:off x="428596" y="1196752"/>
            <a:ext cx="8585670" cy="369332"/>
          </a:xfrm>
          <a:prstGeom prst="rect">
            <a:avLst/>
          </a:prstGeom>
        </p:spPr>
        <p:txBody>
          <a:bodyPr wrap="square">
            <a:spAutoFit/>
          </a:bodyPr>
          <a:lstStyle/>
          <a:p>
            <a:pPr algn="ctr"/>
            <a:endParaRPr lang="ru-RU" dirty="0"/>
          </a:p>
        </p:txBody>
      </p:sp>
      <p:pic>
        <p:nvPicPr>
          <p:cNvPr id="7" name="Рисунок 6"/>
          <p:cNvPicPr>
            <a:picLocks noChangeAspect="1"/>
          </p:cNvPicPr>
          <p:nvPr/>
        </p:nvPicPr>
        <p:blipFill rotWithShape="1">
          <a:blip r:embed="rId2" cstate="print">
            <a:extLst>
              <a:ext uri="{28A0092B-C50C-407E-A947-70E740481C1C}">
                <a14:useLocalDpi xmlns:a14="http://schemas.microsoft.com/office/drawing/2010/main" val="0"/>
              </a:ext>
            </a:extLst>
          </a:blip>
          <a:srcRect l="640" t="11190" r="-640" b="18042"/>
          <a:stretch/>
        </p:blipFill>
        <p:spPr>
          <a:xfrm rot="1074324">
            <a:off x="5642357" y="3954572"/>
            <a:ext cx="2880320" cy="2732385"/>
          </a:xfrm>
          <a:prstGeom prst="rect">
            <a:avLst/>
          </a:prstGeom>
        </p:spPr>
      </p:pic>
      <p:pic>
        <p:nvPicPr>
          <p:cNvPr id="10" name="Рисунок 9"/>
          <p:cNvPicPr>
            <a:picLocks noChangeAspect="1"/>
          </p:cNvPicPr>
          <p:nvPr/>
        </p:nvPicPr>
        <p:blipFill rotWithShape="1">
          <a:blip r:embed="rId3">
            <a:extLst>
              <a:ext uri="{28A0092B-C50C-407E-A947-70E740481C1C}">
                <a14:useLocalDpi xmlns:a14="http://schemas.microsoft.com/office/drawing/2010/main" val="0"/>
              </a:ext>
            </a:extLst>
          </a:blip>
          <a:srcRect b="18366"/>
          <a:stretch/>
        </p:blipFill>
        <p:spPr>
          <a:xfrm>
            <a:off x="1001190" y="4097500"/>
            <a:ext cx="3600400" cy="2446531"/>
          </a:xfrm>
          <a:prstGeom prst="rect">
            <a:avLst/>
          </a:prstGeom>
        </p:spPr>
      </p:pic>
      <p:pic>
        <p:nvPicPr>
          <p:cNvPr id="11" name="Рисунок 10"/>
          <p:cNvPicPr>
            <a:picLocks noChangeAspect="1"/>
          </p:cNvPicPr>
          <p:nvPr/>
        </p:nvPicPr>
        <p:blipFill rotWithShape="1">
          <a:blip r:embed="rId4">
            <a:extLst>
              <a:ext uri="{28A0092B-C50C-407E-A947-70E740481C1C}">
                <a14:useLocalDpi xmlns:a14="http://schemas.microsoft.com/office/drawing/2010/main" val="0"/>
              </a:ext>
            </a:extLst>
          </a:blip>
          <a:srcRect l="-3571" r="23215"/>
          <a:stretch/>
        </p:blipFill>
        <p:spPr>
          <a:xfrm rot="20870925">
            <a:off x="930097" y="1322751"/>
            <a:ext cx="3136923" cy="2677987"/>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0169" y="1245460"/>
            <a:ext cx="3502271" cy="2852039"/>
          </a:xfrm>
          <a:prstGeom prst="rect">
            <a:avLst/>
          </a:prstGeom>
        </p:spPr>
      </p:pic>
    </p:spTree>
    <p:extLst>
      <p:ext uri="{BB962C8B-B14F-4D97-AF65-F5344CB8AC3E}">
        <p14:creationId xmlns:p14="http://schemas.microsoft.com/office/powerpoint/2010/main" val="152230559"/>
      </p:ext>
    </p:extLst>
  </p:cSld>
  <p:clrMapOvr>
    <a:masterClrMapping/>
  </p:clrMapOvr>
  <p:transition spd="slow">
    <p:pull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9589" y="404664"/>
            <a:ext cx="858567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600" b="1" dirty="0" smtClean="0"/>
              <a:t>Благоустройство</a:t>
            </a:r>
            <a:endParaRPr lang="ru-RU" sz="3600" b="1" dirty="0">
              <a:effectLst/>
            </a:endParaRPr>
          </a:p>
        </p:txBody>
      </p:sp>
      <p:sp>
        <p:nvSpPr>
          <p:cNvPr id="9" name="Прямоугольник 8"/>
          <p:cNvSpPr/>
          <p:nvPr/>
        </p:nvSpPr>
        <p:spPr>
          <a:xfrm>
            <a:off x="428596" y="1196752"/>
            <a:ext cx="8585670" cy="369332"/>
          </a:xfrm>
          <a:prstGeom prst="rect">
            <a:avLst/>
          </a:prstGeom>
        </p:spPr>
        <p:txBody>
          <a:bodyPr wrap="square">
            <a:spAutoFit/>
          </a:bodyPr>
          <a:lstStyle/>
          <a:p>
            <a:pPr algn="ctr"/>
            <a:endParaRPr lang="ru-RU" dirty="0"/>
          </a:p>
        </p:txBody>
      </p:sp>
      <p:pic>
        <p:nvPicPr>
          <p:cNvPr id="1741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317" b="17135"/>
          <a:stretch/>
        </p:blipFill>
        <p:spPr bwMode="auto">
          <a:xfrm rot="5400000">
            <a:off x="1257464" y="645623"/>
            <a:ext cx="2677424" cy="384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2" y="3935700"/>
            <a:ext cx="2880322" cy="2667738"/>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1687370"/>
            <a:ext cx="3291830" cy="4389107"/>
          </a:xfrm>
          <a:prstGeom prst="rect">
            <a:avLst/>
          </a:prstGeom>
        </p:spPr>
      </p:pic>
    </p:spTree>
    <p:extLst>
      <p:ext uri="{BB962C8B-B14F-4D97-AF65-F5344CB8AC3E}">
        <p14:creationId xmlns:p14="http://schemas.microsoft.com/office/powerpoint/2010/main" val="1614886090"/>
      </p:ext>
    </p:extLst>
  </p:cSld>
  <p:clrMapOvr>
    <a:masterClrMapping/>
  </p:clrMapOvr>
  <p:transition spd="slow">
    <p:pull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9589" y="404664"/>
            <a:ext cx="858567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600" b="1" dirty="0" smtClean="0"/>
              <a:t>Санитарная очистка города</a:t>
            </a:r>
            <a:endParaRPr lang="ru-RU" sz="3600" b="1" dirty="0">
              <a:effectLst/>
            </a:endParaRPr>
          </a:p>
        </p:txBody>
      </p:sp>
      <p:sp>
        <p:nvSpPr>
          <p:cNvPr id="9" name="Прямоугольник 8"/>
          <p:cNvSpPr/>
          <p:nvPr/>
        </p:nvSpPr>
        <p:spPr>
          <a:xfrm>
            <a:off x="428596" y="1196752"/>
            <a:ext cx="8585670" cy="369332"/>
          </a:xfrm>
          <a:prstGeom prst="rect">
            <a:avLst/>
          </a:prstGeom>
        </p:spPr>
        <p:txBody>
          <a:bodyPr wrap="square">
            <a:spAutoFit/>
          </a:bodyPr>
          <a:lstStyle/>
          <a:p>
            <a:pPr algn="ct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5733" y="3837311"/>
            <a:ext cx="2230403" cy="2800775"/>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8658" y="1160901"/>
            <a:ext cx="3512714" cy="262232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479" y="1162748"/>
            <a:ext cx="3368465" cy="2644848"/>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0191" y="3837311"/>
            <a:ext cx="2138010" cy="2850680"/>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936" y="3890980"/>
            <a:ext cx="2354872" cy="2747105"/>
          </a:xfrm>
          <a:prstGeom prst="rect">
            <a:avLst/>
          </a:prstGeom>
        </p:spPr>
      </p:pic>
    </p:spTree>
    <p:extLst>
      <p:ext uri="{BB962C8B-B14F-4D97-AF65-F5344CB8AC3E}">
        <p14:creationId xmlns:p14="http://schemas.microsoft.com/office/powerpoint/2010/main" val="2679455488"/>
      </p:ext>
    </p:extLst>
  </p:cSld>
  <p:clrMapOvr>
    <a:masterClrMapping/>
  </p:clrMapOvr>
  <p:transition spd="slow">
    <p:pull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332656"/>
            <a:ext cx="8224114" cy="954107"/>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dirty="0">
                <a:latin typeface="Times New Roman" panose="02020603050405020304" pitchFamily="18" charset="0"/>
                <a:cs typeface="Times New Roman" panose="02020603050405020304" pitchFamily="18" charset="0"/>
              </a:rPr>
              <a:t>Дизайн-проект «Формирование современной городской среды»</a:t>
            </a:r>
            <a:endParaRPr lang="ru-RU" sz="2800" b="1" dirty="0">
              <a:effectLst/>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441058"/>
            <a:ext cx="2441864" cy="3242029"/>
          </a:xfrm>
          <a:prstGeom prst="rect">
            <a:avLst/>
          </a:prstGeom>
        </p:spPr>
      </p:pic>
      <p:sp>
        <p:nvSpPr>
          <p:cNvPr id="4" name="Прямоугольник 3"/>
          <p:cNvSpPr/>
          <p:nvPr/>
        </p:nvSpPr>
        <p:spPr>
          <a:xfrm>
            <a:off x="3011503" y="1476165"/>
            <a:ext cx="2926471" cy="2308324"/>
          </a:xfrm>
          <a:prstGeom prst="rect">
            <a:avLst/>
          </a:prstGeom>
        </p:spPr>
        <p:txBody>
          <a:bodyPr wrap="square">
            <a:spAutoFit/>
          </a:bodyPr>
          <a:lstStyle/>
          <a:p>
            <a:pPr lvl="0" algn="ctr"/>
            <a:r>
              <a:rPr lang="ru-RU" b="1" dirty="0">
                <a:solidFill>
                  <a:srgbClr val="0070C0"/>
                </a:solidFill>
                <a:latin typeface="Times New Roman" panose="02020603050405020304" pitchFamily="18" charset="0"/>
                <a:ea typeface="Times New Roman" panose="02020603050405020304" pitchFamily="18" charset="0"/>
              </a:rPr>
              <a:t>Я очень рад, что наша площадь из неприглядной превратилась в благоустроенную и красивую. Многие не верили, что такое возможно, но проект воплотился в жизнь</a:t>
            </a:r>
            <a:endParaRPr lang="ru-RU" sz="1600" b="1" dirty="0">
              <a:solidFill>
                <a:srgbClr val="0070C0"/>
              </a:solidFill>
              <a:latin typeface="Times New Roman" panose="02020603050405020304" pitchFamily="18" charset="0"/>
              <a:ea typeface="Times New Roman" panose="02020603050405020304" pitchFamily="18" charset="0"/>
            </a:endParaRPr>
          </a:p>
        </p:txBody>
      </p:sp>
      <p:pic>
        <p:nvPicPr>
          <p:cNvPr id="5" name="Рисунок 4"/>
          <p:cNvPicPr>
            <a:picLocks noChangeAspect="1"/>
          </p:cNvPicPr>
          <p:nvPr/>
        </p:nvPicPr>
        <p:blipFill rotWithShape="1">
          <a:blip r:embed="rId3"/>
          <a:srcRect t="14387"/>
          <a:stretch/>
        </p:blipFill>
        <p:spPr>
          <a:xfrm>
            <a:off x="1982232" y="3940807"/>
            <a:ext cx="2520279" cy="2744055"/>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6957" y="3940807"/>
            <a:ext cx="3065839" cy="2736304"/>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0674" y="1443081"/>
            <a:ext cx="3006252" cy="2911270"/>
          </a:xfrm>
          <a:prstGeom prst="rect">
            <a:avLst/>
          </a:prstGeom>
        </p:spPr>
      </p:pic>
    </p:spTree>
    <p:extLst>
      <p:ext uri="{BB962C8B-B14F-4D97-AF65-F5344CB8AC3E}">
        <p14:creationId xmlns:p14="http://schemas.microsoft.com/office/powerpoint/2010/main" val="3421393282"/>
      </p:ext>
    </p:extLst>
  </p:cSld>
  <p:clrMapOvr>
    <a:masterClrMapping/>
  </p:clrMapOvr>
  <p:transition spd="slow">
    <p:pull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60648"/>
            <a:ext cx="8224114" cy="954107"/>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dirty="0">
                <a:latin typeface="Times New Roman" panose="02020603050405020304" pitchFamily="18" charset="0"/>
                <a:cs typeface="Times New Roman" panose="02020603050405020304" pitchFamily="18" charset="0"/>
              </a:rPr>
              <a:t>Дизайн-проект «Формирование современной городской среды»</a:t>
            </a:r>
            <a:endParaRPr lang="ru-RU" sz="2800" b="1" dirty="0">
              <a:effectLst/>
            </a:endParaRPr>
          </a:p>
        </p:txBody>
      </p:sp>
      <p:sp>
        <p:nvSpPr>
          <p:cNvPr id="3" name="Прямоугольник 2"/>
          <p:cNvSpPr/>
          <p:nvPr/>
        </p:nvSpPr>
        <p:spPr>
          <a:xfrm>
            <a:off x="1043608" y="1340768"/>
            <a:ext cx="7488832" cy="923330"/>
          </a:xfrm>
          <a:prstGeom prst="rect">
            <a:avLst/>
          </a:prstGeom>
        </p:spPr>
        <p:txBody>
          <a:bodyPr wrap="square">
            <a:spAutoFit/>
          </a:bodyPr>
          <a:lstStyle/>
          <a:p>
            <a:pPr algn="ctr">
              <a:spcAft>
                <a:spcPts val="0"/>
              </a:spcAft>
            </a:pPr>
            <a:r>
              <a:rPr lang="ru-RU" dirty="0">
                <a:latin typeface="Times New Roman" panose="02020603050405020304" pitchFamily="18" charset="0"/>
                <a:ea typeface="Times New Roman" panose="02020603050405020304" pitchFamily="18" charset="0"/>
              </a:rPr>
              <a:t>В 2020 продолжились работы по комплексному благоустройству общественной территории - центральной площади, г. Нижние Серги,                    ул. Ленина, 40. </a:t>
            </a:r>
            <a:endParaRPr lang="ru-RU" sz="1600" dirty="0">
              <a:effectLst/>
              <a:latin typeface="Times New Roman" panose="02020603050405020304" pitchFamily="18" charset="0"/>
              <a:ea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467544" y="2349956"/>
            <a:ext cx="3600400" cy="3455155"/>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5230" y="2349956"/>
            <a:ext cx="3888432" cy="3455155"/>
          </a:xfrm>
          <a:prstGeom prst="rect">
            <a:avLst/>
          </a:prstGeom>
        </p:spPr>
      </p:pic>
    </p:spTree>
    <p:extLst>
      <p:ext uri="{BB962C8B-B14F-4D97-AF65-F5344CB8AC3E}">
        <p14:creationId xmlns:p14="http://schemas.microsoft.com/office/powerpoint/2010/main" val="3935426230"/>
      </p:ext>
    </p:extLst>
  </p:cSld>
  <p:clrMapOvr>
    <a:masterClrMapping/>
  </p:clrMapOvr>
  <p:transition spd="slow">
    <p:pull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5720" y="128998"/>
            <a:ext cx="857256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Открытый </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диалог с жителями </a:t>
            </a:r>
          </a:p>
        </p:txBody>
      </p:sp>
      <p:sp>
        <p:nvSpPr>
          <p:cNvPr id="5" name="TextBox 4"/>
          <p:cNvSpPr txBox="1"/>
          <p:nvPr/>
        </p:nvSpPr>
        <p:spPr>
          <a:xfrm>
            <a:off x="357728" y="3861048"/>
            <a:ext cx="5294392" cy="2862322"/>
          </a:xfrm>
          <a:prstGeom prst="rect">
            <a:avLst/>
          </a:prstGeom>
          <a:noFill/>
        </p:spPr>
        <p:txBody>
          <a:bodyPr wrap="square" rtlCol="0">
            <a:spAutoFit/>
          </a:bodyPr>
          <a:lstStyle/>
          <a:p>
            <a:pPr algn="just">
              <a:spcAft>
                <a:spcPts val="0"/>
              </a:spcAft>
            </a:pPr>
            <a:r>
              <a:rPr lang="ru-RU" sz="2000" b="1" dirty="0" smtClean="0">
                <a:solidFill>
                  <a:srgbClr val="00B050"/>
                </a:solidFill>
                <a:latin typeface="Times New Roman"/>
                <a:ea typeface="Times New Roman"/>
              </a:rPr>
              <a:t>Официальный </a:t>
            </a:r>
            <a:r>
              <a:rPr lang="ru-RU" sz="2000" b="1" dirty="0">
                <a:solidFill>
                  <a:srgbClr val="00B050"/>
                </a:solidFill>
                <a:latin typeface="Times New Roman"/>
                <a:ea typeface="Times New Roman"/>
              </a:rPr>
              <a:t>сайт Нижнесергинского городского </a:t>
            </a:r>
            <a:r>
              <a:rPr lang="ru-RU" sz="2000" b="1" dirty="0" smtClean="0">
                <a:solidFill>
                  <a:srgbClr val="00B050"/>
                </a:solidFill>
                <a:latin typeface="Times New Roman"/>
                <a:ea typeface="Times New Roman"/>
              </a:rPr>
              <a:t>поселения </a:t>
            </a:r>
            <a:r>
              <a:rPr lang="ru-RU" sz="2000" dirty="0">
                <a:latin typeface="Times New Roman"/>
                <a:ea typeface="Times New Roman"/>
              </a:rPr>
              <a:t>позволяет всем желающим узнать новости, события, происходящие как в поселении, так и за его пределами, ознакомиться с нормативно-правовыми актами, обратиться в мой адрес с вопросом, поучаствовать в анкетировании и голосовании по актуальным представленным темам.</a:t>
            </a:r>
            <a:endParaRPr lang="ru-RU" dirty="0">
              <a:effectLst/>
              <a:latin typeface="Times New Roman"/>
              <a:ea typeface="Times New Roman"/>
            </a:endParaRPr>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r="25943"/>
          <a:stretch/>
        </p:blipFill>
        <p:spPr>
          <a:xfrm>
            <a:off x="5769694" y="3831526"/>
            <a:ext cx="3103929" cy="2663726"/>
          </a:xfrm>
          <a:prstGeom prst="rect">
            <a:avLst/>
          </a:prstGeom>
        </p:spPr>
      </p:pic>
      <p:sp>
        <p:nvSpPr>
          <p:cNvPr id="9" name="Прямоугольник 8"/>
          <p:cNvSpPr/>
          <p:nvPr/>
        </p:nvSpPr>
        <p:spPr>
          <a:xfrm>
            <a:off x="5027442" y="1381973"/>
            <a:ext cx="3812245" cy="1631216"/>
          </a:xfrm>
          <a:prstGeom prst="rect">
            <a:avLst/>
          </a:prstGeom>
        </p:spPr>
        <p:txBody>
          <a:bodyPr wrap="square">
            <a:spAutoFit/>
          </a:bodyPr>
          <a:lstStyle/>
          <a:p>
            <a:pPr algn="ctr">
              <a:spcAft>
                <a:spcPts val="0"/>
              </a:spcAft>
            </a:pPr>
            <a:r>
              <a:rPr lang="ru-RU" sz="2000" b="1" dirty="0">
                <a:latin typeface="Times New Roman" panose="02020603050405020304" pitchFamily="18" charset="0"/>
                <a:ea typeface="Times New Roman" panose="02020603050405020304" pitchFamily="18" charset="0"/>
              </a:rPr>
              <a:t>Открытый диалог с жителями на всех этапах принятия решений, касающихся жизни поселения – основа работы нашей команды!</a:t>
            </a:r>
            <a:r>
              <a:rPr lang="ru-RU" sz="2000" dirty="0">
                <a:latin typeface="Times New Roman" panose="02020603050405020304" pitchFamily="18" charset="0"/>
                <a:ea typeface="Times New Roman" panose="02020603050405020304" pitchFamily="18" charset="0"/>
              </a:rPr>
              <a:t> </a:t>
            </a:r>
            <a:endParaRPr lang="ru-RU" sz="2000" dirty="0">
              <a:effectLst/>
              <a:latin typeface="Times New Roman" panose="02020603050405020304" pitchFamily="18" charset="0"/>
              <a:ea typeface="Times New Roman" panose="02020603050405020304" pitchFamily="18" charset="0"/>
            </a:endParaRPr>
          </a:p>
        </p:txBody>
      </p:sp>
      <p:pic>
        <p:nvPicPr>
          <p:cNvPr id="7" name="Рисунок 6"/>
          <p:cNvPicPr/>
          <p:nvPr/>
        </p:nvPicPr>
        <p:blipFill rotWithShape="1">
          <a:blip r:embed="rId3"/>
          <a:srcRect l="9071" t="1451" r="4304" b="6387"/>
          <a:stretch/>
        </p:blipFill>
        <p:spPr bwMode="auto">
          <a:xfrm>
            <a:off x="285720" y="706557"/>
            <a:ext cx="4845599" cy="31249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8432606"/>
      </p:ext>
    </p:extLst>
  </p:cSld>
  <p:clrMapOvr>
    <a:masterClrMapping/>
  </p:clrMapOvr>
  <p:transition spd="slow">
    <p:pull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60648"/>
            <a:ext cx="8224114" cy="954107"/>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dirty="0">
                <a:latin typeface="Times New Roman" panose="02020603050405020304" pitchFamily="18" charset="0"/>
                <a:cs typeface="Times New Roman" panose="02020603050405020304" pitchFamily="18" charset="0"/>
              </a:rPr>
              <a:t>Дизайн-проект «Формирование современной городской среды»</a:t>
            </a:r>
            <a:endParaRPr lang="ru-RU" sz="2800" b="1" dirty="0">
              <a:effectLst/>
            </a:endParaRPr>
          </a:p>
        </p:txBody>
      </p:sp>
      <p:sp>
        <p:nvSpPr>
          <p:cNvPr id="5" name="Прямоугольник 4"/>
          <p:cNvSpPr/>
          <p:nvPr/>
        </p:nvSpPr>
        <p:spPr>
          <a:xfrm>
            <a:off x="2998089" y="1412776"/>
            <a:ext cx="3163024" cy="5109091"/>
          </a:xfrm>
          <a:prstGeom prst="rect">
            <a:avLst/>
          </a:prstGeom>
        </p:spPr>
        <p:txBody>
          <a:bodyPr wrap="square">
            <a:spAutoFit/>
          </a:bodyPr>
          <a:lstStyle/>
          <a:p>
            <a:pPr indent="449580" algn="just">
              <a:spcAft>
                <a:spcPts val="0"/>
              </a:spcAft>
            </a:pPr>
            <a:r>
              <a:rPr lang="ru-RU" sz="1500" i="1" dirty="0">
                <a:solidFill>
                  <a:srgbClr val="0070C0"/>
                </a:solidFill>
                <a:latin typeface="Times New Roman" panose="02020603050405020304" pitchFamily="18" charset="0"/>
                <a:ea typeface="Times New Roman" panose="02020603050405020304" pitchFamily="18" charset="0"/>
              </a:rPr>
              <a:t>В 2020 году были выполнены следующие виды работ</a:t>
            </a:r>
            <a:r>
              <a:rPr lang="ru-RU" sz="1500" i="1" dirty="0" smtClean="0">
                <a:solidFill>
                  <a:srgbClr val="0070C0"/>
                </a:solidFill>
                <a:latin typeface="Times New Roman" panose="02020603050405020304" pitchFamily="18" charset="0"/>
                <a:ea typeface="Times New Roman" panose="02020603050405020304" pitchFamily="18" charset="0"/>
              </a:rPr>
              <a:t>:</a:t>
            </a:r>
          </a:p>
          <a:p>
            <a:pPr indent="449580" algn="just">
              <a:spcAft>
                <a:spcPts val="0"/>
              </a:spcAft>
            </a:pPr>
            <a:r>
              <a:rPr lang="ru-RU" sz="1400" dirty="0" smtClean="0">
                <a:latin typeface="Times New Roman" panose="02020603050405020304" pitchFamily="18" charset="0"/>
                <a:ea typeface="Times New Roman" panose="02020603050405020304" pitchFamily="18" charset="0"/>
              </a:rPr>
              <a:t>- </a:t>
            </a:r>
            <a:r>
              <a:rPr lang="ru-RU" sz="1400" dirty="0">
                <a:latin typeface="Times New Roman" panose="02020603050405020304" pitchFamily="18" charset="0"/>
                <a:ea typeface="Times New Roman" panose="02020603050405020304" pitchFamily="18" charset="0"/>
              </a:rPr>
              <a:t>организация пяти функциональных зон (детская площадка, площадка для отдыха совмещенная с фотозоной, площадка с «сухим фонтаном», велодорожка с возможностью организации ледового катка в зимний период);</a:t>
            </a:r>
          </a:p>
          <a:p>
            <a:pPr indent="449580" algn="just">
              <a:spcAft>
                <a:spcPts val="0"/>
              </a:spcAft>
            </a:pPr>
            <a:r>
              <a:rPr lang="ru-RU" sz="1400" dirty="0">
                <a:latin typeface="Times New Roman" panose="02020603050405020304" pitchFamily="18" charset="0"/>
                <a:ea typeface="Times New Roman" panose="02020603050405020304" pitchFamily="18" charset="0"/>
              </a:rPr>
              <a:t>- установка фонарей освещения на территории;</a:t>
            </a:r>
          </a:p>
          <a:p>
            <a:pPr indent="449580" algn="just">
              <a:spcAft>
                <a:spcPts val="0"/>
              </a:spcAft>
            </a:pPr>
            <a:r>
              <a:rPr lang="ru-RU" sz="1400" dirty="0">
                <a:latin typeface="Times New Roman" panose="02020603050405020304" pitchFamily="18" charset="0"/>
                <a:ea typeface="Times New Roman" panose="02020603050405020304" pitchFamily="18" charset="0"/>
              </a:rPr>
              <a:t>- установка скамеек и урн;</a:t>
            </a:r>
          </a:p>
          <a:p>
            <a:pPr indent="449580" algn="just">
              <a:spcAft>
                <a:spcPts val="0"/>
              </a:spcAft>
            </a:pPr>
            <a:r>
              <a:rPr lang="ru-RU" sz="1400" dirty="0">
                <a:latin typeface="Times New Roman" panose="02020603050405020304" pitchFamily="18" charset="0"/>
                <a:ea typeface="Times New Roman" panose="02020603050405020304" pitchFamily="18" charset="0"/>
              </a:rPr>
              <a:t>- устройство покрытия парковой зоны тротуарной плиткой;</a:t>
            </a:r>
          </a:p>
          <a:p>
            <a:pPr indent="449580" algn="just">
              <a:spcAft>
                <a:spcPts val="0"/>
              </a:spcAft>
            </a:pPr>
            <a:r>
              <a:rPr lang="ru-RU" sz="1400" dirty="0">
                <a:latin typeface="Times New Roman" panose="02020603050405020304" pitchFamily="18" charset="0"/>
                <a:ea typeface="Times New Roman" panose="02020603050405020304" pitchFamily="18" charset="0"/>
              </a:rPr>
              <a:t>- устройство чаши и технического помещения «сухого фонтана»;</a:t>
            </a:r>
          </a:p>
          <a:p>
            <a:pPr indent="449580" algn="just">
              <a:spcAft>
                <a:spcPts val="0"/>
              </a:spcAft>
            </a:pPr>
            <a:r>
              <a:rPr lang="ru-RU" sz="1400" dirty="0">
                <a:latin typeface="Times New Roman" panose="02020603050405020304" pitchFamily="18" charset="0"/>
                <a:ea typeface="Times New Roman" panose="02020603050405020304" pitchFamily="18" charset="0"/>
              </a:rPr>
              <a:t>- частичное озеленение территории;</a:t>
            </a:r>
          </a:p>
          <a:p>
            <a:pPr indent="449580" algn="just">
              <a:spcAft>
                <a:spcPts val="0"/>
              </a:spcAft>
            </a:pPr>
            <a:r>
              <a:rPr lang="ru-RU" sz="1400" dirty="0">
                <a:latin typeface="Times New Roman" panose="02020603050405020304" pitchFamily="18" charset="0"/>
                <a:ea typeface="Times New Roman" panose="02020603050405020304" pitchFamily="18" charset="0"/>
              </a:rPr>
              <a:t>- установка МАФ «Нижние Серги любимый город».</a:t>
            </a:r>
          </a:p>
          <a:p>
            <a:pPr indent="449580" algn="just">
              <a:spcAft>
                <a:spcPts val="0"/>
              </a:spcAft>
            </a:pPr>
            <a:r>
              <a:rPr lang="ru-RU" sz="1500" i="1" dirty="0">
                <a:solidFill>
                  <a:srgbClr val="0070C0"/>
                </a:solidFill>
                <a:latin typeface="Times New Roman" panose="02020603050405020304" pitchFamily="18" charset="0"/>
                <a:ea typeface="Times New Roman" panose="02020603050405020304" pitchFamily="18" charset="0"/>
              </a:rPr>
              <a:t>В 2021 году планируется завершение данного проекта.</a:t>
            </a:r>
            <a:endParaRPr lang="ru-RU" sz="1500" i="1" dirty="0">
              <a:solidFill>
                <a:srgbClr val="0070C0"/>
              </a:solidFill>
              <a:effectLst/>
              <a:latin typeface="Times New Roman" panose="02020603050405020304" pitchFamily="18" charset="0"/>
              <a:ea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397812" y="1467804"/>
            <a:ext cx="2591025" cy="4474852"/>
          </a:xfrm>
          <a:prstGeom prst="rect">
            <a:avLst/>
          </a:prstGeom>
        </p:spPr>
      </p:pic>
      <p:pic>
        <p:nvPicPr>
          <p:cNvPr id="8" name="Рисунок 7"/>
          <p:cNvPicPr>
            <a:picLocks noChangeAspect="1"/>
          </p:cNvPicPr>
          <p:nvPr/>
        </p:nvPicPr>
        <p:blipFill rotWithShape="1">
          <a:blip r:embed="rId3">
            <a:extLst>
              <a:ext uri="{28A0092B-C50C-407E-A947-70E740481C1C}">
                <a14:useLocalDpi xmlns:a14="http://schemas.microsoft.com/office/drawing/2010/main" val="0"/>
              </a:ext>
            </a:extLst>
          </a:blip>
          <a:srcRect l="19514" r="13198" b="14574"/>
          <a:stretch/>
        </p:blipFill>
        <p:spPr>
          <a:xfrm>
            <a:off x="6228185" y="1467804"/>
            <a:ext cx="2592288" cy="4474852"/>
          </a:xfrm>
          <a:prstGeom prst="rect">
            <a:avLst/>
          </a:prstGeom>
        </p:spPr>
      </p:pic>
    </p:spTree>
    <p:extLst>
      <p:ext uri="{BB962C8B-B14F-4D97-AF65-F5344CB8AC3E}">
        <p14:creationId xmlns:p14="http://schemas.microsoft.com/office/powerpoint/2010/main" val="1662173274"/>
      </p:ext>
    </p:extLst>
  </p:cSld>
  <p:clrMapOvr>
    <a:masterClrMapping/>
  </p:clrMapOvr>
  <p:transition spd="slow">
    <p:pull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9589" y="404664"/>
            <a:ext cx="858567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600" b="1" dirty="0">
                <a:solidFill>
                  <a:srgbClr val="00000A"/>
                </a:solidFill>
                <a:latin typeface="Times New Roman"/>
              </a:rPr>
              <a:t>К</a:t>
            </a:r>
            <a:r>
              <a:rPr lang="ru-RU" sz="3600" b="1" dirty="0" smtClean="0">
                <a:solidFill>
                  <a:srgbClr val="00000A"/>
                </a:solidFill>
                <a:latin typeface="Times New Roman"/>
              </a:rPr>
              <a:t>апитальный ремонт дорог</a:t>
            </a:r>
            <a:endParaRPr lang="ru-RU" sz="3600" b="1" dirty="0">
              <a:effectLst/>
            </a:endParaRPr>
          </a:p>
        </p:txBody>
      </p:sp>
      <p:sp>
        <p:nvSpPr>
          <p:cNvPr id="9" name="Прямоугольник 8"/>
          <p:cNvSpPr/>
          <p:nvPr/>
        </p:nvSpPr>
        <p:spPr>
          <a:xfrm>
            <a:off x="186964" y="1277495"/>
            <a:ext cx="8585670" cy="369332"/>
          </a:xfrm>
          <a:prstGeom prst="rect">
            <a:avLst/>
          </a:prstGeom>
        </p:spPr>
        <p:txBody>
          <a:bodyPr wrap="square">
            <a:spAutoFit/>
          </a:bodyPr>
          <a:lstStyle/>
          <a:p>
            <a:pPr algn="ctr"/>
            <a:endParaRPr lang="ru-RU" dirty="0"/>
          </a:p>
        </p:txBody>
      </p:sp>
      <p:sp>
        <p:nvSpPr>
          <p:cNvPr id="6" name="Прямоугольник 5"/>
          <p:cNvSpPr/>
          <p:nvPr/>
        </p:nvSpPr>
        <p:spPr>
          <a:xfrm>
            <a:off x="3131840" y="3834967"/>
            <a:ext cx="5666402" cy="338554"/>
          </a:xfrm>
          <a:prstGeom prst="rect">
            <a:avLst/>
          </a:prstGeom>
        </p:spPr>
        <p:txBody>
          <a:bodyPr wrap="square">
            <a:spAutoFit/>
          </a:bodyPr>
          <a:lstStyle/>
          <a:p>
            <a:endParaRPr lang="ru-RU" sz="1600" dirty="0"/>
          </a:p>
        </p:txBody>
      </p:sp>
      <p:sp>
        <p:nvSpPr>
          <p:cNvPr id="2" name="Прямоугольник 1"/>
          <p:cNvSpPr/>
          <p:nvPr/>
        </p:nvSpPr>
        <p:spPr>
          <a:xfrm>
            <a:off x="639083" y="1277495"/>
            <a:ext cx="8186682" cy="1815882"/>
          </a:xfrm>
          <a:prstGeom prst="rect">
            <a:avLst/>
          </a:prstGeom>
        </p:spPr>
        <p:txBody>
          <a:bodyPr wrap="square">
            <a:spAutoFit/>
          </a:bodyPr>
          <a:lstStyle/>
          <a:p>
            <a:pPr algn="ctr"/>
            <a:r>
              <a:rPr lang="ru-RU" sz="1600" i="1" dirty="0">
                <a:solidFill>
                  <a:srgbClr val="0070C0"/>
                </a:solidFill>
              </a:rPr>
              <a:t>2020 г. не стал исключением и администрацией был выполнен ремонт участка дороги улицы Ленина от улицы Жукова до улицы Ленина д. 26 в городе Нижние Серги, протяженность ремонтируемого участка 310 метров. Проведены работы по замене асфальтобетонного покрытия, </a:t>
            </a:r>
            <a:r>
              <a:rPr lang="ru-RU" sz="1600" i="1" dirty="0" err="1">
                <a:solidFill>
                  <a:srgbClr val="0070C0"/>
                </a:solidFill>
              </a:rPr>
              <a:t>переукладка</a:t>
            </a:r>
            <a:r>
              <a:rPr lang="ru-RU" sz="1600" i="1" dirty="0">
                <a:solidFill>
                  <a:srgbClr val="0070C0"/>
                </a:solidFill>
              </a:rPr>
              <a:t> и модернизация инженерных сетей под дорожным полотном и тротуаром, обустройство дополнительных тротуаров, парковочных карманов с местами парковки инвалидов, замена опор уличного освещения с бетонных на современные </a:t>
            </a:r>
            <a:r>
              <a:rPr lang="ru-RU" sz="1600" i="1" dirty="0" smtClean="0">
                <a:solidFill>
                  <a:srgbClr val="0070C0"/>
                </a:solidFill>
              </a:rPr>
              <a:t>оцинкованные</a:t>
            </a:r>
            <a:endParaRPr lang="ru-RU" sz="1600" i="1" dirty="0">
              <a:solidFill>
                <a:srgbClr val="0070C0"/>
              </a:solidFill>
            </a:endParaRPr>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t="3922" r="10749"/>
          <a:stretch/>
        </p:blipFill>
        <p:spPr>
          <a:xfrm rot="5400000">
            <a:off x="899592" y="3068960"/>
            <a:ext cx="3240360" cy="3528392"/>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r="8407"/>
          <a:stretch/>
        </p:blipFill>
        <p:spPr>
          <a:xfrm rot="5400000">
            <a:off x="5193665" y="3063091"/>
            <a:ext cx="3272636" cy="3507854"/>
          </a:xfrm>
          <a:prstGeom prst="rect">
            <a:avLst/>
          </a:prstGeom>
        </p:spPr>
      </p:pic>
    </p:spTree>
    <p:extLst>
      <p:ext uri="{BB962C8B-B14F-4D97-AF65-F5344CB8AC3E}">
        <p14:creationId xmlns:p14="http://schemas.microsoft.com/office/powerpoint/2010/main" val="2490791112"/>
      </p:ext>
    </p:extLst>
  </p:cSld>
  <p:clrMapOvr>
    <a:masterClrMapping/>
  </p:clrMapOvr>
  <p:transition spd="slow">
    <p:pull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9589" y="404664"/>
            <a:ext cx="858567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600" b="1" dirty="0">
                <a:solidFill>
                  <a:srgbClr val="00000A"/>
                </a:solidFill>
                <a:latin typeface="Times New Roman"/>
                <a:ea typeface="Times New Roman"/>
              </a:rPr>
              <a:t>Г</a:t>
            </a:r>
            <a:r>
              <a:rPr lang="ru-RU" sz="3600" b="1" dirty="0" smtClean="0">
                <a:solidFill>
                  <a:srgbClr val="00000A"/>
                </a:solidFill>
                <a:latin typeface="Times New Roman"/>
                <a:ea typeface="Times New Roman"/>
              </a:rPr>
              <a:t>ражданская оборона</a:t>
            </a:r>
            <a:endParaRPr lang="ru-RU" sz="3600" b="1" dirty="0">
              <a:effectLst/>
            </a:endParaRPr>
          </a:p>
        </p:txBody>
      </p:sp>
      <p:sp>
        <p:nvSpPr>
          <p:cNvPr id="9" name="Прямоугольник 8"/>
          <p:cNvSpPr/>
          <p:nvPr/>
        </p:nvSpPr>
        <p:spPr>
          <a:xfrm>
            <a:off x="428596" y="1196752"/>
            <a:ext cx="8585670" cy="369332"/>
          </a:xfrm>
          <a:prstGeom prst="rect">
            <a:avLst/>
          </a:prstGeom>
        </p:spPr>
        <p:txBody>
          <a:bodyPr wrap="square">
            <a:spAutoFit/>
          </a:bodyPr>
          <a:lstStyle/>
          <a:p>
            <a:pPr algn="ctr"/>
            <a:endParaRPr lang="ru-RU"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70161" y="3596961"/>
            <a:ext cx="3862279" cy="2917458"/>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19467" y="3619133"/>
            <a:ext cx="3672408" cy="291745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39589" y="1166843"/>
            <a:ext cx="8092851" cy="646331"/>
          </a:xfrm>
          <a:prstGeom prst="rect">
            <a:avLst/>
          </a:prstGeom>
        </p:spPr>
        <p:txBody>
          <a:bodyPr wrap="square">
            <a:spAutoFit/>
          </a:bodyPr>
          <a:lstStyle/>
          <a:p>
            <a:pPr algn="just">
              <a:spcAft>
                <a:spcPts val="0"/>
              </a:spcAft>
            </a:pPr>
            <a:r>
              <a:rPr lang="ru-RU" dirty="0">
                <a:solidFill>
                  <a:srgbClr val="00000A"/>
                </a:solidFill>
                <a:latin typeface="Times New Roman"/>
                <a:ea typeface="Times New Roman"/>
              </a:rPr>
              <a:t> </a:t>
            </a:r>
            <a:endParaRPr lang="ru-RU" dirty="0" smtClean="0">
              <a:solidFill>
                <a:srgbClr val="00000A"/>
              </a:solidFill>
              <a:latin typeface="Times New Roman"/>
              <a:ea typeface="Times New Roman"/>
            </a:endParaRPr>
          </a:p>
          <a:p>
            <a:pPr algn="just">
              <a:spcAft>
                <a:spcPts val="0"/>
              </a:spcAft>
            </a:pPr>
            <a:endParaRPr lang="ru-RU" dirty="0">
              <a:solidFill>
                <a:srgbClr val="00000A"/>
              </a:solidFill>
              <a:latin typeface="Times New Roman"/>
              <a:ea typeface="Times New Roman"/>
            </a:endParaRPr>
          </a:p>
        </p:txBody>
      </p:sp>
      <p:sp>
        <p:nvSpPr>
          <p:cNvPr id="5" name="Прямоугольник 4"/>
          <p:cNvSpPr/>
          <p:nvPr/>
        </p:nvSpPr>
        <p:spPr>
          <a:xfrm>
            <a:off x="627968" y="1318546"/>
            <a:ext cx="8208912" cy="2031325"/>
          </a:xfrm>
          <a:prstGeom prst="rect">
            <a:avLst/>
          </a:prstGeom>
        </p:spPr>
        <p:txBody>
          <a:bodyPr wrap="square">
            <a:spAutoFit/>
          </a:bodyPr>
          <a:lstStyle/>
          <a:p>
            <a:pPr algn="just">
              <a:spcAft>
                <a:spcPts val="0"/>
              </a:spcAft>
            </a:pPr>
            <a:r>
              <a:rPr lang="ru-RU" dirty="0">
                <a:latin typeface="Times New Roman" panose="02020603050405020304" pitchFamily="18" charset="0"/>
                <a:ea typeface="Times New Roman" panose="02020603050405020304" pitchFamily="18" charset="0"/>
              </a:rPr>
              <a:t>В течении </a:t>
            </a:r>
            <a:r>
              <a:rPr lang="ru-RU" b="1" dirty="0">
                <a:latin typeface="Times New Roman" panose="02020603050405020304" pitchFamily="18" charset="0"/>
                <a:ea typeface="Times New Roman" panose="02020603050405020304" pitchFamily="18" charset="0"/>
              </a:rPr>
              <a:t>2020 </a:t>
            </a:r>
            <a:r>
              <a:rPr lang="ru-RU" dirty="0">
                <a:latin typeface="Times New Roman" panose="02020603050405020304" pitchFamily="18" charset="0"/>
                <a:ea typeface="Times New Roman" panose="02020603050405020304" pitchFamily="18" charset="0"/>
              </a:rPr>
              <a:t>года при главе НСГП проведено </a:t>
            </a:r>
            <a:r>
              <a:rPr lang="ru-RU" dirty="0">
                <a:solidFill>
                  <a:srgbClr val="FF0000"/>
                </a:solidFill>
                <a:latin typeface="Times New Roman" panose="02020603050405020304" pitchFamily="18" charset="0"/>
                <a:ea typeface="Times New Roman" panose="02020603050405020304" pitchFamily="18" charset="0"/>
              </a:rPr>
              <a:t>4 заседания комиссии по чрезвычайным ситуациям и обеспечению пожарной безопасности </a:t>
            </a:r>
            <a:r>
              <a:rPr lang="ru-RU" dirty="0">
                <a:latin typeface="Times New Roman" panose="02020603050405020304" pitchFamily="18" charset="0"/>
                <a:ea typeface="Times New Roman" panose="02020603050405020304" pitchFamily="18" charset="0"/>
              </a:rPr>
              <a:t>на территории поселения, на которых обсуждались следующие вопросы:</a:t>
            </a:r>
            <a:endParaRPr lang="ru-RU" sz="1600" dirty="0">
              <a:latin typeface="Times New Roman" panose="02020603050405020304" pitchFamily="18" charset="0"/>
              <a:ea typeface="Times New Roman" panose="02020603050405020304" pitchFamily="18" charset="0"/>
            </a:endParaRPr>
          </a:p>
          <a:p>
            <a:pPr algn="just">
              <a:spcAft>
                <a:spcPts val="0"/>
              </a:spcAft>
            </a:pPr>
            <a:r>
              <a:rPr lang="ru-RU" dirty="0">
                <a:latin typeface="Times New Roman" panose="02020603050405020304" pitchFamily="18" charset="0"/>
                <a:ea typeface="Times New Roman" panose="02020603050405020304" pitchFamily="18" charset="0"/>
              </a:rPr>
              <a:t>1. Информация о пожарной ситуации на территории поселения.</a:t>
            </a:r>
            <a:endParaRPr lang="ru-RU" sz="1600" dirty="0">
              <a:latin typeface="Times New Roman" panose="02020603050405020304" pitchFamily="18" charset="0"/>
              <a:ea typeface="Times New Roman" panose="02020603050405020304" pitchFamily="18" charset="0"/>
            </a:endParaRPr>
          </a:p>
          <a:p>
            <a:pPr algn="just">
              <a:spcAft>
                <a:spcPts val="0"/>
              </a:spcAft>
            </a:pPr>
            <a:r>
              <a:rPr lang="ru-RU" dirty="0">
                <a:latin typeface="Times New Roman" panose="02020603050405020304" pitchFamily="18" charset="0"/>
                <a:ea typeface="Times New Roman" panose="02020603050405020304" pitchFamily="18" charset="0"/>
              </a:rPr>
              <a:t>2. Состояние источников противопожарного водоснабжения на территории</a:t>
            </a:r>
            <a:endParaRPr lang="ru-RU" sz="1600" dirty="0">
              <a:latin typeface="Times New Roman" panose="02020603050405020304" pitchFamily="18" charset="0"/>
              <a:ea typeface="Times New Roman" panose="02020603050405020304" pitchFamily="18" charset="0"/>
            </a:endParaRPr>
          </a:p>
          <a:p>
            <a:pPr algn="just">
              <a:spcAft>
                <a:spcPts val="0"/>
              </a:spcAft>
            </a:pPr>
            <a:r>
              <a:rPr lang="ru-RU" dirty="0">
                <a:latin typeface="Times New Roman" panose="02020603050405020304" pitchFamily="18" charset="0"/>
                <a:ea typeface="Times New Roman" panose="02020603050405020304" pitchFamily="18" charset="0"/>
              </a:rPr>
              <a:t>поселения.</a:t>
            </a:r>
            <a:endParaRPr lang="ru-RU" sz="1600" dirty="0">
              <a:latin typeface="Times New Roman" panose="02020603050405020304" pitchFamily="18" charset="0"/>
              <a:ea typeface="Times New Roman" panose="02020603050405020304" pitchFamily="18" charset="0"/>
            </a:endParaRPr>
          </a:p>
          <a:p>
            <a:pPr algn="just">
              <a:spcAft>
                <a:spcPts val="0"/>
              </a:spcAft>
            </a:pPr>
            <a:r>
              <a:rPr lang="ru-RU" dirty="0">
                <a:latin typeface="Times New Roman" panose="02020603050405020304" pitchFamily="18" charset="0"/>
                <a:ea typeface="Times New Roman" panose="02020603050405020304" pitchFamily="18" charset="0"/>
              </a:rPr>
              <a:t>3. Проведение противопожарной пропаганды на территории поселения.</a:t>
            </a:r>
            <a:endParaRPr lang="ru-RU"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96645250"/>
      </p:ext>
    </p:extLst>
  </p:cSld>
  <p:clrMapOvr>
    <a:masterClrMapping/>
  </p:clrMapOvr>
  <p:transition spd="slow">
    <p:pull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58567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600" b="1" dirty="0" smtClean="0">
                <a:solidFill>
                  <a:srgbClr val="00000A"/>
                </a:solidFill>
                <a:latin typeface="Times New Roman"/>
              </a:rPr>
              <a:t>Чрезвычайная ситуация</a:t>
            </a:r>
            <a:endParaRPr lang="ru-RU" sz="3600" b="1" dirty="0">
              <a:effectLst/>
            </a:endParaRPr>
          </a:p>
        </p:txBody>
      </p:sp>
      <p:sp>
        <p:nvSpPr>
          <p:cNvPr id="5" name="Прямоугольник 4"/>
          <p:cNvSpPr/>
          <p:nvPr/>
        </p:nvSpPr>
        <p:spPr>
          <a:xfrm>
            <a:off x="2411760" y="1268760"/>
            <a:ext cx="4572000" cy="4879349"/>
          </a:xfrm>
          <a:prstGeom prst="rect">
            <a:avLst/>
          </a:prstGeom>
        </p:spPr>
        <p:txBody>
          <a:bodyPr>
            <a:spAutoFit/>
          </a:bodyPr>
          <a:lstStyle/>
          <a:p>
            <a:pPr algn="just">
              <a:lnSpc>
                <a:spcPct val="104000"/>
              </a:lnSpc>
              <a:spcAft>
                <a:spcPts val="0"/>
              </a:spcAft>
            </a:pPr>
            <a:r>
              <a:rPr lang="ru-RU" sz="2000" dirty="0">
                <a:latin typeface="Liberation Serif"/>
                <a:ea typeface="Calibri" panose="020F0502020204030204" pitchFamily="34" charset="0"/>
                <a:cs typeface="Liberation Serif"/>
              </a:rPr>
              <a:t>20 июля вечером и в ночь на 21 июля 2020 года на территории г. Нижние Серги выпала месячная норма осадков, а ночью выпала ещё около 20 % месячной нормы. В зоне атмосферного фронта, который практически не двигался накануне вечером, формировались локальные очаги очень сильных осадков, что привело к тому, что дождь был очень интенсивным и продолжительным. </a:t>
            </a:r>
            <a:endParaRPr lang="ru-RU" sz="2000" dirty="0" smtClean="0">
              <a:latin typeface="Liberation Serif"/>
              <a:ea typeface="Calibri" panose="020F0502020204030204" pitchFamily="34" charset="0"/>
              <a:cs typeface="Liberation Serif"/>
            </a:endParaRPr>
          </a:p>
          <a:p>
            <a:pPr algn="just">
              <a:lnSpc>
                <a:spcPct val="104000"/>
              </a:lnSpc>
              <a:spcAft>
                <a:spcPts val="0"/>
              </a:spcAft>
            </a:pPr>
            <a:endParaRPr lang="ru-RU" sz="2000" dirty="0" smtClean="0">
              <a:latin typeface="Liberation Serif"/>
              <a:ea typeface="Calibri" panose="020F0502020204030204" pitchFamily="34" charset="0"/>
              <a:cs typeface="Liberation Serif"/>
            </a:endParaRPr>
          </a:p>
          <a:p>
            <a:pPr algn="ctr">
              <a:lnSpc>
                <a:spcPct val="104000"/>
              </a:lnSpc>
              <a:spcAft>
                <a:spcPts val="0"/>
              </a:spcAft>
            </a:pPr>
            <a:r>
              <a:rPr lang="ru-RU" sz="2000" dirty="0" smtClean="0">
                <a:latin typeface="Liberation Serif"/>
                <a:ea typeface="Calibri" panose="020F0502020204030204" pitchFamily="34" charset="0"/>
                <a:cs typeface="Liberation Serif"/>
              </a:rPr>
              <a:t>В </a:t>
            </a:r>
            <a:r>
              <a:rPr lang="ru-RU" sz="2000" dirty="0">
                <a:latin typeface="Liberation Serif"/>
                <a:ea typeface="Calibri" panose="020F0502020204030204" pitchFamily="34" charset="0"/>
                <a:cs typeface="Liberation Serif"/>
              </a:rPr>
              <a:t>результате произошло стихийное </a:t>
            </a:r>
            <a:r>
              <a:rPr lang="ru-RU" sz="2000" dirty="0" smtClean="0">
                <a:latin typeface="Liberation Serif"/>
                <a:ea typeface="Calibri" panose="020F0502020204030204" pitchFamily="34" charset="0"/>
                <a:cs typeface="Liberation Serif"/>
              </a:rPr>
              <a:t>бедствие</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6255558"/>
      </p:ext>
    </p:extLst>
  </p:cSld>
  <p:clrMapOvr>
    <a:masterClrMapping/>
  </p:clrMapOvr>
  <p:transition spd="slow">
    <p:pull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73750" y="404664"/>
            <a:ext cx="8402706" cy="523220"/>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ПОГОДНЫЕ УСЛОВИЯ, осадки</a:t>
            </a:r>
            <a:endParaRPr lang="ru-RU" sz="28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110500"/>
            <a:ext cx="2664296" cy="4694764"/>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9595" y="1110500"/>
            <a:ext cx="2819428" cy="4725144"/>
          </a:xfrm>
          <a:prstGeom prst="rect">
            <a:avLst/>
          </a:prstGeom>
        </p:spPr>
      </p:pic>
      <p:pic>
        <p:nvPicPr>
          <p:cNvPr id="8" name="Рисунок 7"/>
          <p:cNvPicPr>
            <a:picLocks noChangeAspect="1"/>
          </p:cNvPicPr>
          <p:nvPr/>
        </p:nvPicPr>
        <p:blipFill>
          <a:blip r:embed="rId4"/>
          <a:stretch>
            <a:fillRect/>
          </a:stretch>
        </p:blipFill>
        <p:spPr>
          <a:xfrm>
            <a:off x="6098786" y="1095310"/>
            <a:ext cx="2649678" cy="4725143"/>
          </a:xfrm>
          <a:prstGeom prst="rect">
            <a:avLst/>
          </a:prstGeom>
        </p:spPr>
      </p:pic>
    </p:spTree>
    <p:extLst>
      <p:ext uri="{BB962C8B-B14F-4D97-AF65-F5344CB8AC3E}">
        <p14:creationId xmlns:p14="http://schemas.microsoft.com/office/powerpoint/2010/main" val="3755121468"/>
      </p:ext>
    </p:extLst>
  </p:cSld>
  <p:clrMapOvr>
    <a:masterClrMapping/>
  </p:clrMapOvr>
  <p:transition spd="slow">
    <p:pull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05480"/>
            <a:ext cx="8402706" cy="523220"/>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ПОГОДНЫЕ УСЛОВИЯ, осадки</a:t>
            </a:r>
            <a:endParaRPr lang="ru-RU" sz="28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Рисунок 2"/>
          <p:cNvPicPr>
            <a:picLocks noChangeAspect="1"/>
          </p:cNvPicPr>
          <p:nvPr/>
        </p:nvPicPr>
        <p:blipFill>
          <a:blip r:embed="rId2"/>
          <a:stretch>
            <a:fillRect/>
          </a:stretch>
        </p:blipFill>
        <p:spPr>
          <a:xfrm>
            <a:off x="862586" y="1052736"/>
            <a:ext cx="3960440" cy="2808312"/>
          </a:xfrm>
          <a:prstGeom prst="rect">
            <a:avLst/>
          </a:prstGeom>
        </p:spPr>
      </p:pic>
      <p:pic>
        <p:nvPicPr>
          <p:cNvPr id="4" name="Рисунок 3"/>
          <p:cNvPicPr>
            <a:picLocks noChangeAspect="1"/>
          </p:cNvPicPr>
          <p:nvPr/>
        </p:nvPicPr>
        <p:blipFill>
          <a:blip r:embed="rId3"/>
          <a:stretch>
            <a:fillRect/>
          </a:stretch>
        </p:blipFill>
        <p:spPr>
          <a:xfrm>
            <a:off x="5004048" y="897569"/>
            <a:ext cx="3240360" cy="3088331"/>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85" y="3985900"/>
            <a:ext cx="3867641" cy="2611452"/>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3356992"/>
            <a:ext cx="3277366" cy="3240360"/>
          </a:xfrm>
          <a:prstGeom prst="rect">
            <a:avLst/>
          </a:prstGeom>
        </p:spPr>
      </p:pic>
    </p:spTree>
    <p:extLst>
      <p:ext uri="{BB962C8B-B14F-4D97-AF65-F5344CB8AC3E}">
        <p14:creationId xmlns:p14="http://schemas.microsoft.com/office/powerpoint/2010/main" val="4285958399"/>
      </p:ext>
    </p:extLst>
  </p:cSld>
  <p:clrMapOvr>
    <a:masterClrMapping/>
  </p:clrMapOvr>
  <p:transition spd="slow">
    <p:pull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04664"/>
            <a:ext cx="8402706" cy="523220"/>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ПОГОДНЫЕ УСЛОВИЯ, осадки</a:t>
            </a:r>
            <a:endParaRPr lang="ru-RU" sz="28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041" t="28150" r="-1041" b="-15355"/>
          <a:stretch/>
        </p:blipFill>
        <p:spPr>
          <a:xfrm>
            <a:off x="4499992" y="4664379"/>
            <a:ext cx="4154234" cy="2453828"/>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078878"/>
            <a:ext cx="4148535" cy="3434507"/>
          </a:xfrm>
          <a:prstGeom prst="rect">
            <a:avLst/>
          </a:prstGeom>
        </p:spPr>
      </p:pic>
      <p:pic>
        <p:nvPicPr>
          <p:cNvPr id="6" name="Рисунок 5"/>
          <p:cNvPicPr>
            <a:picLocks noChangeAspect="1"/>
          </p:cNvPicPr>
          <p:nvPr/>
        </p:nvPicPr>
        <p:blipFill>
          <a:blip r:embed="rId4"/>
          <a:stretch>
            <a:fillRect/>
          </a:stretch>
        </p:blipFill>
        <p:spPr>
          <a:xfrm>
            <a:off x="395536" y="1628800"/>
            <a:ext cx="3744416" cy="4370611"/>
          </a:xfrm>
          <a:prstGeom prst="rect">
            <a:avLst/>
          </a:prstGeom>
        </p:spPr>
      </p:pic>
    </p:spTree>
    <p:extLst>
      <p:ext uri="{BB962C8B-B14F-4D97-AF65-F5344CB8AC3E}">
        <p14:creationId xmlns:p14="http://schemas.microsoft.com/office/powerpoint/2010/main" val="2386876561"/>
      </p:ext>
    </p:extLst>
  </p:cSld>
  <p:clrMapOvr>
    <a:masterClrMapping/>
  </p:clrMapOvr>
  <p:transition spd="slow">
    <p:pull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23528" y="409381"/>
            <a:ext cx="8402706" cy="523220"/>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ПОСТАНОВЛЕНИЕ ГЛАВЫ </a:t>
            </a:r>
            <a:r>
              <a:rPr lang="ru-RU" sz="2800"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нсгп</a:t>
            </a:r>
            <a:r>
              <a:rPr lang="ru-RU"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О </a:t>
            </a:r>
            <a:r>
              <a:rPr lang="ru-RU" sz="2800"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чс</a:t>
            </a:r>
            <a:endParaRPr lang="ru-RU" sz="28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Объект 3"/>
          <p:cNvPicPr>
            <a:picLocks noGrp="1" noChangeAspect="1"/>
          </p:cNvPicPr>
          <p:nvPr>
            <p:ph sz="quarter" idx="1"/>
          </p:nvPr>
        </p:nvPicPr>
        <p:blipFill>
          <a:blip r:embed="rId2"/>
          <a:stretch>
            <a:fillRect/>
          </a:stretch>
        </p:blipFill>
        <p:spPr>
          <a:xfrm>
            <a:off x="165843" y="1417639"/>
            <a:ext cx="2982457" cy="4213416"/>
          </a:xfrm>
          <a:prstGeom prst="rect">
            <a:avLst/>
          </a:prstGeom>
        </p:spPr>
      </p:pic>
      <p:pic>
        <p:nvPicPr>
          <p:cNvPr id="6" name="Рисунок 5"/>
          <p:cNvPicPr>
            <a:picLocks noChangeAspect="1"/>
          </p:cNvPicPr>
          <p:nvPr/>
        </p:nvPicPr>
        <p:blipFill>
          <a:blip r:embed="rId3"/>
          <a:stretch>
            <a:fillRect/>
          </a:stretch>
        </p:blipFill>
        <p:spPr>
          <a:xfrm>
            <a:off x="2935092" y="1417638"/>
            <a:ext cx="2982457" cy="4213417"/>
          </a:xfrm>
          <a:prstGeom prst="rect">
            <a:avLst/>
          </a:prstGeom>
        </p:spPr>
      </p:pic>
      <p:pic>
        <p:nvPicPr>
          <p:cNvPr id="8" name="Рисунок 7"/>
          <p:cNvPicPr>
            <a:picLocks noChangeAspect="1"/>
          </p:cNvPicPr>
          <p:nvPr/>
        </p:nvPicPr>
        <p:blipFill>
          <a:blip r:embed="rId4"/>
          <a:stretch>
            <a:fillRect/>
          </a:stretch>
        </p:blipFill>
        <p:spPr>
          <a:xfrm>
            <a:off x="5890250" y="1417637"/>
            <a:ext cx="2966805" cy="4191304"/>
          </a:xfrm>
          <a:prstGeom prst="rect">
            <a:avLst/>
          </a:prstGeom>
        </p:spPr>
      </p:pic>
    </p:spTree>
    <p:extLst>
      <p:ext uri="{BB962C8B-B14F-4D97-AF65-F5344CB8AC3E}">
        <p14:creationId xmlns:p14="http://schemas.microsoft.com/office/powerpoint/2010/main" val="447587014"/>
      </p:ext>
    </p:extLst>
  </p:cSld>
  <p:clrMapOvr>
    <a:masterClrMapping/>
  </p:clrMapOvr>
  <p:transition spd="slow">
    <p:pull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27584" y="980728"/>
            <a:ext cx="7560840" cy="5543929"/>
          </a:xfrm>
          <a:prstGeom prst="rect">
            <a:avLst/>
          </a:prstGeom>
        </p:spPr>
      </p:pic>
      <p:sp>
        <p:nvSpPr>
          <p:cNvPr id="5" name="Прямоугольник 4"/>
          <p:cNvSpPr/>
          <p:nvPr/>
        </p:nvSpPr>
        <p:spPr>
          <a:xfrm>
            <a:off x="406651" y="260648"/>
            <a:ext cx="8402706" cy="523220"/>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28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Границы территории ЧС</a:t>
            </a:r>
            <a:endParaRPr lang="ru-RU" sz="28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613871128"/>
      </p:ext>
    </p:extLst>
  </p:cSld>
  <p:clrMapOvr>
    <a:masterClrMapping/>
  </p:clrMapOvr>
  <p:transition spd="slow">
    <p:pull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60648"/>
            <a:ext cx="8402706" cy="707886"/>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2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Комиссия по обследованию</a:t>
            </a:r>
          </a:p>
          <a:p>
            <a:pPr algn="ctr"/>
            <a:r>
              <a:rPr lang="ru-RU" sz="2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поврежденного в результате </a:t>
            </a:r>
            <a:r>
              <a:rPr lang="ru-RU" sz="2000"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чс</a:t>
            </a:r>
            <a:r>
              <a:rPr lang="ru-RU" sz="20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имущества </a:t>
            </a:r>
            <a:endParaRPr lang="ru-RU"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Рисунок 3"/>
          <p:cNvPicPr/>
          <p:nvPr/>
        </p:nvPicPr>
        <p:blipFill rotWithShape="1">
          <a:blip r:embed="rId2"/>
          <a:srcRect l="27142" t="9768" r="25999" b="4283"/>
          <a:stretch/>
        </p:blipFill>
        <p:spPr>
          <a:xfrm>
            <a:off x="467544" y="1124744"/>
            <a:ext cx="2952329" cy="396044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2754" y="1110562"/>
            <a:ext cx="3816423" cy="2880320"/>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4748" t="7649"/>
          <a:stretch/>
        </p:blipFill>
        <p:spPr>
          <a:xfrm>
            <a:off x="6100966" y="4045219"/>
            <a:ext cx="2889150" cy="2508044"/>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9604" b="8677"/>
          <a:stretch/>
        </p:blipFill>
        <p:spPr>
          <a:xfrm>
            <a:off x="3313443" y="4059178"/>
            <a:ext cx="2710907" cy="2480125"/>
          </a:xfrm>
          <a:prstGeom prst="rect">
            <a:avLst/>
          </a:prstGeom>
        </p:spPr>
      </p:pic>
    </p:spTree>
    <p:extLst>
      <p:ext uri="{BB962C8B-B14F-4D97-AF65-F5344CB8AC3E}">
        <p14:creationId xmlns:p14="http://schemas.microsoft.com/office/powerpoint/2010/main" val="2590698619"/>
      </p:ext>
    </p:extLst>
  </p:cSld>
  <p:clrMapOvr>
    <a:masterClrMapping/>
  </p:clrMapOvr>
  <p:transition spd="slow">
    <p:pull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428604"/>
            <a:ext cx="857256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Тематика обращений:</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Rectangle 2"/>
          <p:cNvSpPr>
            <a:spLocks noChangeArrowheads="1"/>
          </p:cNvSpPr>
          <p:nvPr/>
        </p:nvSpPr>
        <p:spPr bwMode="auto">
          <a:xfrm>
            <a:off x="377301" y="405974"/>
            <a:ext cx="857047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6" name="Rectangle 3"/>
          <p:cNvSpPr>
            <a:spLocks noChangeArrowheads="1"/>
          </p:cNvSpPr>
          <p:nvPr/>
        </p:nvSpPr>
        <p:spPr bwMode="auto">
          <a:xfrm>
            <a:off x="377301" y="6530549"/>
            <a:ext cx="857047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Rectangle 2"/>
          <p:cNvSpPr>
            <a:spLocks noChangeArrowheads="1"/>
          </p:cNvSpPr>
          <p:nvPr/>
        </p:nvSpPr>
        <p:spPr bwMode="auto">
          <a:xfrm>
            <a:off x="1316465" y="1066115"/>
            <a:ext cx="605417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0" name="Rectangle 3"/>
          <p:cNvSpPr>
            <a:spLocks noChangeArrowheads="1"/>
          </p:cNvSpPr>
          <p:nvPr/>
        </p:nvSpPr>
        <p:spPr bwMode="auto">
          <a:xfrm>
            <a:off x="1316465" y="7247840"/>
            <a:ext cx="605417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3" name="Прямоугольник 12"/>
          <p:cNvSpPr/>
          <p:nvPr/>
        </p:nvSpPr>
        <p:spPr>
          <a:xfrm>
            <a:off x="421948" y="1072016"/>
            <a:ext cx="4325500" cy="1754326"/>
          </a:xfrm>
          <a:prstGeom prst="rect">
            <a:avLst/>
          </a:prstGeom>
        </p:spPr>
        <p:txBody>
          <a:bodyPr wrap="square">
            <a:spAutoFit/>
          </a:bodyPr>
          <a:lstStyle/>
          <a:p>
            <a:pPr algn="just">
              <a:spcAft>
                <a:spcPts val="0"/>
              </a:spcAft>
            </a:pPr>
            <a:r>
              <a:rPr lang="ru-RU" dirty="0">
                <a:latin typeface="Times New Roman"/>
                <a:ea typeface="Times New Roman"/>
              </a:rPr>
              <a:t>Мы практикуем такие </a:t>
            </a:r>
            <a:r>
              <a:rPr lang="ru-RU" b="1" i="1" dirty="0">
                <a:solidFill>
                  <a:srgbClr val="0070C0"/>
                </a:solidFill>
                <a:latin typeface="Times New Roman"/>
                <a:ea typeface="Times New Roman"/>
              </a:rPr>
              <a:t>формы общения </a:t>
            </a:r>
            <a:r>
              <a:rPr lang="ru-RU" b="1" dirty="0">
                <a:latin typeface="Times New Roman"/>
                <a:ea typeface="Times New Roman"/>
              </a:rPr>
              <a:t>:</a:t>
            </a:r>
            <a:endParaRPr lang="ru-RU" sz="1600" b="1" dirty="0">
              <a:latin typeface="Times New Roman"/>
              <a:ea typeface="Times New Roman"/>
            </a:endParaRPr>
          </a:p>
          <a:p>
            <a:pPr marL="342900" lvl="0" indent="-342900" algn="just">
              <a:spcAft>
                <a:spcPts val="0"/>
              </a:spcAft>
              <a:buFont typeface="Wingdings"/>
              <a:buChar char=""/>
              <a:tabLst>
                <a:tab pos="457200" algn="l"/>
              </a:tabLst>
            </a:pPr>
            <a:r>
              <a:rPr lang="ru-RU" dirty="0">
                <a:latin typeface="Times New Roman"/>
                <a:ea typeface="Times New Roman"/>
              </a:rPr>
              <a:t>как публичные слушания, </a:t>
            </a:r>
            <a:endParaRPr lang="ru-RU" sz="1600" dirty="0">
              <a:latin typeface="Times New Roman"/>
              <a:ea typeface="Times New Roman"/>
            </a:endParaRPr>
          </a:p>
          <a:p>
            <a:pPr marL="342900" lvl="0" indent="-342900" algn="just">
              <a:spcAft>
                <a:spcPts val="0"/>
              </a:spcAft>
              <a:buFont typeface="Wingdings"/>
              <a:buChar char=""/>
              <a:tabLst>
                <a:tab pos="457200" algn="l"/>
              </a:tabLst>
            </a:pPr>
            <a:r>
              <a:rPr lang="ru-RU" dirty="0">
                <a:latin typeface="Times New Roman"/>
                <a:ea typeface="Times New Roman"/>
              </a:rPr>
              <a:t>прием граждан по личным вопросам,</a:t>
            </a:r>
            <a:endParaRPr lang="ru-RU" sz="1600" dirty="0">
              <a:latin typeface="Times New Roman"/>
              <a:ea typeface="Times New Roman"/>
            </a:endParaRPr>
          </a:p>
          <a:p>
            <a:pPr marL="342900" lvl="0" indent="-342900" algn="just">
              <a:spcAft>
                <a:spcPts val="0"/>
              </a:spcAft>
              <a:buFont typeface="Wingdings"/>
              <a:buChar char=""/>
              <a:tabLst>
                <a:tab pos="457200" algn="l"/>
              </a:tabLst>
            </a:pPr>
            <a:r>
              <a:rPr lang="ru-RU" dirty="0" smtClean="0">
                <a:latin typeface="Times New Roman"/>
                <a:ea typeface="Times New Roman"/>
              </a:rPr>
              <a:t>электронная </a:t>
            </a:r>
            <a:r>
              <a:rPr lang="ru-RU" dirty="0">
                <a:latin typeface="Times New Roman"/>
                <a:ea typeface="Times New Roman"/>
              </a:rPr>
              <a:t>приемная, </a:t>
            </a:r>
            <a:endParaRPr lang="ru-RU" sz="1600" dirty="0">
              <a:latin typeface="Times New Roman"/>
              <a:ea typeface="Times New Roman"/>
            </a:endParaRPr>
          </a:p>
          <a:p>
            <a:pPr marL="342900" lvl="0" indent="-342900" algn="just">
              <a:spcAft>
                <a:spcPts val="0"/>
              </a:spcAft>
              <a:buFont typeface="Wingdings"/>
              <a:buChar char=""/>
              <a:tabLst>
                <a:tab pos="457200" algn="l"/>
              </a:tabLst>
            </a:pPr>
            <a:r>
              <a:rPr lang="ru-RU" dirty="0">
                <a:latin typeface="Times New Roman"/>
                <a:ea typeface="Times New Roman"/>
              </a:rPr>
              <a:t>встречи с жителями, </a:t>
            </a:r>
            <a:endParaRPr lang="ru-RU" sz="1600" dirty="0">
              <a:latin typeface="Times New Roman"/>
              <a:ea typeface="Times New Roman"/>
            </a:endParaRPr>
          </a:p>
          <a:p>
            <a:pPr marL="342900" lvl="0" indent="-342900" algn="just">
              <a:spcAft>
                <a:spcPts val="0"/>
              </a:spcAft>
              <a:buFont typeface="Wingdings"/>
              <a:buChar char=""/>
              <a:tabLst>
                <a:tab pos="457200" algn="l"/>
              </a:tabLst>
            </a:pPr>
            <a:r>
              <a:rPr lang="ru-RU" dirty="0">
                <a:latin typeface="Times New Roman"/>
                <a:ea typeface="Times New Roman"/>
              </a:rPr>
              <a:t>ежегодный отчет главы.</a:t>
            </a:r>
            <a:endParaRPr lang="ru-RU" sz="1600" dirty="0">
              <a:effectLst/>
              <a:latin typeface="Times New Roman"/>
              <a:ea typeface="Times New Roman"/>
            </a:endParaRPr>
          </a:p>
        </p:txBody>
      </p:sp>
      <p:sp>
        <p:nvSpPr>
          <p:cNvPr id="5" name="Прямоугольник 4"/>
          <p:cNvSpPr/>
          <p:nvPr/>
        </p:nvSpPr>
        <p:spPr>
          <a:xfrm>
            <a:off x="4967766" y="1140474"/>
            <a:ext cx="3708690" cy="1477328"/>
          </a:xfrm>
          <a:prstGeom prst="rect">
            <a:avLst/>
          </a:prstGeom>
        </p:spPr>
        <p:txBody>
          <a:bodyPr wrap="square">
            <a:spAutoFit/>
          </a:bodyPr>
          <a:lstStyle/>
          <a:p>
            <a:pPr algn="just">
              <a:spcAft>
                <a:spcPts val="0"/>
              </a:spcAft>
            </a:pPr>
            <a:r>
              <a:rPr lang="ru-RU" sz="1500" dirty="0">
                <a:latin typeface="Times New Roman" panose="02020603050405020304" pitchFamily="18" charset="0"/>
                <a:ea typeface="Times New Roman" panose="02020603050405020304" pitchFamily="18" charset="0"/>
              </a:rPr>
              <a:t>Несмотря на пандемию </a:t>
            </a:r>
            <a:r>
              <a:rPr lang="ru-RU" sz="1500" dirty="0" err="1">
                <a:latin typeface="Times New Roman" panose="02020603050405020304" pitchFamily="18" charset="0"/>
                <a:ea typeface="Times New Roman" panose="02020603050405020304" pitchFamily="18" charset="0"/>
              </a:rPr>
              <a:t>коронавируса</a:t>
            </a:r>
            <a:r>
              <a:rPr lang="ru-RU" sz="1500" dirty="0">
                <a:latin typeface="Times New Roman" panose="02020603050405020304" pitchFamily="18" charset="0"/>
                <a:ea typeface="Times New Roman" panose="02020603050405020304" pitchFamily="18" charset="0"/>
              </a:rPr>
              <a:t> обращения граждан в органы власти, как и прежде, один из точных показателей дел в поселении. Диалог с общественностью позволяет выявить проблемы, принимать оперативные меры для их решения.</a:t>
            </a:r>
            <a:endParaRPr lang="ru-RU" sz="1500" dirty="0">
              <a:effectLst/>
              <a:latin typeface="Times New Roman" panose="02020603050405020304" pitchFamily="18" charset="0"/>
              <a:ea typeface="Times New Roman" panose="02020603050405020304" pitchFamily="18" charset="0"/>
            </a:endParaRPr>
          </a:p>
        </p:txBody>
      </p:sp>
      <p:sp>
        <p:nvSpPr>
          <p:cNvPr id="11" name="Прямоугольник 10"/>
          <p:cNvSpPr/>
          <p:nvPr/>
        </p:nvSpPr>
        <p:spPr>
          <a:xfrm>
            <a:off x="678666" y="2939777"/>
            <a:ext cx="1917804" cy="3093154"/>
          </a:xfrm>
          <a:prstGeom prst="rect">
            <a:avLst/>
          </a:prstGeom>
        </p:spPr>
        <p:txBody>
          <a:bodyPr wrap="square">
            <a:spAutoFit/>
          </a:bodyPr>
          <a:lstStyle/>
          <a:p>
            <a:r>
              <a:rPr lang="ru-RU" sz="1400" i="1" dirty="0">
                <a:solidFill>
                  <a:srgbClr val="00000A"/>
                </a:solidFill>
                <a:latin typeface="Times New Roman" panose="02020603050405020304" pitchFamily="18" charset="0"/>
                <a:ea typeface="Times New Roman" panose="02020603050405020304" pitchFamily="18" charset="0"/>
              </a:rPr>
              <a:t> </a:t>
            </a:r>
            <a:r>
              <a:rPr lang="ru-RU" sz="1500" i="1" dirty="0">
                <a:latin typeface="Times New Roman" panose="02020603050405020304" pitchFamily="18" charset="0"/>
                <a:ea typeface="Calibri" panose="020F0502020204030204" pitchFamily="34" charset="0"/>
              </a:rPr>
              <a:t>За </a:t>
            </a:r>
            <a:r>
              <a:rPr lang="ru-RU" sz="1500" b="1" i="1" dirty="0">
                <a:latin typeface="Times New Roman" panose="02020603050405020304" pitchFamily="18" charset="0"/>
                <a:ea typeface="Calibri" panose="020F0502020204030204" pitchFamily="34" charset="0"/>
              </a:rPr>
              <a:t>2020</a:t>
            </a:r>
            <a:r>
              <a:rPr lang="ru-RU" sz="1500" i="1" dirty="0">
                <a:latin typeface="Times New Roman" panose="02020603050405020304" pitchFamily="18" charset="0"/>
                <a:ea typeface="Calibri" panose="020F0502020204030204" pitchFamily="34" charset="0"/>
              </a:rPr>
              <a:t> год в адрес администрации Нижнесергинского городского поселения поступило </a:t>
            </a:r>
            <a:r>
              <a:rPr lang="ru-RU" sz="1500" b="1" i="1" dirty="0">
                <a:latin typeface="Times New Roman" panose="02020603050405020304" pitchFamily="18" charset="0"/>
                <a:ea typeface="Calibri" panose="020F0502020204030204" pitchFamily="34" charset="0"/>
              </a:rPr>
              <a:t>1001</a:t>
            </a:r>
            <a:r>
              <a:rPr lang="ru-RU" sz="1500" i="1" dirty="0">
                <a:latin typeface="Times New Roman" panose="02020603050405020304" pitchFamily="18" charset="0"/>
                <a:ea typeface="Calibri" panose="020F0502020204030204" pitchFamily="34" charset="0"/>
              </a:rPr>
              <a:t> </a:t>
            </a:r>
            <a:r>
              <a:rPr lang="ru-RU" sz="1500" i="1" dirty="0" smtClean="0">
                <a:latin typeface="Times New Roman" panose="02020603050405020304" pitchFamily="18" charset="0"/>
                <a:ea typeface="Calibri" panose="020F0502020204030204" pitchFamily="34" charset="0"/>
              </a:rPr>
              <a:t>письменное обращение </a:t>
            </a:r>
            <a:r>
              <a:rPr lang="ru-RU" sz="1500" i="1" dirty="0">
                <a:latin typeface="Times New Roman" panose="02020603050405020304" pitchFamily="18" charset="0"/>
                <a:ea typeface="Calibri" panose="020F0502020204030204" pitchFamily="34" charset="0"/>
              </a:rPr>
              <a:t>граждан, из них </a:t>
            </a:r>
            <a:r>
              <a:rPr lang="ru-RU" sz="1500" b="1" i="1" dirty="0">
                <a:latin typeface="Times New Roman" panose="02020603050405020304" pitchFamily="18" charset="0"/>
                <a:ea typeface="Calibri" panose="020F0502020204030204" pitchFamily="34" charset="0"/>
              </a:rPr>
              <a:t>61</a:t>
            </a:r>
            <a:r>
              <a:rPr lang="ru-RU" sz="1500" i="1" dirty="0">
                <a:latin typeface="Times New Roman" panose="02020603050405020304" pitchFamily="18" charset="0"/>
                <a:ea typeface="Calibri" panose="020F0502020204030204" pitchFamily="34" charset="0"/>
              </a:rPr>
              <a:t> обращение в электронной форме. Кроме того, в течение года также поступило 16 устных обращений.</a:t>
            </a:r>
            <a:endParaRPr lang="ru-RU" sz="1500" i="1" dirty="0"/>
          </a:p>
        </p:txBody>
      </p:sp>
      <p:sp>
        <p:nvSpPr>
          <p:cNvPr id="12" name="Rectangle 123"/>
          <p:cNvSpPr>
            <a:spLocks noChangeArrowheads="1"/>
          </p:cNvSpPr>
          <p:nvPr/>
        </p:nvSpPr>
        <p:spPr bwMode="auto">
          <a:xfrm>
            <a:off x="3222526" y="2078139"/>
            <a:ext cx="711704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1146" name="Picture 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900700"/>
            <a:ext cx="5786579" cy="34693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ll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 name="Прямоугольник 2"/>
          <p:cNvSpPr/>
          <p:nvPr/>
        </p:nvSpPr>
        <p:spPr>
          <a:xfrm>
            <a:off x="467544" y="404664"/>
            <a:ext cx="8402706" cy="461665"/>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2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помощь пострадавшим, прием населения</a:t>
            </a:r>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2342" t="6666" r="2342" b="8889"/>
          <a:stretch/>
        </p:blipFill>
        <p:spPr>
          <a:xfrm>
            <a:off x="5364088" y="964397"/>
            <a:ext cx="3312368" cy="2736304"/>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6536" t="6323" r="34196" b="-6323"/>
          <a:stretch/>
        </p:blipFill>
        <p:spPr>
          <a:xfrm>
            <a:off x="203752" y="3863549"/>
            <a:ext cx="2375172" cy="275002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556" y="976171"/>
            <a:ext cx="4248472" cy="2728676"/>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10204" r="6123"/>
          <a:stretch/>
        </p:blipFill>
        <p:spPr>
          <a:xfrm>
            <a:off x="2702148" y="3838273"/>
            <a:ext cx="2952328" cy="2664560"/>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7700" y="3822496"/>
            <a:ext cx="3240360" cy="2644384"/>
          </a:xfrm>
          <a:prstGeom prst="rect">
            <a:avLst/>
          </a:prstGeom>
        </p:spPr>
      </p:pic>
    </p:spTree>
    <p:extLst>
      <p:ext uri="{BB962C8B-B14F-4D97-AF65-F5344CB8AC3E}">
        <p14:creationId xmlns:p14="http://schemas.microsoft.com/office/powerpoint/2010/main" val="3358064310"/>
      </p:ext>
    </p:extLst>
  </p:cSld>
  <p:clrMapOvr>
    <a:masterClrMapping/>
  </p:clrMapOvr>
  <p:transition spd="slow">
    <p:pull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04664"/>
            <a:ext cx="8402706" cy="584775"/>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3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Социальные выплаты</a:t>
            </a:r>
          </a:p>
        </p:txBody>
      </p:sp>
      <p:graphicFrame>
        <p:nvGraphicFramePr>
          <p:cNvPr id="3" name="Таблица 2"/>
          <p:cNvGraphicFramePr>
            <a:graphicFrameLocks noGrp="1"/>
          </p:cNvGraphicFramePr>
          <p:nvPr>
            <p:extLst>
              <p:ext uri="{D42A27DB-BD31-4B8C-83A1-F6EECF244321}">
                <p14:modId xmlns:p14="http://schemas.microsoft.com/office/powerpoint/2010/main" val="1473140231"/>
              </p:ext>
            </p:extLst>
          </p:nvPr>
        </p:nvGraphicFramePr>
        <p:xfrm>
          <a:off x="978380" y="1152215"/>
          <a:ext cx="7697928" cy="3986613"/>
        </p:xfrm>
        <a:graphic>
          <a:graphicData uri="http://schemas.openxmlformats.org/drawingml/2006/table">
            <a:tbl>
              <a:tblPr firstRow="1" firstCol="1" bandRow="1">
                <a:tableStyleId>{5C22544A-7EE6-4342-B048-85BDC9FD1C3A}</a:tableStyleId>
              </a:tblPr>
              <a:tblGrid>
                <a:gridCol w="4034868"/>
                <a:gridCol w="3663060"/>
              </a:tblGrid>
              <a:tr h="629223">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prstClr val="white"/>
                          </a:solidFill>
                          <a:effectLst/>
                          <a:uLnTx/>
                          <a:uFillTx/>
                          <a:latin typeface="+mn-lt"/>
                          <a:ea typeface="+mn-ea"/>
                          <a:cs typeface="+mn-cs"/>
                        </a:rPr>
                        <a:t>Средства резервного фонда Правительства СО</a:t>
                      </a:r>
                      <a:endParaRPr kumimoji="0" lang="ru-RU" sz="1100" b="1" i="0" u="none" strike="noStrike" kern="1200" cap="none" spc="0" normalizeH="0" baseline="0" noProof="0" dirty="0" smtClean="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600" dirty="0">
                          <a:effectLst/>
                        </a:rPr>
                        <a:t>Выделено, рублей</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94913">
                <a:tc>
                  <a:txBody>
                    <a:bodyPr/>
                    <a:lstStyle/>
                    <a:p>
                      <a:pPr>
                        <a:lnSpc>
                          <a:spcPct val="107000"/>
                        </a:lnSpc>
                        <a:spcAft>
                          <a:spcPts val="0"/>
                        </a:spcAft>
                      </a:pPr>
                      <a:r>
                        <a:rPr lang="ru-RU" sz="1600" dirty="0" smtClean="0">
                          <a:effectLst/>
                          <a:latin typeface="Times New Roman" panose="02020603050405020304" pitchFamily="18" charset="0"/>
                          <a:ea typeface="Calibri" panose="020F0502020204030204" pitchFamily="34" charset="0"/>
                          <a:cs typeface="Times New Roman" panose="02020603050405020304" pitchFamily="18" charset="0"/>
                        </a:rPr>
                        <a:t>На выплату единовременной материальной помощи</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600" dirty="0" smtClean="0">
                          <a:effectLst/>
                        </a:rPr>
                        <a:t>8</a:t>
                      </a:r>
                      <a:r>
                        <a:rPr lang="ru-RU" sz="1600" dirty="0">
                          <a:effectLst/>
                        </a:rPr>
                        <a:t> </a:t>
                      </a:r>
                      <a:r>
                        <a:rPr lang="ru-RU" sz="1600" dirty="0" smtClean="0">
                          <a:effectLst/>
                        </a:rPr>
                        <a:t>800 </a:t>
                      </a:r>
                      <a:r>
                        <a:rPr lang="ru-RU" sz="1600" dirty="0">
                          <a:effectLst/>
                        </a:rPr>
                        <a:t>000</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20080">
                <a:tc>
                  <a:txBody>
                    <a:bodyPr/>
                    <a:lstStyle/>
                    <a:p>
                      <a:pPr>
                        <a:lnSpc>
                          <a:spcPct val="107000"/>
                        </a:lnSpc>
                        <a:spcAft>
                          <a:spcPts val="0"/>
                        </a:spcAft>
                      </a:pPr>
                      <a:r>
                        <a:rPr lang="ru-RU" sz="1600" dirty="0" smtClean="0">
                          <a:effectLst/>
                          <a:latin typeface="Times New Roman" panose="02020603050405020304" pitchFamily="18" charset="0"/>
                          <a:ea typeface="Calibri" panose="020F0502020204030204" pitchFamily="34" charset="0"/>
                          <a:cs typeface="Times New Roman" panose="02020603050405020304" pitchFamily="18" charset="0"/>
                        </a:rPr>
                        <a:t>На выплату финансовой помощи</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600" dirty="0" smtClean="0">
                          <a:effectLst/>
                          <a:latin typeface="Calibri" panose="020F0502020204030204" pitchFamily="34" charset="0"/>
                          <a:ea typeface="Calibri" panose="020F0502020204030204" pitchFamily="34" charset="0"/>
                          <a:cs typeface="Times New Roman" panose="02020603050405020304" pitchFamily="18" charset="0"/>
                        </a:rPr>
                        <a:t>1 150</a:t>
                      </a:r>
                      <a:r>
                        <a:rPr lang="ru-RU" sz="1600" baseline="0" dirty="0" smtClean="0">
                          <a:effectLst/>
                          <a:latin typeface="Calibri" panose="020F0502020204030204" pitchFamily="34" charset="0"/>
                          <a:ea typeface="Calibri" panose="020F0502020204030204" pitchFamily="34" charset="0"/>
                          <a:cs typeface="Times New Roman" panose="02020603050405020304" pitchFamily="18" charset="0"/>
                        </a:rPr>
                        <a:t> 000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04056">
                <a:tc>
                  <a:txBody>
                    <a:bodyPr/>
                    <a:lstStyle/>
                    <a:p>
                      <a:pPr>
                        <a:lnSpc>
                          <a:spcPct val="107000"/>
                        </a:lnSpc>
                        <a:spcAft>
                          <a:spcPts val="0"/>
                        </a:spcAft>
                      </a:pPr>
                      <a:r>
                        <a:rPr lang="ru-RU" sz="1600" dirty="0" smtClean="0">
                          <a:effectLst/>
                          <a:latin typeface="Times New Roman" panose="02020603050405020304" pitchFamily="18" charset="0"/>
                          <a:ea typeface="Calibri" panose="020F0502020204030204" pitchFamily="34" charset="0"/>
                          <a:cs typeface="Times New Roman" panose="02020603050405020304" pitchFamily="18" charset="0"/>
                        </a:rPr>
                        <a:t>На капитальный ремонт жилых домов</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600" dirty="0" smtClean="0">
                          <a:effectLst/>
                          <a:latin typeface="Calibri" panose="020F0502020204030204" pitchFamily="34" charset="0"/>
                          <a:ea typeface="Calibri" panose="020F0502020204030204" pitchFamily="34" charset="0"/>
                          <a:cs typeface="Times New Roman" panose="02020603050405020304" pitchFamily="18" charset="0"/>
                        </a:rPr>
                        <a:t>15 340</a:t>
                      </a:r>
                      <a:r>
                        <a:rPr lang="ru-RU" sz="16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600" dirty="0" smtClean="0">
                          <a:effectLst/>
                          <a:latin typeface="Calibri" panose="020F0502020204030204" pitchFamily="34" charset="0"/>
                          <a:ea typeface="Calibri" panose="020F0502020204030204" pitchFamily="34" charset="0"/>
                          <a:cs typeface="Times New Roman" panose="02020603050405020304" pitchFamily="18" charset="0"/>
                        </a:rPr>
                        <a:t>900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04056">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ru-RU" sz="1600" dirty="0" smtClean="0">
                          <a:effectLst/>
                          <a:latin typeface="Times New Roman" panose="02020603050405020304" pitchFamily="18" charset="0"/>
                          <a:ea typeface="Calibri" panose="020F0502020204030204" pitchFamily="34" charset="0"/>
                          <a:cs typeface="Times New Roman" panose="02020603050405020304" pitchFamily="18" charset="0"/>
                        </a:rPr>
                        <a:t>На приобретение утраченного жилья</a:t>
                      </a:r>
                    </a:p>
                    <a:p>
                      <a:pPr>
                        <a:lnSpc>
                          <a:spcPct val="107000"/>
                        </a:lnSpc>
                        <a:spcAft>
                          <a:spcPts val="0"/>
                        </a:spcAft>
                      </a:pP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600" dirty="0" smtClean="0">
                          <a:effectLst/>
                          <a:latin typeface="Calibri" panose="020F0502020204030204" pitchFamily="34" charset="0"/>
                          <a:ea typeface="Calibri" panose="020F0502020204030204" pitchFamily="34" charset="0"/>
                          <a:cs typeface="Times New Roman" panose="02020603050405020304" pitchFamily="18" charset="0"/>
                        </a:rPr>
                        <a:t>4 991 000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04056">
                <a:tc>
                  <a:txBody>
                    <a:bodyPr/>
                    <a:lstStyle/>
                    <a:p>
                      <a:pPr>
                        <a:lnSpc>
                          <a:spcPct val="107000"/>
                        </a:lnSpc>
                        <a:spcAft>
                          <a:spcPts val="0"/>
                        </a:spcAft>
                      </a:pPr>
                      <a:r>
                        <a:rPr lang="ru-RU" sz="1600" dirty="0" smtClean="0">
                          <a:effectLst/>
                          <a:latin typeface="Times New Roman" panose="02020603050405020304" pitchFamily="18" charset="0"/>
                          <a:ea typeface="Calibri" panose="020F0502020204030204" pitchFamily="34" charset="0"/>
                          <a:cs typeface="Times New Roman" panose="02020603050405020304" pitchFamily="18" charset="0"/>
                        </a:rPr>
                        <a:t>На проведение аварийно-восстановительных мероприятий</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600" dirty="0" smtClean="0">
                          <a:effectLst/>
                          <a:latin typeface="Calibri" panose="020F0502020204030204" pitchFamily="34" charset="0"/>
                          <a:ea typeface="Calibri" panose="020F0502020204030204" pitchFamily="34" charset="0"/>
                          <a:cs typeface="Times New Roman" panose="02020603050405020304" pitchFamily="18" charset="0"/>
                        </a:rPr>
                        <a:t>142 432 400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65763">
                <a:tc>
                  <a:txBody>
                    <a:bodyPr/>
                    <a:lstStyle/>
                    <a:p>
                      <a:pPr>
                        <a:lnSpc>
                          <a:spcPct val="107000"/>
                        </a:lnSpc>
                        <a:spcAft>
                          <a:spcPts val="0"/>
                        </a:spcAft>
                      </a:pPr>
                      <a:r>
                        <a:rPr lang="ru-RU" sz="1600" dirty="0">
                          <a:effectLst/>
                        </a:rPr>
                        <a:t>ИТОГО: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1700" b="1" dirty="0" smtClean="0">
                          <a:effectLst/>
                          <a:latin typeface="Calibri" panose="020F0502020204030204" pitchFamily="34" charset="0"/>
                          <a:ea typeface="Calibri" panose="020F0502020204030204" pitchFamily="34" charset="0"/>
                          <a:cs typeface="Times New Roman" panose="02020603050405020304" pitchFamily="18" charset="0"/>
                        </a:rPr>
                        <a:t> 172 714 300</a:t>
                      </a:r>
                      <a:endParaRPr lang="ru-RU"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Прямоугольник 4"/>
          <p:cNvSpPr/>
          <p:nvPr/>
        </p:nvSpPr>
        <p:spPr>
          <a:xfrm>
            <a:off x="1907704" y="5301208"/>
            <a:ext cx="5839281" cy="1200329"/>
          </a:xfrm>
          <a:prstGeom prst="rect">
            <a:avLst/>
          </a:prstGeom>
        </p:spPr>
        <p:txBody>
          <a:bodyPr wrap="square">
            <a:spAutoFit/>
          </a:bodyPr>
          <a:lstStyle/>
          <a:p>
            <a:pPr indent="342900" algn="ctr">
              <a:spcAft>
                <a:spcPts val="0"/>
              </a:spcAft>
            </a:pPr>
            <a:r>
              <a:rPr lang="ru-RU" b="1" dirty="0">
                <a:latin typeface="Times New Roman" panose="02020603050405020304" pitchFamily="18" charset="0"/>
                <a:ea typeface="Times New Roman" panose="02020603050405020304" pitchFamily="18" charset="0"/>
              </a:rPr>
              <a:t>Из средств местного бюджета произведены выплаты единовременной помощи гражданам, пострадавшим в ЧС, по 5 тыс. руб. на человека в сумме 4 400 тыс. рублей (880 граждан).</a:t>
            </a:r>
            <a:endParaRPr lang="ru-RU" sz="16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96548811"/>
      </p:ext>
    </p:extLst>
  </p:cSld>
  <p:clrMapOvr>
    <a:masterClrMapping/>
  </p:clrMapOvr>
  <p:transition spd="slow">
    <p:pull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60648"/>
            <a:ext cx="8402706" cy="584775"/>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3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Дома, подлежащие сносу</a:t>
            </a:r>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639" t="323" r="9836" b="12281"/>
          <a:stretch/>
        </p:blipFill>
        <p:spPr>
          <a:xfrm>
            <a:off x="395536" y="971391"/>
            <a:ext cx="4032448" cy="3371097"/>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4369169"/>
            <a:ext cx="3038249" cy="225435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971391"/>
            <a:ext cx="3614313" cy="3284984"/>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9969" y="4373918"/>
            <a:ext cx="3528392" cy="2281034"/>
          </a:xfrm>
          <a:prstGeom prst="rect">
            <a:avLst/>
          </a:prstGeom>
        </p:spPr>
      </p:pic>
    </p:spTree>
    <p:extLst>
      <p:ext uri="{BB962C8B-B14F-4D97-AF65-F5344CB8AC3E}">
        <p14:creationId xmlns:p14="http://schemas.microsoft.com/office/powerpoint/2010/main" val="4226138824"/>
      </p:ext>
    </p:extLst>
  </p:cSld>
  <p:clrMapOvr>
    <a:masterClrMapping/>
  </p:clrMapOvr>
  <p:transition spd="slow">
    <p:pull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60648"/>
            <a:ext cx="8402706" cy="584775"/>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3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Дома, подлежащие ремонту</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980728"/>
            <a:ext cx="3456384" cy="3032956"/>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980728"/>
            <a:ext cx="3744416" cy="3032956"/>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016" y="4139016"/>
            <a:ext cx="3380928" cy="2492896"/>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0072" y="4122569"/>
            <a:ext cx="3312368" cy="2525790"/>
          </a:xfrm>
          <a:prstGeom prst="rect">
            <a:avLst/>
          </a:prstGeom>
        </p:spPr>
      </p:pic>
    </p:spTree>
    <p:extLst>
      <p:ext uri="{BB962C8B-B14F-4D97-AF65-F5344CB8AC3E}">
        <p14:creationId xmlns:p14="http://schemas.microsoft.com/office/powerpoint/2010/main" val="753226616"/>
      </p:ext>
    </p:extLst>
  </p:cSld>
  <p:clrMapOvr>
    <a:masterClrMapping/>
  </p:clrMapOvr>
  <p:transition spd="slow">
    <p:pull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04664"/>
            <a:ext cx="8402706" cy="461665"/>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2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Помощь от Русской медной компании </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052736"/>
            <a:ext cx="4032448" cy="324036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786" y="1034109"/>
            <a:ext cx="4176464" cy="3258987"/>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750" y="4366328"/>
            <a:ext cx="3751242" cy="2322883"/>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7143" y="4366328"/>
            <a:ext cx="3744416" cy="2322883"/>
          </a:xfrm>
          <a:prstGeom prst="rect">
            <a:avLst/>
          </a:prstGeom>
        </p:spPr>
      </p:pic>
    </p:spTree>
    <p:extLst>
      <p:ext uri="{BB962C8B-B14F-4D97-AF65-F5344CB8AC3E}">
        <p14:creationId xmlns:p14="http://schemas.microsoft.com/office/powerpoint/2010/main" val="2776427126"/>
      </p:ext>
    </p:extLst>
  </p:cSld>
  <p:clrMapOvr>
    <a:masterClrMapping/>
  </p:clrMapOvr>
  <p:transition spd="slow">
    <p:pull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3"/>
          <p:cNvSpPr>
            <a:spLocks noChangeArrowheads="1"/>
          </p:cNvSpPr>
          <p:nvPr/>
        </p:nvSpPr>
        <p:spPr bwMode="auto">
          <a:xfrm>
            <a:off x="0" y="3200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2"/>
          <p:cNvSpPr>
            <a:spLocks noChangeArrowheads="1"/>
          </p:cNvSpPr>
          <p:nvPr/>
        </p:nvSpPr>
        <p:spPr bwMode="auto">
          <a:xfrm>
            <a:off x="1979712" y="33158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Rectangle 3"/>
          <p:cNvSpPr>
            <a:spLocks noChangeArrowheads="1"/>
          </p:cNvSpPr>
          <p:nvPr/>
        </p:nvSpPr>
        <p:spPr bwMode="auto">
          <a:xfrm>
            <a:off x="1979712" y="656389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Прямоугольник 6"/>
          <p:cNvSpPr/>
          <p:nvPr/>
        </p:nvSpPr>
        <p:spPr>
          <a:xfrm>
            <a:off x="467544" y="404664"/>
            <a:ext cx="8402706" cy="461665"/>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2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Электроснабжение</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7" y="1052736"/>
            <a:ext cx="7351449" cy="5143500"/>
          </a:xfrm>
          <a:prstGeom prst="rect">
            <a:avLst/>
          </a:prstGeom>
        </p:spPr>
      </p:pic>
    </p:spTree>
    <p:extLst>
      <p:ext uri="{BB962C8B-B14F-4D97-AF65-F5344CB8AC3E}">
        <p14:creationId xmlns:p14="http://schemas.microsoft.com/office/powerpoint/2010/main" val="1785481601"/>
      </p:ext>
    </p:extLst>
  </p:cSld>
  <p:clrMapOvr>
    <a:masterClrMapping/>
  </p:clrMapOvr>
  <p:transition spd="slow">
    <p:pull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3"/>
          <p:cNvSpPr>
            <a:spLocks noChangeArrowheads="1"/>
          </p:cNvSpPr>
          <p:nvPr/>
        </p:nvSpPr>
        <p:spPr bwMode="auto">
          <a:xfrm>
            <a:off x="0" y="3200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2"/>
          <p:cNvSpPr>
            <a:spLocks noChangeArrowheads="1"/>
          </p:cNvSpPr>
          <p:nvPr/>
        </p:nvSpPr>
        <p:spPr bwMode="auto">
          <a:xfrm>
            <a:off x="1979712" y="331586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Rectangle 3"/>
          <p:cNvSpPr>
            <a:spLocks noChangeArrowheads="1"/>
          </p:cNvSpPr>
          <p:nvPr/>
        </p:nvSpPr>
        <p:spPr bwMode="auto">
          <a:xfrm>
            <a:off x="1979712" y="656389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Прямоугольник 6"/>
          <p:cNvSpPr/>
          <p:nvPr/>
        </p:nvSpPr>
        <p:spPr>
          <a:xfrm>
            <a:off x="467544" y="404664"/>
            <a:ext cx="8402706" cy="461665"/>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2400"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Гиперхлорирование</a:t>
            </a:r>
            <a:r>
              <a:rPr lang="ru-RU" sz="2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водоснабжения</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048540"/>
            <a:ext cx="5616624" cy="2674197"/>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3848858"/>
            <a:ext cx="3384376" cy="2611462"/>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00" y="3904948"/>
            <a:ext cx="3491880" cy="2539454"/>
          </a:xfrm>
          <a:prstGeom prst="rect">
            <a:avLst/>
          </a:prstGeom>
        </p:spPr>
      </p:pic>
    </p:spTree>
    <p:extLst>
      <p:ext uri="{BB962C8B-B14F-4D97-AF65-F5344CB8AC3E}">
        <p14:creationId xmlns:p14="http://schemas.microsoft.com/office/powerpoint/2010/main" val="2786408718"/>
      </p:ext>
    </p:extLst>
  </p:cSld>
  <p:clrMapOvr>
    <a:masterClrMapping/>
  </p:clrMapOvr>
  <p:transition spd="slow">
    <p:pull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altLang="ru-RU" sz="1400" b="0" i="0" u="none" strike="noStrike" cap="none" normalizeH="0" baseline="0" smtClean="0">
              <a:ln>
                <a:noFill/>
              </a:ln>
              <a:solidFill>
                <a:srgbClr val="FF0000"/>
              </a:solidFill>
              <a:effectLst/>
              <a:latin typeface="Arial" panose="020B0604020202020204" pitchFamily="34" charset="0"/>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smtClean="0">
                <a:ln>
                  <a:noFill/>
                </a:ln>
                <a:solidFill>
                  <a:srgbClr val="FF0000"/>
                </a:solidFill>
                <a:effectLst/>
                <a:latin typeface="Arial" panose="020B0604020202020204" pitchFamily="34" charset="0"/>
                <a:ea typeface="Times New Roman" panose="02020603050405020304" pitchFamily="18" charset="0"/>
              </a:rPr>
              <a:t>     </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4" name="Прямоугольник 3"/>
          <p:cNvSpPr/>
          <p:nvPr/>
        </p:nvSpPr>
        <p:spPr>
          <a:xfrm>
            <a:off x="467791" y="293303"/>
            <a:ext cx="8402706" cy="461665"/>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2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Выдача питьевой воды</a:t>
            </a:r>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t="6818" b="2273"/>
          <a:stretch/>
        </p:blipFill>
        <p:spPr>
          <a:xfrm>
            <a:off x="755575" y="924599"/>
            <a:ext cx="3528391" cy="2972256"/>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6838" r="11100" b="12083"/>
          <a:stretch/>
        </p:blipFill>
        <p:spPr>
          <a:xfrm>
            <a:off x="4932040" y="857761"/>
            <a:ext cx="3456384" cy="2972255"/>
          </a:xfrm>
          <a:prstGeom prst="rect">
            <a:avLst/>
          </a:prstGeom>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5324" t="-1" r="10946" b="16018"/>
          <a:stretch/>
        </p:blipFill>
        <p:spPr>
          <a:xfrm rot="5400000">
            <a:off x="5310045" y="3666538"/>
            <a:ext cx="2700373" cy="3232916"/>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5" y="3932809"/>
            <a:ext cx="3528391" cy="2664295"/>
          </a:xfrm>
          <a:prstGeom prst="rect">
            <a:avLst/>
          </a:prstGeom>
        </p:spPr>
      </p:pic>
    </p:spTree>
    <p:extLst>
      <p:ext uri="{BB962C8B-B14F-4D97-AF65-F5344CB8AC3E}">
        <p14:creationId xmlns:p14="http://schemas.microsoft.com/office/powerpoint/2010/main" val="920653582"/>
      </p:ext>
    </p:extLst>
  </p:cSld>
  <p:clrMapOvr>
    <a:masterClrMapping/>
  </p:clrMapOvr>
  <p:transition spd="slow">
    <p:pull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32656"/>
            <a:ext cx="8402706" cy="461665"/>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2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Водоотведение</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196752"/>
            <a:ext cx="3008933" cy="489654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5702" y="3861047"/>
            <a:ext cx="4197080" cy="2660805"/>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7868" y="1007069"/>
            <a:ext cx="4214914" cy="2661879"/>
          </a:xfrm>
          <a:prstGeom prst="rect">
            <a:avLst/>
          </a:prstGeom>
        </p:spPr>
      </p:pic>
    </p:spTree>
    <p:extLst>
      <p:ext uri="{BB962C8B-B14F-4D97-AF65-F5344CB8AC3E}">
        <p14:creationId xmlns:p14="http://schemas.microsoft.com/office/powerpoint/2010/main" val="3448921661"/>
      </p:ext>
    </p:extLst>
  </p:cSld>
  <p:clrMapOvr>
    <a:masterClrMapping/>
  </p:clrMapOvr>
  <p:transition spd="slow">
    <p:pull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04664"/>
            <a:ext cx="8402706" cy="461665"/>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2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газоснабжение</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135420"/>
            <a:ext cx="3646448" cy="4928241"/>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143247"/>
            <a:ext cx="3866202" cy="4920414"/>
          </a:xfrm>
          <a:prstGeom prst="rect">
            <a:avLst/>
          </a:prstGeom>
        </p:spPr>
      </p:pic>
    </p:spTree>
    <p:extLst>
      <p:ext uri="{BB962C8B-B14F-4D97-AF65-F5344CB8AC3E}">
        <p14:creationId xmlns:p14="http://schemas.microsoft.com/office/powerpoint/2010/main" val="2952950020"/>
      </p:ext>
    </p:extLst>
  </p:cSld>
  <p:clrMapOvr>
    <a:masterClrMapping/>
  </p:clrMapOvr>
  <p:transition spd="slow">
    <p:pull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214423"/>
            <a:ext cx="8432120" cy="1938992"/>
          </a:xfrm>
          <a:prstGeom prst="rect">
            <a:avLst/>
          </a:prstGeom>
          <a:noFill/>
        </p:spPr>
        <p:txBody>
          <a:bodyPr wrap="square" rtlCol="0">
            <a:spAutoFit/>
          </a:bodyPr>
          <a:lstStyle/>
          <a:p>
            <a:pPr algn="ctr"/>
            <a:r>
              <a:rPr lang="ru-RU" sz="2000" b="1" dirty="0" smtClean="0">
                <a:solidFill>
                  <a:prstClr val="black"/>
                </a:solidFill>
              </a:rPr>
              <a:t>Многофункциональный </a:t>
            </a:r>
            <a:r>
              <a:rPr lang="ru-RU" sz="2000" b="1" dirty="0">
                <a:solidFill>
                  <a:prstClr val="black"/>
                </a:solidFill>
              </a:rPr>
              <a:t>центр предоставления государственных и муниципальных </a:t>
            </a:r>
            <a:r>
              <a:rPr lang="ru-RU" sz="2000" b="1" dirty="0" smtClean="0">
                <a:solidFill>
                  <a:prstClr val="black"/>
                </a:solidFill>
              </a:rPr>
              <a:t>услуг </a:t>
            </a:r>
            <a:r>
              <a:rPr lang="ru-RU" sz="2000" b="1" dirty="0" smtClean="0">
                <a:solidFill>
                  <a:srgbClr val="0070C0"/>
                </a:solidFill>
              </a:rPr>
              <a:t>«Мои Документы»</a:t>
            </a:r>
          </a:p>
          <a:p>
            <a:pPr algn="just"/>
            <a:r>
              <a:rPr lang="ru-RU" sz="2000" dirty="0" smtClean="0">
                <a:solidFill>
                  <a:prstClr val="black"/>
                </a:solidFill>
              </a:rPr>
              <a:t>Нижнесергинским </a:t>
            </a:r>
            <a:r>
              <a:rPr lang="ru-RU" sz="2000" dirty="0">
                <a:solidFill>
                  <a:prstClr val="black"/>
                </a:solidFill>
              </a:rPr>
              <a:t>городским поселением </a:t>
            </a:r>
            <a:r>
              <a:rPr lang="ru-RU" sz="2000" dirty="0" smtClean="0">
                <a:solidFill>
                  <a:prstClr val="black"/>
                </a:solidFill>
              </a:rPr>
              <a:t>предоставляется </a:t>
            </a:r>
            <a:r>
              <a:rPr lang="ru-RU" sz="2000" b="1" dirty="0" smtClean="0">
                <a:solidFill>
                  <a:prstClr val="black"/>
                </a:solidFill>
              </a:rPr>
              <a:t>55 муниципальных услуг</a:t>
            </a:r>
            <a:r>
              <a:rPr lang="ru-RU" sz="2000" dirty="0" smtClean="0">
                <a:solidFill>
                  <a:prstClr val="black"/>
                </a:solidFill>
              </a:rPr>
              <a:t>, </a:t>
            </a:r>
            <a:r>
              <a:rPr lang="ru-RU" sz="2000" dirty="0">
                <a:solidFill>
                  <a:prstClr val="black"/>
                </a:solidFill>
              </a:rPr>
              <a:t>из </a:t>
            </a:r>
            <a:r>
              <a:rPr lang="ru-RU" sz="2000" b="1" dirty="0" smtClean="0">
                <a:solidFill>
                  <a:prstClr val="black"/>
                </a:solidFill>
              </a:rPr>
              <a:t>них, 36 услуг </a:t>
            </a:r>
            <a:r>
              <a:rPr lang="ru-RU" sz="2000" b="1" dirty="0">
                <a:solidFill>
                  <a:prstClr val="black"/>
                </a:solidFill>
              </a:rPr>
              <a:t>оказывается в электронном </a:t>
            </a:r>
            <a:r>
              <a:rPr lang="ru-RU" sz="2000" b="1" dirty="0" smtClean="0">
                <a:solidFill>
                  <a:prstClr val="black"/>
                </a:solidFill>
              </a:rPr>
              <a:t>виде. </a:t>
            </a:r>
            <a:r>
              <a:rPr lang="ru-RU" sz="2000" dirty="0" smtClean="0">
                <a:solidFill>
                  <a:srgbClr val="00000A"/>
                </a:solidFill>
                <a:latin typeface="Times New Roman"/>
                <a:ea typeface="Times New Roman"/>
              </a:rPr>
              <a:t>В 2020 </a:t>
            </a:r>
            <a:r>
              <a:rPr lang="ru-RU" sz="2000" dirty="0">
                <a:solidFill>
                  <a:srgbClr val="00000A"/>
                </a:solidFill>
                <a:latin typeface="Times New Roman"/>
                <a:ea typeface="Times New Roman"/>
              </a:rPr>
              <a:t>году предоставлено </a:t>
            </a:r>
            <a:r>
              <a:rPr lang="ru-RU" sz="2000" dirty="0" smtClean="0">
                <a:solidFill>
                  <a:srgbClr val="00000A"/>
                </a:solidFill>
                <a:latin typeface="Times New Roman"/>
                <a:ea typeface="Times New Roman"/>
              </a:rPr>
              <a:t>гражданам</a:t>
            </a:r>
            <a:r>
              <a:rPr lang="ru-RU" sz="2000" dirty="0" smtClean="0">
                <a:latin typeface="Times New Roman"/>
                <a:ea typeface="Times New Roman"/>
              </a:rPr>
              <a:t> более </a:t>
            </a:r>
            <a:r>
              <a:rPr lang="ru-RU" sz="2000" b="1" dirty="0" smtClean="0"/>
              <a:t>900 </a:t>
            </a:r>
            <a:r>
              <a:rPr lang="ru-RU" sz="2000" b="1" dirty="0"/>
              <a:t>услуг,</a:t>
            </a:r>
            <a:r>
              <a:rPr lang="ru-RU" sz="2000" dirty="0"/>
              <a:t> из них </a:t>
            </a:r>
            <a:r>
              <a:rPr lang="ru-RU" sz="2000" b="1" dirty="0" smtClean="0"/>
              <a:t>650</a:t>
            </a:r>
            <a:r>
              <a:rPr lang="ru-RU" sz="2000" dirty="0" smtClean="0"/>
              <a:t> </a:t>
            </a:r>
            <a:r>
              <a:rPr lang="ru-RU" sz="2000" dirty="0"/>
              <a:t>обращений за выдачей </a:t>
            </a:r>
            <a:r>
              <a:rPr lang="ru-RU" sz="2000" dirty="0" smtClean="0"/>
              <a:t>документов</a:t>
            </a:r>
            <a:endParaRPr lang="ru-RU" sz="2000" dirty="0">
              <a:solidFill>
                <a:prstClr val="black"/>
              </a:solidFill>
            </a:endParaRPr>
          </a:p>
        </p:txBody>
      </p:sp>
      <p:sp>
        <p:nvSpPr>
          <p:cNvPr id="3" name="Прямоугольник 2"/>
          <p:cNvSpPr/>
          <p:nvPr/>
        </p:nvSpPr>
        <p:spPr>
          <a:xfrm>
            <a:off x="285720" y="428604"/>
            <a:ext cx="857256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3200" b="1" cap="all" dirty="0" smtClean="0">
                <a:ln w="9000" cmpd="sng">
                  <a:solidFill>
                    <a:srgbClr val="956251">
                      <a:shade val="50000"/>
                      <a:satMod val="120000"/>
                    </a:srgbClr>
                  </a:solidFill>
                  <a:prstDash val="solid"/>
                </a:ln>
                <a:gradFill>
                  <a:gsLst>
                    <a:gs pos="0">
                      <a:srgbClr val="956251">
                        <a:shade val="20000"/>
                        <a:satMod val="245000"/>
                      </a:srgbClr>
                    </a:gs>
                    <a:gs pos="43000">
                      <a:srgbClr val="956251">
                        <a:satMod val="255000"/>
                      </a:srgbClr>
                    </a:gs>
                    <a:gs pos="48000">
                      <a:srgbClr val="956251">
                        <a:shade val="85000"/>
                        <a:satMod val="255000"/>
                      </a:srgbClr>
                    </a:gs>
                    <a:gs pos="100000">
                      <a:srgbClr val="956251">
                        <a:shade val="20000"/>
                        <a:satMod val="245000"/>
                      </a:srgbClr>
                    </a:gs>
                  </a:gsLst>
                  <a:lin ang="5400000"/>
                </a:gradFill>
                <a:effectLst>
                  <a:reflection blurRad="12700" stA="28000" endPos="45000" dist="1000" dir="5400000" sy="-100000" algn="bl" rotWithShape="0"/>
                </a:effectLst>
              </a:rPr>
              <a:t>Муниципальные Услуги:</a:t>
            </a:r>
            <a:endParaRPr lang="ru-RU" sz="3200" b="1" cap="all" dirty="0">
              <a:ln w="9000" cmpd="sng">
                <a:solidFill>
                  <a:srgbClr val="956251">
                    <a:shade val="50000"/>
                    <a:satMod val="120000"/>
                  </a:srgbClr>
                </a:solidFill>
                <a:prstDash val="solid"/>
              </a:ln>
              <a:gradFill>
                <a:gsLst>
                  <a:gs pos="0">
                    <a:srgbClr val="956251">
                      <a:shade val="20000"/>
                      <a:satMod val="245000"/>
                    </a:srgbClr>
                  </a:gs>
                  <a:gs pos="43000">
                    <a:srgbClr val="956251">
                      <a:satMod val="255000"/>
                    </a:srgbClr>
                  </a:gs>
                  <a:gs pos="48000">
                    <a:srgbClr val="956251">
                      <a:shade val="85000"/>
                      <a:satMod val="255000"/>
                    </a:srgbClr>
                  </a:gs>
                  <a:gs pos="100000">
                    <a:srgbClr val="956251">
                      <a:shade val="20000"/>
                      <a:satMod val="245000"/>
                    </a:srgbClr>
                  </a:gs>
                </a:gsLst>
                <a:lin ang="5400000"/>
              </a:gradFill>
              <a:effectLst>
                <a:reflection blurRad="12700" stA="28000" endPos="45000" dist="1000" dir="5400000" sy="-100000" algn="bl" rotWithShape="0"/>
              </a:effectLst>
            </a:endParaRPr>
          </a:p>
        </p:txBody>
      </p:sp>
      <p:sp>
        <p:nvSpPr>
          <p:cNvPr id="5" name="Прямоугольник 4"/>
          <p:cNvSpPr/>
          <p:nvPr/>
        </p:nvSpPr>
        <p:spPr>
          <a:xfrm>
            <a:off x="452232" y="5463645"/>
            <a:ext cx="8318728" cy="1015663"/>
          </a:xfrm>
          <a:prstGeom prst="rect">
            <a:avLst/>
          </a:prstGeom>
        </p:spPr>
        <p:txBody>
          <a:bodyPr wrap="square">
            <a:spAutoFit/>
          </a:bodyPr>
          <a:lstStyle/>
          <a:p>
            <a:pPr lvl="0" algn="ctr"/>
            <a:r>
              <a:rPr lang="ru-RU" sz="2000" b="1" dirty="0" smtClean="0">
                <a:solidFill>
                  <a:srgbClr val="FF0000"/>
                </a:solidFill>
              </a:rPr>
              <a:t>Работает система межведомственного электронного взаимодействия. Всего в 2020 году сделано</a:t>
            </a:r>
          </a:p>
          <a:p>
            <a:pPr lvl="0" algn="ctr"/>
            <a:r>
              <a:rPr lang="ru-RU" sz="2000" b="1" dirty="0" smtClean="0">
                <a:solidFill>
                  <a:srgbClr val="FF0000"/>
                </a:solidFill>
              </a:rPr>
              <a:t> более 100 таких запросов</a:t>
            </a:r>
            <a:r>
              <a:rPr lang="ru-RU" sz="2000" dirty="0" smtClean="0">
                <a:solidFill>
                  <a:srgbClr val="FF0000"/>
                </a:solidFill>
              </a:rPr>
              <a:t> </a:t>
            </a:r>
            <a:endParaRPr lang="ru-RU" sz="2000" dirty="0">
              <a:solidFill>
                <a:srgbClr val="FF0000"/>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65" y="3521212"/>
            <a:ext cx="7486662" cy="1658585"/>
          </a:xfrm>
          <a:prstGeom prst="rect">
            <a:avLst/>
          </a:prstGeom>
        </p:spPr>
      </p:pic>
    </p:spTree>
    <p:extLst>
      <p:ext uri="{BB962C8B-B14F-4D97-AF65-F5344CB8AC3E}">
        <p14:creationId xmlns:p14="http://schemas.microsoft.com/office/powerpoint/2010/main" val="4279707893"/>
      </p:ext>
    </p:extLst>
  </p:cSld>
  <p:clrMapOvr>
    <a:masterClrMapping/>
  </p:clrMapOvr>
  <p:transition spd="slow">
    <p:pull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596" y="1214422"/>
            <a:ext cx="8215370" cy="738664"/>
          </a:xfrm>
          <a:prstGeom prst="rect">
            <a:avLst/>
          </a:prstGeom>
          <a:noFill/>
        </p:spPr>
        <p:txBody>
          <a:bodyPr wrap="square" rtlCol="0">
            <a:spAutoFit/>
          </a:bodyPr>
          <a:lstStyle/>
          <a:p>
            <a:pPr indent="449580" algn="just">
              <a:spcAft>
                <a:spcPts val="0"/>
              </a:spcAft>
            </a:pPr>
            <a:endParaRPr lang="ru-RU" sz="2400" dirty="0">
              <a:solidFill>
                <a:srgbClr val="000000"/>
              </a:solidFill>
              <a:latin typeface="Times New Roman"/>
              <a:ea typeface="Times New Roman"/>
            </a:endParaRPr>
          </a:p>
          <a:p>
            <a:endParaRPr lang="ru-RU" dirty="0"/>
          </a:p>
        </p:txBody>
      </p:sp>
      <p:sp>
        <p:nvSpPr>
          <p:cNvPr id="3" name="Прямоугольник 2"/>
          <p:cNvSpPr/>
          <p:nvPr/>
        </p:nvSpPr>
        <p:spPr>
          <a:xfrm>
            <a:off x="467544" y="404664"/>
            <a:ext cx="8402706" cy="461665"/>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2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Санитарная очистка зон подтопления</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137" y="4005064"/>
            <a:ext cx="3401808" cy="2667406"/>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188" y="1548876"/>
            <a:ext cx="4096429" cy="4505325"/>
          </a:xfrm>
          <a:prstGeom prst="rect">
            <a:avLst/>
          </a:prstGeom>
        </p:spPr>
      </p:pic>
      <p:pic>
        <p:nvPicPr>
          <p:cNvPr id="7" name="Рисунок 6"/>
          <p:cNvPicPr>
            <a:picLocks noChangeAspect="1"/>
          </p:cNvPicPr>
          <p:nvPr/>
        </p:nvPicPr>
        <p:blipFill>
          <a:blip r:embed="rId4"/>
          <a:stretch>
            <a:fillRect/>
          </a:stretch>
        </p:blipFill>
        <p:spPr>
          <a:xfrm>
            <a:off x="611561" y="951731"/>
            <a:ext cx="3456384" cy="2909317"/>
          </a:xfrm>
          <a:prstGeom prst="rect">
            <a:avLst/>
          </a:prstGeom>
        </p:spPr>
      </p:pic>
    </p:spTree>
    <p:extLst>
      <p:ext uri="{BB962C8B-B14F-4D97-AF65-F5344CB8AC3E}">
        <p14:creationId xmlns:p14="http://schemas.microsoft.com/office/powerpoint/2010/main" val="39206478"/>
      </p:ext>
    </p:extLst>
  </p:cSld>
  <p:clrMapOvr>
    <a:masterClrMapping/>
  </p:clrMapOvr>
  <p:transition spd="slow">
    <p:pull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04664"/>
            <a:ext cx="8402706" cy="461665"/>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2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Дезинфекция выгребных ям и скважин</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052736"/>
            <a:ext cx="2643758" cy="367240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80" y="1052736"/>
            <a:ext cx="2520280" cy="3650267"/>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8596" y="1036836"/>
            <a:ext cx="2581654" cy="367814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818" y="3933056"/>
            <a:ext cx="2724724" cy="2708920"/>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4519" y="4221088"/>
            <a:ext cx="2499742" cy="2420888"/>
          </a:xfrm>
          <a:prstGeom prst="rect">
            <a:avLst/>
          </a:prstGeom>
        </p:spPr>
      </p:pic>
    </p:spTree>
    <p:extLst>
      <p:ext uri="{BB962C8B-B14F-4D97-AF65-F5344CB8AC3E}">
        <p14:creationId xmlns:p14="http://schemas.microsoft.com/office/powerpoint/2010/main" val="707513821"/>
      </p:ext>
    </p:extLst>
  </p:cSld>
  <p:clrMapOvr>
    <a:masterClrMapping/>
  </p:clrMapOvr>
  <p:transition spd="slow">
    <p:pull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0375" y="160338"/>
            <a:ext cx="8402706" cy="461665"/>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2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Сушка подпольных помещений</a:t>
            </a:r>
          </a:p>
        </p:txBody>
      </p:sp>
      <p:sp>
        <p:nvSpPr>
          <p:cNvPr id="3" name="AutoShape 2" descr="https://apf.mail.ru/cgi-bin/readmsg?id=15978977091500173125;0;1&amp;exif=1&amp;full=1&amp;x-email=ananina.natalya%40mail.r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t="9524"/>
          <a:stretch/>
        </p:blipFill>
        <p:spPr>
          <a:xfrm>
            <a:off x="803530" y="3874546"/>
            <a:ext cx="3783675" cy="2736304"/>
          </a:xfrm>
          <a:prstGeom prst="rect">
            <a:avLst/>
          </a:prstGeom>
        </p:spPr>
      </p:pic>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15509" t="10306" r="6897"/>
          <a:stretch/>
        </p:blipFill>
        <p:spPr>
          <a:xfrm>
            <a:off x="5004048" y="3874546"/>
            <a:ext cx="3312368" cy="2736304"/>
          </a:xfrm>
          <a:prstGeom prst="rect">
            <a:avLst/>
          </a:prstGeom>
        </p:spPr>
      </p:pic>
      <p:pic>
        <p:nvPicPr>
          <p:cNvPr id="8" name="Рисунок 7"/>
          <p:cNvPicPr>
            <a:picLocks noChangeAspect="1"/>
          </p:cNvPicPr>
          <p:nvPr/>
        </p:nvPicPr>
        <p:blipFill rotWithShape="1">
          <a:blip r:embed="rId4">
            <a:extLst>
              <a:ext uri="{28A0092B-C50C-407E-A947-70E740481C1C}">
                <a14:useLocalDpi xmlns:a14="http://schemas.microsoft.com/office/drawing/2010/main" val="0"/>
              </a:ext>
            </a:extLst>
          </a:blip>
          <a:srcRect l="10213" t="-2233" r="802" b="9053"/>
          <a:stretch/>
        </p:blipFill>
        <p:spPr>
          <a:xfrm>
            <a:off x="474375" y="650479"/>
            <a:ext cx="4112829" cy="2951013"/>
          </a:xfrm>
          <a:prstGeom prst="rect">
            <a:avLst/>
          </a:prstGeom>
        </p:spPr>
      </p:pic>
      <p:pic>
        <p:nvPicPr>
          <p:cNvPr id="9" name="Рисунок 8"/>
          <p:cNvPicPr>
            <a:picLocks noChangeAspect="1"/>
          </p:cNvPicPr>
          <p:nvPr/>
        </p:nvPicPr>
        <p:blipFill rotWithShape="1">
          <a:blip r:embed="rId5">
            <a:extLst>
              <a:ext uri="{28A0092B-C50C-407E-A947-70E740481C1C}">
                <a14:useLocalDpi xmlns:a14="http://schemas.microsoft.com/office/drawing/2010/main" val="0"/>
              </a:ext>
            </a:extLst>
          </a:blip>
          <a:srcRect t="5015" r="22684"/>
          <a:stretch/>
        </p:blipFill>
        <p:spPr>
          <a:xfrm>
            <a:off x="4843788" y="764704"/>
            <a:ext cx="4032448" cy="2836788"/>
          </a:xfrm>
          <a:prstGeom prst="rect">
            <a:avLst/>
          </a:prstGeom>
        </p:spPr>
      </p:pic>
    </p:spTree>
    <p:extLst>
      <p:ext uri="{BB962C8B-B14F-4D97-AF65-F5344CB8AC3E}">
        <p14:creationId xmlns:p14="http://schemas.microsoft.com/office/powerpoint/2010/main" val="2811588469"/>
      </p:ext>
    </p:extLst>
  </p:cSld>
  <p:clrMapOvr>
    <a:masterClrMapping/>
  </p:clrMapOvr>
  <p:transition spd="slow">
    <p:pull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467544" y="476672"/>
            <a:ext cx="8402706" cy="461665"/>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2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Русла рек</a:t>
            </a: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997" y="1268760"/>
            <a:ext cx="3867894" cy="4869160"/>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1251330"/>
            <a:ext cx="3857625" cy="4886590"/>
          </a:xfrm>
          <a:prstGeom prst="rect">
            <a:avLst/>
          </a:prstGeom>
        </p:spPr>
      </p:pic>
    </p:spTree>
    <p:extLst>
      <p:ext uri="{BB962C8B-B14F-4D97-AF65-F5344CB8AC3E}">
        <p14:creationId xmlns:p14="http://schemas.microsoft.com/office/powerpoint/2010/main" val="2230505302"/>
      </p:ext>
    </p:extLst>
  </p:cSld>
  <p:clrMapOvr>
    <a:masterClrMapping/>
  </p:clrMapOvr>
  <p:transition spd="slow">
    <p:pull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6588" y="240459"/>
            <a:ext cx="8402706" cy="461665"/>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2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Ремонтные работы</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588" y="4452032"/>
            <a:ext cx="2939355" cy="2181718"/>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855" y="865389"/>
            <a:ext cx="3739772" cy="344355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12" y="4118747"/>
            <a:ext cx="2808312" cy="2581459"/>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056" y="865389"/>
            <a:ext cx="3559424" cy="3090093"/>
          </a:xfrm>
          <a:prstGeom prst="rect">
            <a:avLst/>
          </a:prstGeom>
        </p:spPr>
      </p:pic>
    </p:spTree>
    <p:extLst>
      <p:ext uri="{BB962C8B-B14F-4D97-AF65-F5344CB8AC3E}">
        <p14:creationId xmlns:p14="http://schemas.microsoft.com/office/powerpoint/2010/main" val="1854880954"/>
      </p:ext>
    </p:extLst>
  </p:cSld>
  <p:clrMapOvr>
    <a:masterClrMapping/>
  </p:clrMapOvr>
  <p:transition spd="slow">
    <p:pull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90927" y="855876"/>
            <a:ext cx="5760640" cy="553998"/>
          </a:xfrm>
          <a:prstGeom prst="rect">
            <a:avLst/>
          </a:prstGeom>
        </p:spPr>
        <p:txBody>
          <a:bodyPr wrap="square">
            <a:spAutoFit/>
          </a:bodyPr>
          <a:lstStyle/>
          <a:p>
            <a:pPr marL="270510" indent="449580" algn="just">
              <a:spcAft>
                <a:spcPts val="0"/>
              </a:spcAft>
            </a:pPr>
            <a:endParaRPr lang="ru-RU" sz="1600" dirty="0">
              <a:latin typeface="Times New Roman"/>
              <a:ea typeface="Times New Roman"/>
            </a:endParaRPr>
          </a:p>
          <a:p>
            <a:pPr marL="270510" indent="449580" algn="just">
              <a:spcAft>
                <a:spcPts val="0"/>
              </a:spcAft>
            </a:pPr>
            <a:endParaRPr lang="ru-RU" sz="1400" dirty="0">
              <a:effectLst/>
              <a:latin typeface="Times New Roman"/>
              <a:ea typeface="Times New Roman"/>
            </a:endParaRPr>
          </a:p>
        </p:txBody>
      </p:sp>
      <p:sp>
        <p:nvSpPr>
          <p:cNvPr id="7" name="Прямоугольник 6"/>
          <p:cNvSpPr/>
          <p:nvPr/>
        </p:nvSpPr>
        <p:spPr>
          <a:xfrm>
            <a:off x="467544" y="476672"/>
            <a:ext cx="8402706" cy="461665"/>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2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Ремонт мостов</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660" y="1190720"/>
            <a:ext cx="2647151" cy="4589259"/>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864" y="1213497"/>
            <a:ext cx="2730287" cy="4581128"/>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1079" y="1132875"/>
            <a:ext cx="2840922" cy="4625752"/>
          </a:xfrm>
          <a:prstGeom prst="rect">
            <a:avLst/>
          </a:prstGeom>
        </p:spPr>
      </p:pic>
    </p:spTree>
    <p:extLst>
      <p:ext uri="{BB962C8B-B14F-4D97-AF65-F5344CB8AC3E}">
        <p14:creationId xmlns:p14="http://schemas.microsoft.com/office/powerpoint/2010/main" val="1861937633"/>
      </p:ext>
    </p:extLst>
  </p:cSld>
  <p:clrMapOvr>
    <a:masterClrMapping/>
  </p:clrMapOvr>
  <p:transition spd="slow">
    <p:pull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920" y="1369012"/>
            <a:ext cx="5040560" cy="3765103"/>
          </a:xfrm>
          <a:prstGeom prst="rect">
            <a:avLst/>
          </a:prstGeom>
        </p:spPr>
      </p:pic>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l="5715" r="3992" b="10349"/>
          <a:stretch/>
        </p:blipFill>
        <p:spPr>
          <a:xfrm>
            <a:off x="395536" y="3573016"/>
            <a:ext cx="4392488" cy="3096344"/>
          </a:xfrm>
          <a:prstGeom prst="rect">
            <a:avLst/>
          </a:prstGeom>
        </p:spPr>
      </p:pic>
      <p:sp>
        <p:nvSpPr>
          <p:cNvPr id="4" name="Прямоугольник 3"/>
          <p:cNvSpPr/>
          <p:nvPr/>
        </p:nvSpPr>
        <p:spPr>
          <a:xfrm>
            <a:off x="467544" y="476672"/>
            <a:ext cx="8402706" cy="461665"/>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scene3d>
              <a:camera prst="obliqueBottomRight"/>
              <a:lightRig rig="threePt" dir="t"/>
            </a:scene3d>
          </a:bodyPr>
          <a:lstStyle/>
          <a:p>
            <a:pPr algn="ctr"/>
            <a:r>
              <a:rPr lang="ru-RU" sz="2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РАБОТЫ Продолжаются</a:t>
            </a:r>
            <a:endParaRPr lang="ru-RU" sz="24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Прямоугольник 5"/>
          <p:cNvSpPr/>
          <p:nvPr/>
        </p:nvSpPr>
        <p:spPr>
          <a:xfrm>
            <a:off x="827584" y="1369012"/>
            <a:ext cx="2592288" cy="1200329"/>
          </a:xfrm>
          <a:prstGeom prst="rect">
            <a:avLst/>
          </a:prstGeom>
        </p:spPr>
        <p:txBody>
          <a:bodyPr wrap="square">
            <a:spAutoFit/>
          </a:bodyPr>
          <a:lstStyle/>
          <a:p>
            <a:pPr algn="ctr"/>
            <a:r>
              <a:rPr lang="ru-RU" dirty="0"/>
              <a:t>Плановые работы по ликвидации последствий паводка продолжаются</a:t>
            </a:r>
          </a:p>
        </p:txBody>
      </p:sp>
    </p:spTree>
    <p:extLst>
      <p:ext uri="{BB962C8B-B14F-4D97-AF65-F5344CB8AC3E}">
        <p14:creationId xmlns:p14="http://schemas.microsoft.com/office/powerpoint/2010/main" val="2078415054"/>
      </p:ext>
    </p:extLst>
  </p:cSld>
  <p:clrMapOvr>
    <a:masterClrMapping/>
  </p:clrMapOvr>
  <p:transition spd="slow">
    <p:pull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9466" y="288824"/>
            <a:ext cx="840270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Социальные вопросы</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Прямоугольник 2"/>
          <p:cNvSpPr/>
          <p:nvPr/>
        </p:nvSpPr>
        <p:spPr>
          <a:xfrm>
            <a:off x="2483768" y="1124744"/>
            <a:ext cx="4572000" cy="1200329"/>
          </a:xfrm>
          <a:prstGeom prst="rect">
            <a:avLst/>
          </a:prstGeom>
        </p:spPr>
        <p:txBody>
          <a:bodyPr>
            <a:spAutoFit/>
          </a:bodyPr>
          <a:lstStyle/>
          <a:p>
            <a:pPr algn="ctr">
              <a:spcAft>
                <a:spcPts val="0"/>
              </a:spcAft>
            </a:pPr>
            <a:r>
              <a:rPr lang="ru-RU" i="1" dirty="0">
                <a:solidFill>
                  <a:srgbClr val="7030A0"/>
                </a:solidFill>
                <a:latin typeface="Times New Roman" panose="02020603050405020304" pitchFamily="18" charset="0"/>
                <a:ea typeface="Times New Roman" panose="02020603050405020304" pitchFamily="18" charset="0"/>
              </a:rPr>
              <a:t>Социальная политика администрации Нижнесергинского городского поселения является одним из приоритетных направлений нашей </a:t>
            </a:r>
            <a:r>
              <a:rPr lang="ru-RU" i="1" dirty="0" smtClean="0">
                <a:solidFill>
                  <a:srgbClr val="7030A0"/>
                </a:solidFill>
                <a:latin typeface="Times New Roman" panose="02020603050405020304" pitchFamily="18" charset="0"/>
                <a:ea typeface="Times New Roman" panose="02020603050405020304" pitchFamily="18" charset="0"/>
              </a:rPr>
              <a:t>деятельности </a:t>
            </a:r>
            <a:endParaRPr lang="ru-RU" sz="1600" i="1" dirty="0">
              <a:solidFill>
                <a:srgbClr val="7030A0"/>
              </a:solidFill>
              <a:latin typeface="Times New Roman" panose="02020603050405020304" pitchFamily="18" charset="0"/>
              <a:ea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466" y="2334448"/>
            <a:ext cx="4680520" cy="3042086"/>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3645024"/>
            <a:ext cx="3653644" cy="2831976"/>
          </a:xfrm>
          <a:prstGeom prst="rect">
            <a:avLst/>
          </a:prstGeom>
        </p:spPr>
      </p:pic>
      <p:sp>
        <p:nvSpPr>
          <p:cNvPr id="9" name="Прямоугольник 8"/>
          <p:cNvSpPr/>
          <p:nvPr/>
        </p:nvSpPr>
        <p:spPr>
          <a:xfrm>
            <a:off x="448412" y="5399782"/>
            <a:ext cx="4572000" cy="1077218"/>
          </a:xfrm>
          <a:prstGeom prst="rect">
            <a:avLst/>
          </a:prstGeom>
        </p:spPr>
        <p:txBody>
          <a:bodyPr>
            <a:spAutoFit/>
          </a:bodyPr>
          <a:lstStyle/>
          <a:p>
            <a:pPr algn="ctr"/>
            <a:r>
              <a:rPr lang="ru-RU" sz="1600" dirty="0">
                <a:latin typeface="Times New Roman" panose="02020603050405020304" pitchFamily="18" charset="0"/>
                <a:ea typeface="Times New Roman" panose="02020603050405020304" pitchFamily="18" charset="0"/>
              </a:rPr>
              <a:t>15 февраля на территории города прошло торжественное мероприятие, посвященное 31-й годовщине со дня вывода Советских войск из Афганистана</a:t>
            </a:r>
            <a:endParaRPr lang="ru-RU" sz="1600" dirty="0"/>
          </a:p>
        </p:txBody>
      </p:sp>
    </p:spTree>
    <p:extLst>
      <p:ext uri="{BB962C8B-B14F-4D97-AF65-F5344CB8AC3E}">
        <p14:creationId xmlns:p14="http://schemas.microsoft.com/office/powerpoint/2010/main" val="1559339156"/>
      </p:ext>
    </p:extLst>
  </p:cSld>
  <p:clrMapOvr>
    <a:masterClrMapping/>
  </p:clrMapOvr>
  <p:transition spd="slow">
    <p:pull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49466" y="288824"/>
            <a:ext cx="840270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Социальные вопросы</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6540"/>
          <a:stretch/>
        </p:blipFill>
        <p:spPr>
          <a:xfrm>
            <a:off x="449466" y="1102077"/>
            <a:ext cx="4374410" cy="3639358"/>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5256"/>
          <a:stretch/>
        </p:blipFill>
        <p:spPr>
          <a:xfrm>
            <a:off x="4139952" y="3415959"/>
            <a:ext cx="4844014" cy="3215640"/>
          </a:xfrm>
          <a:prstGeom prst="rect">
            <a:avLst/>
          </a:prstGeom>
        </p:spPr>
      </p:pic>
      <p:sp>
        <p:nvSpPr>
          <p:cNvPr id="7" name="Прямоугольник 6"/>
          <p:cNvSpPr/>
          <p:nvPr/>
        </p:nvSpPr>
        <p:spPr>
          <a:xfrm>
            <a:off x="449466" y="4904383"/>
            <a:ext cx="3232054" cy="1600438"/>
          </a:xfrm>
          <a:prstGeom prst="rect">
            <a:avLst/>
          </a:prstGeom>
        </p:spPr>
        <p:txBody>
          <a:bodyPr wrap="square">
            <a:spAutoFit/>
          </a:bodyPr>
          <a:lstStyle/>
          <a:p>
            <a:pPr algn="ctr"/>
            <a:r>
              <a:rPr lang="ru-RU" sz="1400" dirty="0">
                <a:solidFill>
                  <a:srgbClr val="0070C0"/>
                </a:solidFill>
                <a:latin typeface="Times New Roman" panose="02020603050405020304" pitchFamily="18" charset="0"/>
                <a:ea typeface="Times New Roman" panose="02020603050405020304" pitchFamily="18" charset="0"/>
              </a:rPr>
              <a:t>В феврале и марте 2020 года ветеранам Великой Отечественной войны, в том числе труженикам тыла, в торжественной обстановке были вручены юбилейные медали «75 лет Победы в Великой Отечественной войне</a:t>
            </a:r>
            <a:endParaRPr lang="ru-RU" dirty="0">
              <a:solidFill>
                <a:srgbClr val="0070C0"/>
              </a:solidFill>
            </a:endParaRPr>
          </a:p>
        </p:txBody>
      </p:sp>
    </p:spTree>
    <p:extLst>
      <p:ext uri="{BB962C8B-B14F-4D97-AF65-F5344CB8AC3E}">
        <p14:creationId xmlns:p14="http://schemas.microsoft.com/office/powerpoint/2010/main" val="1649658354"/>
      </p:ext>
    </p:extLst>
  </p:cSld>
  <p:clrMapOvr>
    <a:masterClrMapping/>
  </p:clrMapOvr>
  <p:transition spd="slow">
    <p:pull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9466" y="288824"/>
            <a:ext cx="840270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Социальные вопросы</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268760"/>
            <a:ext cx="3797952" cy="5157192"/>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3356992"/>
            <a:ext cx="3600400" cy="3068960"/>
          </a:xfrm>
          <a:prstGeom prst="rect">
            <a:avLst/>
          </a:prstGeom>
        </p:spPr>
      </p:pic>
      <p:sp>
        <p:nvSpPr>
          <p:cNvPr id="7" name="Прямоугольник 6"/>
          <p:cNvSpPr/>
          <p:nvPr/>
        </p:nvSpPr>
        <p:spPr>
          <a:xfrm>
            <a:off x="4409512" y="1097309"/>
            <a:ext cx="4572000" cy="2031325"/>
          </a:xfrm>
          <a:prstGeom prst="rect">
            <a:avLst/>
          </a:prstGeom>
        </p:spPr>
        <p:txBody>
          <a:bodyPr>
            <a:spAutoFit/>
          </a:bodyPr>
          <a:lstStyle/>
          <a:p>
            <a:pPr indent="450215" algn="just">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В 2020 году в преддверии годовщины Победы в ВОВ администрацией НСГП после выделения средств областного бюджета был произведен капитальный ремонт памятника воинам </a:t>
            </a:r>
            <a:r>
              <a:rPr lang="ru-RU" dirty="0" err="1">
                <a:latin typeface="Times New Roman" panose="02020603050405020304" pitchFamily="18" charset="0"/>
                <a:ea typeface="Calibri" panose="020F0502020204030204" pitchFamily="34" charset="0"/>
                <a:cs typeface="Times New Roman" panose="02020603050405020304" pitchFamily="18" charset="0"/>
              </a:rPr>
              <a:t>нижнесергинцам</a:t>
            </a:r>
            <a:r>
              <a:rPr lang="ru-RU" dirty="0">
                <a:latin typeface="Times New Roman" panose="02020603050405020304" pitchFamily="18" charset="0"/>
                <a:ea typeface="Calibri" panose="020F0502020204030204" pitchFamily="34" charset="0"/>
                <a:cs typeface="Times New Roman" panose="02020603050405020304" pitchFamily="18" charset="0"/>
              </a:rPr>
              <a:t>, погибшим в годы Великой отечественной войны 1941-1945 годов.</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5237829"/>
      </p:ext>
    </p:extLst>
  </p:cSld>
  <p:clrMapOvr>
    <a:masterClrMapping/>
  </p:clrMapOvr>
  <p:transition spd="slow">
    <p:pull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428604"/>
            <a:ext cx="8572560" cy="76944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4400" b="1" dirty="0" smtClean="0">
                <a:solidFill>
                  <a:schemeClr val="accent2"/>
                </a:solidFill>
                <a:latin typeface="Times New Roman"/>
                <a:ea typeface="Times New Roman"/>
              </a:rPr>
              <a:t>правотворческий процесс</a:t>
            </a:r>
            <a:endParaRPr lang="ru-RU" sz="4400" b="1" cap="all" dirty="0">
              <a:ln w="9000" cmpd="sng">
                <a:solidFill>
                  <a:schemeClr val="accent4">
                    <a:shade val="50000"/>
                    <a:satMod val="120000"/>
                  </a:schemeClr>
                </a:solidFill>
                <a:prstDash val="solid"/>
              </a:ln>
              <a:solidFill>
                <a:schemeClr val="accent2"/>
              </a:solidFill>
              <a:effectLst>
                <a:reflection blurRad="12700" stA="28000" endPos="45000" dist="1000" dir="5400000" sy="-100000" algn="bl" rotWithShape="0"/>
              </a:effectLst>
            </a:endParaRPr>
          </a:p>
        </p:txBody>
      </p:sp>
      <p:sp>
        <p:nvSpPr>
          <p:cNvPr id="2"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pSp>
        <p:nvGrpSpPr>
          <p:cNvPr id="11" name="Organization Chart 1"/>
          <p:cNvGrpSpPr>
            <a:grpSpLocks/>
          </p:cNvGrpSpPr>
          <p:nvPr/>
        </p:nvGrpSpPr>
        <p:grpSpPr bwMode="auto">
          <a:xfrm>
            <a:off x="3419872" y="1626648"/>
            <a:ext cx="5328591" cy="4246790"/>
            <a:chOff x="1643" y="10821"/>
            <a:chExt cx="7200" cy="1800"/>
          </a:xfrm>
        </p:grpSpPr>
        <p:cxnSp>
          <p:nvCxnSpPr>
            <p:cNvPr id="5128" name="_s5128"/>
            <p:cNvCxnSpPr>
              <a:cxnSpLocks noChangeShapeType="1"/>
              <a:stCxn id="15" idx="0"/>
              <a:endCxn id="12" idx="2"/>
            </p:cNvCxnSpPr>
            <p:nvPr/>
          </p:nvCxnSpPr>
          <p:spPr bwMode="auto">
            <a:xfrm rot="16200000" flipV="1">
              <a:off x="6627" y="10765"/>
              <a:ext cx="360" cy="1912"/>
            </a:xfrm>
            <a:prstGeom prst="bentConnector3">
              <a:avLst>
                <a:gd name="adj1" fmla="val 50000"/>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cxnSp>
          <p:nvCxnSpPr>
            <p:cNvPr id="5127" name="_s5127"/>
            <p:cNvCxnSpPr>
              <a:cxnSpLocks noChangeShapeType="1"/>
              <a:stCxn id="14" idx="0"/>
              <a:endCxn id="12" idx="2"/>
            </p:cNvCxnSpPr>
            <p:nvPr/>
          </p:nvCxnSpPr>
          <p:spPr bwMode="auto">
            <a:xfrm flipV="1">
              <a:off x="5243" y="11541"/>
              <a:ext cx="608" cy="360"/>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cxnSp>
          <p:nvCxnSpPr>
            <p:cNvPr id="5126" name="_s5126"/>
            <p:cNvCxnSpPr>
              <a:cxnSpLocks noChangeShapeType="1"/>
              <a:stCxn id="13" idx="0"/>
              <a:endCxn id="12" idx="2"/>
            </p:cNvCxnSpPr>
            <p:nvPr/>
          </p:nvCxnSpPr>
          <p:spPr bwMode="auto">
            <a:xfrm rot="5400000" flipH="1" flipV="1">
              <a:off x="4107" y="10157"/>
              <a:ext cx="360" cy="3128"/>
            </a:xfrm>
            <a:prstGeom prst="bentConnector3">
              <a:avLst>
                <a:gd name="adj1" fmla="val 50000"/>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sp>
          <p:nvSpPr>
            <p:cNvPr id="12" name="_s5125"/>
            <p:cNvSpPr>
              <a:spLocks noChangeArrowheads="1"/>
            </p:cNvSpPr>
            <p:nvPr/>
          </p:nvSpPr>
          <p:spPr bwMode="auto">
            <a:xfrm>
              <a:off x="4163" y="10821"/>
              <a:ext cx="3376" cy="720"/>
            </a:xfrm>
            <a:prstGeom prst="roundRect">
              <a:avLst>
                <a:gd name="adj" fmla="val 16667"/>
              </a:avLst>
            </a:prstGeom>
            <a:solidFill>
              <a:srgbClr val="BBE0E3"/>
            </a:solidFill>
            <a:ln w="9525">
              <a:solidFill>
                <a:srgbClr val="000000"/>
              </a:solidFill>
              <a:round/>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1" u="none" strike="noStrike" cap="none" normalizeH="0" baseline="0" dirty="0" smtClean="0">
                  <a:ln>
                    <a:noFill/>
                  </a:ln>
                  <a:solidFill>
                    <a:srgbClr val="00000A"/>
                  </a:solidFill>
                  <a:effectLst/>
                  <a:latin typeface="Arial" pitchFamily="34" charset="0"/>
                  <a:ea typeface="Times New Roman" pitchFamily="18" charset="0"/>
                  <a:cs typeface="Arial" pitchFamily="34" charset="0"/>
                </a:rPr>
                <a:t>Правотворческая деятельность</a:t>
              </a:r>
              <a:endParaRPr kumimoji="0" lang="ru-RU"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_s5124"/>
            <p:cNvSpPr>
              <a:spLocks noChangeArrowheads="1"/>
            </p:cNvSpPr>
            <p:nvPr/>
          </p:nvSpPr>
          <p:spPr bwMode="auto">
            <a:xfrm>
              <a:off x="1643" y="11901"/>
              <a:ext cx="2160" cy="720"/>
            </a:xfrm>
            <a:prstGeom prst="roundRect">
              <a:avLst>
                <a:gd name="adj" fmla="val 16667"/>
              </a:avLst>
            </a:prstGeom>
            <a:solidFill>
              <a:srgbClr val="BBE0E3"/>
            </a:solidFill>
            <a:ln w="9525">
              <a:solidFill>
                <a:srgbClr val="000000"/>
              </a:solidFill>
              <a:round/>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altLang="ru-RU" sz="1400" b="1" dirty="0" smtClean="0">
                  <a:solidFill>
                    <a:srgbClr val="00000A"/>
                  </a:solidFill>
                  <a:latin typeface="Arial" pitchFamily="34" charset="0"/>
                  <a:ea typeface="Times New Roman" pitchFamily="18" charset="0"/>
                  <a:cs typeface="Arial" pitchFamily="34" charset="0"/>
                </a:rPr>
                <a:t>418 </a:t>
              </a:r>
              <a:r>
                <a:rPr kumimoji="0" lang="ru-RU" altLang="ru-RU" sz="1400" b="1" i="0" u="none" strike="noStrike" cap="none" normalizeH="0" baseline="0" dirty="0" smtClean="0">
                  <a:ln>
                    <a:noFill/>
                  </a:ln>
                  <a:solidFill>
                    <a:srgbClr val="00000A"/>
                  </a:solidFill>
                  <a:effectLst/>
                  <a:latin typeface="Arial" pitchFamily="34" charset="0"/>
                  <a:ea typeface="Times New Roman" pitchFamily="18" charset="0"/>
                  <a:cs typeface="Arial" pitchFamily="34" charset="0"/>
                </a:rPr>
                <a:t>постановлений главы НСГП</a:t>
              </a:r>
              <a:endParaRPr kumimoji="0" lang="ru-RU"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_s5123"/>
            <p:cNvSpPr>
              <a:spLocks noChangeArrowheads="1"/>
            </p:cNvSpPr>
            <p:nvPr/>
          </p:nvSpPr>
          <p:spPr bwMode="auto">
            <a:xfrm>
              <a:off x="4163" y="11901"/>
              <a:ext cx="2160" cy="720"/>
            </a:xfrm>
            <a:prstGeom prst="roundRect">
              <a:avLst>
                <a:gd name="adj" fmla="val 16667"/>
              </a:avLst>
            </a:prstGeom>
            <a:solidFill>
              <a:srgbClr val="BBE0E3"/>
            </a:solidFill>
            <a:ln w="9525">
              <a:solidFill>
                <a:srgbClr val="000000"/>
              </a:solidFill>
              <a:round/>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altLang="ru-RU" sz="1400" b="1" dirty="0" smtClean="0">
                  <a:solidFill>
                    <a:srgbClr val="00000A"/>
                  </a:solidFill>
                  <a:latin typeface="Arial" pitchFamily="34" charset="0"/>
                  <a:ea typeface="Times New Roman" pitchFamily="18" charset="0"/>
                  <a:cs typeface="Arial" pitchFamily="34" charset="0"/>
                </a:rPr>
                <a:t>85</a:t>
              </a:r>
              <a:r>
                <a:rPr kumimoji="0" lang="ru-RU" altLang="ru-RU" sz="1400" b="1" i="0" u="none" strike="noStrike" cap="none" normalizeH="0" baseline="0" dirty="0" smtClean="0">
                  <a:ln>
                    <a:noFill/>
                  </a:ln>
                  <a:solidFill>
                    <a:srgbClr val="00000A"/>
                  </a:solidFill>
                  <a:effectLst/>
                  <a:latin typeface="Arial" pitchFamily="34" charset="0"/>
                  <a:ea typeface="Times New Roman" pitchFamily="18" charset="0"/>
                  <a:cs typeface="Arial" pitchFamily="34" charset="0"/>
                </a:rPr>
                <a:t> </a:t>
              </a:r>
              <a:endParaRPr kumimoji="0" lang="ru-RU" alt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0A"/>
                  </a:solidFill>
                  <a:effectLst/>
                  <a:latin typeface="Arial" pitchFamily="34" charset="0"/>
                  <a:ea typeface="Times New Roman" pitchFamily="18" charset="0"/>
                  <a:cs typeface="Arial" pitchFamily="34" charset="0"/>
                </a:rPr>
                <a:t>Распоряжений по основной деятельности и </a:t>
              </a:r>
              <a:r>
                <a:rPr lang="ru-RU" altLang="ru-RU" sz="1400" b="1" dirty="0" smtClean="0">
                  <a:solidFill>
                    <a:srgbClr val="00000A"/>
                  </a:solidFill>
                  <a:latin typeface="Arial" pitchFamily="34" charset="0"/>
                  <a:ea typeface="Times New Roman" pitchFamily="18" charset="0"/>
                  <a:cs typeface="Arial" pitchFamily="34" charset="0"/>
                </a:rPr>
                <a:t>108</a:t>
              </a:r>
              <a:r>
                <a:rPr kumimoji="0" lang="ru-RU" altLang="ru-RU" sz="1400" b="1" i="0" u="none" strike="noStrike" cap="none" normalizeH="0" baseline="0" dirty="0" smtClean="0">
                  <a:ln>
                    <a:noFill/>
                  </a:ln>
                  <a:solidFill>
                    <a:srgbClr val="00000A"/>
                  </a:solidFill>
                  <a:effectLst/>
                  <a:latin typeface="Arial" pitchFamily="34" charset="0"/>
                  <a:ea typeface="Times New Roman" pitchFamily="18" charset="0"/>
                  <a:cs typeface="Arial" pitchFamily="34" charset="0"/>
                </a:rPr>
                <a:t> по кадровой работе</a:t>
              </a:r>
              <a:endParaRPr kumimoji="0" lang="ru-RU"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_s5122"/>
            <p:cNvSpPr>
              <a:spLocks noChangeArrowheads="1"/>
            </p:cNvSpPr>
            <p:nvPr/>
          </p:nvSpPr>
          <p:spPr bwMode="auto">
            <a:xfrm>
              <a:off x="6683" y="11901"/>
              <a:ext cx="2160" cy="720"/>
            </a:xfrm>
            <a:prstGeom prst="roundRect">
              <a:avLst>
                <a:gd name="adj" fmla="val 16667"/>
              </a:avLst>
            </a:prstGeom>
            <a:solidFill>
              <a:srgbClr val="BBE0E3"/>
            </a:solidFill>
            <a:ln w="9525">
              <a:solidFill>
                <a:srgbClr val="000000"/>
              </a:solidFill>
              <a:round/>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0A"/>
                  </a:solidFill>
                  <a:effectLst/>
                  <a:latin typeface="Arial" pitchFamily="34" charset="0"/>
                  <a:ea typeface="Times New Roman" pitchFamily="18" charset="0"/>
                  <a:cs typeface="Arial" pitchFamily="34" charset="0"/>
                </a:rPr>
                <a:t>более </a:t>
              </a:r>
              <a:r>
                <a:rPr lang="ru-RU" altLang="ru-RU" sz="1400" b="1" dirty="0" smtClean="0">
                  <a:solidFill>
                    <a:srgbClr val="00000A"/>
                  </a:solidFill>
                  <a:latin typeface="Arial" pitchFamily="34" charset="0"/>
                  <a:ea typeface="Times New Roman" pitchFamily="18" charset="0"/>
                  <a:cs typeface="Arial" pitchFamily="34" charset="0"/>
                </a:rPr>
                <a:t>39</a:t>
              </a:r>
              <a:endParaRPr kumimoji="0" lang="ru-RU" alt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00000A"/>
                  </a:solidFill>
                  <a:effectLst/>
                  <a:latin typeface="Arial" pitchFamily="34" charset="0"/>
                  <a:ea typeface="Times New Roman" pitchFamily="18" charset="0"/>
                  <a:cs typeface="Arial" pitchFamily="34" charset="0"/>
                </a:rPr>
                <a:t> </a:t>
              </a:r>
              <a:r>
                <a:rPr kumimoji="0" lang="ru-RU" altLang="ru-RU" sz="1400" b="1" i="0" u="none" strike="noStrike" cap="none" normalizeH="0" baseline="0" dirty="0" smtClean="0">
                  <a:ln>
                    <a:noFill/>
                  </a:ln>
                  <a:solidFill>
                    <a:srgbClr val="00000A"/>
                  </a:solidFill>
                  <a:effectLst/>
                  <a:latin typeface="Arial" pitchFamily="34" charset="0"/>
                  <a:ea typeface="Times New Roman" pitchFamily="18" charset="0"/>
                  <a:cs typeface="Arial" pitchFamily="34" charset="0"/>
                </a:rPr>
                <a:t> проектов решений Думы НСГП</a:t>
              </a:r>
              <a:endParaRPr kumimoji="0" lang="ru-RU" altLang="ru-RU" sz="14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6" name="Рисунок 15"/>
          <p:cNvPicPr/>
          <p:nvPr/>
        </p:nvPicPr>
        <p:blipFill rotWithShape="1">
          <a:blip r:embed="rId2"/>
          <a:srcRect l="14516" t="16753" r="48828" b="6284"/>
          <a:stretch/>
        </p:blipFill>
        <p:spPr bwMode="auto">
          <a:xfrm>
            <a:off x="363863" y="1484784"/>
            <a:ext cx="2890230" cy="43886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70535693"/>
      </p:ext>
    </p:extLst>
  </p:cSld>
  <p:clrMapOvr>
    <a:masterClrMapping/>
  </p:clrMapOvr>
  <p:transition spd="slow">
    <p:pull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41611" y="192096"/>
            <a:ext cx="840270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Основы религии и благотворительность</a:t>
            </a:r>
            <a:endPar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Прямоугольник 4"/>
          <p:cNvSpPr/>
          <p:nvPr/>
        </p:nvSpPr>
        <p:spPr>
          <a:xfrm>
            <a:off x="441507" y="730941"/>
            <a:ext cx="4572000" cy="1415772"/>
          </a:xfrm>
          <a:prstGeom prst="rect">
            <a:avLst/>
          </a:prstGeom>
        </p:spPr>
        <p:txBody>
          <a:bodyPr>
            <a:spAutoFit/>
          </a:bodyPr>
          <a:lstStyle/>
          <a:p>
            <a:pPr algn="ctr"/>
            <a:r>
              <a:rPr lang="ru-RU" sz="1700" i="1" dirty="0" smtClean="0">
                <a:latin typeface="Times New Roman" panose="02020603050405020304" pitchFamily="18" charset="0"/>
                <a:ea typeface="Times New Roman" panose="02020603050405020304" pitchFamily="18" charset="0"/>
              </a:rPr>
              <a:t>Большинство </a:t>
            </a:r>
            <a:r>
              <a:rPr lang="ru-RU" sz="1700" i="1" dirty="0">
                <a:latin typeface="Times New Roman" panose="02020603050405020304" pitchFamily="18" charset="0"/>
                <a:ea typeface="Times New Roman" panose="02020603050405020304" pitchFamily="18" charset="0"/>
              </a:rPr>
              <a:t>жителей города Нижние Серги верующие люди, принимают участие в благотворительных акциях, днях милосердия, выставках, помогают малоимущим, участвуют в просветительской </a:t>
            </a:r>
            <a:r>
              <a:rPr lang="ru-RU" sz="1700" i="1" dirty="0" smtClean="0">
                <a:latin typeface="Times New Roman" panose="02020603050405020304" pitchFamily="18" charset="0"/>
                <a:ea typeface="Times New Roman" panose="02020603050405020304" pitchFamily="18" charset="0"/>
              </a:rPr>
              <a:t>работе</a:t>
            </a:r>
            <a:endParaRPr lang="ru-RU" sz="1700" i="1" dirty="0"/>
          </a:p>
        </p:txBody>
      </p:sp>
      <p:pic>
        <p:nvPicPr>
          <p:cNvPr id="13" name="Рисунок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150" y="2144937"/>
            <a:ext cx="2102269" cy="2927815"/>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4637" y="3741072"/>
            <a:ext cx="3653828" cy="2694599"/>
          </a:xfrm>
          <a:prstGeom prst="rect">
            <a:avLst/>
          </a:prstGeom>
        </p:spPr>
      </p:pic>
      <p:sp>
        <p:nvSpPr>
          <p:cNvPr id="6" name="Прямоугольник 5"/>
          <p:cNvSpPr/>
          <p:nvPr/>
        </p:nvSpPr>
        <p:spPr>
          <a:xfrm>
            <a:off x="0" y="5020993"/>
            <a:ext cx="2717318" cy="1815882"/>
          </a:xfrm>
          <a:prstGeom prst="rect">
            <a:avLst/>
          </a:prstGeom>
        </p:spPr>
        <p:txBody>
          <a:bodyPr wrap="square">
            <a:spAutoFit/>
          </a:bodyPr>
          <a:lstStyle/>
          <a:p>
            <a:pPr algn="ctr">
              <a:spcAft>
                <a:spcPts val="0"/>
              </a:spcAft>
            </a:pPr>
            <a:r>
              <a:rPr lang="ru-RU" sz="1600" dirty="0">
                <a:solidFill>
                  <a:srgbClr val="00B0F0"/>
                </a:solidFill>
                <a:latin typeface="Times New Roman" panose="02020603050405020304" pitchFamily="18" charset="0"/>
                <a:ea typeface="Times New Roman" panose="02020603050405020304" pitchFamily="18" charset="0"/>
              </a:rPr>
              <a:t>23 августа состоялось значимое событие для храма. На колокольню был поднят купол, совершился чин освящения креста и шпиля с поднятием их на колокольню.</a:t>
            </a:r>
            <a:endParaRPr lang="ru-RU" sz="1600" dirty="0">
              <a:solidFill>
                <a:srgbClr val="00B0F0"/>
              </a:solidFill>
              <a:effectLst/>
              <a:latin typeface="Times New Roman" panose="02020603050405020304" pitchFamily="18" charset="0"/>
              <a:ea typeface="Times New Roman" panose="02020603050405020304" pitchFamily="18"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4636" y="817715"/>
            <a:ext cx="3653828" cy="2755301"/>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4070" y="2144937"/>
            <a:ext cx="2434580" cy="3876351"/>
          </a:xfrm>
          <a:prstGeom prst="rect">
            <a:avLst/>
          </a:prstGeom>
        </p:spPr>
      </p:pic>
    </p:spTree>
    <p:extLst>
      <p:ext uri="{BB962C8B-B14F-4D97-AF65-F5344CB8AC3E}">
        <p14:creationId xmlns:p14="http://schemas.microsoft.com/office/powerpoint/2010/main" val="145231484"/>
      </p:ext>
    </p:extLst>
  </p:cSld>
  <p:clrMapOvr>
    <a:masterClrMapping/>
  </p:clrMapOvr>
  <p:transition spd="slow">
    <p:pull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2656"/>
            <a:ext cx="840270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Зарница</a:t>
            </a:r>
            <a:endPar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Прямоугольник 2"/>
          <p:cNvSpPr/>
          <p:nvPr/>
        </p:nvSpPr>
        <p:spPr>
          <a:xfrm>
            <a:off x="346710" y="908720"/>
            <a:ext cx="8532440" cy="646331"/>
          </a:xfrm>
          <a:prstGeom prst="rect">
            <a:avLst/>
          </a:prstGeom>
        </p:spPr>
        <p:txBody>
          <a:bodyPr wrap="square">
            <a:spAutoFit/>
          </a:bodyPr>
          <a:lstStyle/>
          <a:p>
            <a:pPr algn="ctr">
              <a:spcAft>
                <a:spcPts val="0"/>
              </a:spcAft>
            </a:pPr>
            <a:r>
              <a:rPr lang="ru-RU" dirty="0">
                <a:latin typeface="Times New Roman" panose="02020603050405020304" pitchFamily="18" charset="0"/>
                <a:ea typeface="Times New Roman" panose="02020603050405020304" pitchFamily="18" charset="0"/>
              </a:rPr>
              <a:t>На территории Нижнесергинского городского поселения была организована военно-патриотическая игра </a:t>
            </a:r>
            <a:r>
              <a:rPr lang="ru-RU" dirty="0">
                <a:solidFill>
                  <a:srgbClr val="FF0000"/>
                </a:solidFill>
                <a:latin typeface="Times New Roman" panose="02020603050405020304" pitchFamily="18" charset="0"/>
                <a:ea typeface="Times New Roman" panose="02020603050405020304" pitchFamily="18" charset="0"/>
              </a:rPr>
              <a:t>«Зарница»</a:t>
            </a:r>
            <a:r>
              <a:rPr lang="ru-RU" dirty="0">
                <a:latin typeface="Times New Roman" panose="02020603050405020304" pitchFamily="18" charset="0"/>
                <a:ea typeface="Times New Roman" panose="02020603050405020304" pitchFamily="18" charset="0"/>
              </a:rPr>
              <a:t>, которая собрала более 120 ребят и их </a:t>
            </a:r>
            <a:r>
              <a:rPr lang="ru-RU" dirty="0" smtClean="0">
                <a:latin typeface="Times New Roman" panose="02020603050405020304" pitchFamily="18" charset="0"/>
                <a:ea typeface="Times New Roman" panose="02020603050405020304" pitchFamily="18" charset="0"/>
              </a:rPr>
              <a:t>родителей</a:t>
            </a:r>
            <a:endParaRPr lang="ru-RU" dirty="0">
              <a:latin typeface="Times New Roman" panose="02020603050405020304" pitchFamily="18" charset="0"/>
              <a:ea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49373">
            <a:off x="535058" y="1725579"/>
            <a:ext cx="3547351" cy="233898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5455" y="1669450"/>
            <a:ext cx="4255105" cy="3346673"/>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7394">
            <a:off x="1020621" y="4169494"/>
            <a:ext cx="3593081" cy="2338530"/>
          </a:xfrm>
          <a:prstGeom prst="rect">
            <a:avLst/>
          </a:prstGeom>
        </p:spPr>
      </p:pic>
    </p:spTree>
    <p:extLst>
      <p:ext uri="{BB962C8B-B14F-4D97-AF65-F5344CB8AC3E}">
        <p14:creationId xmlns:p14="http://schemas.microsoft.com/office/powerpoint/2010/main" val="3498361400"/>
      </p:ext>
    </p:extLst>
  </p:cSld>
  <p:clrMapOvr>
    <a:masterClrMapping/>
  </p:clrMapOvr>
  <p:transition spd="slow">
    <p:pull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2656"/>
            <a:ext cx="840270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ОТРЯДЫ МЭРА</a:t>
            </a:r>
            <a:endPar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Прямоугольник 2"/>
          <p:cNvSpPr/>
          <p:nvPr/>
        </p:nvSpPr>
        <p:spPr>
          <a:xfrm>
            <a:off x="107504" y="963583"/>
            <a:ext cx="4896544" cy="1754326"/>
          </a:xfrm>
          <a:prstGeom prst="rect">
            <a:avLst/>
          </a:prstGeom>
        </p:spPr>
        <p:txBody>
          <a:bodyPr wrap="square">
            <a:spAutoFit/>
          </a:bodyPr>
          <a:lstStyle/>
          <a:p>
            <a:pPr algn="ctr"/>
            <a:r>
              <a:rPr lang="ru-RU" dirty="0">
                <a:solidFill>
                  <a:srgbClr val="00B050"/>
                </a:solidFill>
                <a:latin typeface="Times New Roman" panose="02020603050405020304" pitchFamily="18" charset="0"/>
                <a:ea typeface="Times New Roman" panose="02020603050405020304" pitchFamily="18" charset="0"/>
              </a:rPr>
              <a:t>В 2020 году, несмотря на сложную эпидемиологическую обстановку, администрация Нижнесергинского городского поселения организовала работу по трудоустройству несовершеннолетних в возрасте от 14 до 18 лет </a:t>
            </a:r>
            <a:endParaRPr lang="ru-RU" dirty="0">
              <a:solidFill>
                <a:srgbClr val="00B050"/>
              </a:solidFill>
            </a:endParaRPr>
          </a:p>
        </p:txBody>
      </p:sp>
      <p:sp>
        <p:nvSpPr>
          <p:cNvPr id="4" name="Прямоугольник 3"/>
          <p:cNvSpPr/>
          <p:nvPr/>
        </p:nvSpPr>
        <p:spPr>
          <a:xfrm>
            <a:off x="971600" y="6233734"/>
            <a:ext cx="3521862" cy="369332"/>
          </a:xfrm>
          <a:prstGeom prst="rect">
            <a:avLst/>
          </a:prstGeom>
        </p:spPr>
        <p:txBody>
          <a:bodyPr wrap="none">
            <a:spAutoFit/>
          </a:bodyPr>
          <a:lstStyle/>
          <a:p>
            <a:r>
              <a:rPr lang="ru-RU" dirty="0">
                <a:solidFill>
                  <a:srgbClr val="00B050"/>
                </a:solidFill>
                <a:latin typeface="Times New Roman" panose="02020603050405020304" pitchFamily="18" charset="0"/>
                <a:ea typeface="Times New Roman" panose="02020603050405020304" pitchFamily="18" charset="0"/>
              </a:rPr>
              <a:t>Были трудоустроены 24 человека.</a:t>
            </a:r>
            <a:endParaRPr lang="ru-RU" dirty="0">
              <a:solidFill>
                <a:srgbClr val="00B050"/>
              </a:solidFill>
            </a:endParaRP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t="4290" r="4762"/>
          <a:stretch/>
        </p:blipFill>
        <p:spPr>
          <a:xfrm>
            <a:off x="334020" y="2887171"/>
            <a:ext cx="4443511" cy="3284984"/>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0288" y="3876303"/>
            <a:ext cx="3600400" cy="2670010"/>
          </a:xfrm>
          <a:prstGeom prst="rect">
            <a:avLst/>
          </a:prstGeom>
        </p:spPr>
      </p:pic>
      <p:pic>
        <p:nvPicPr>
          <p:cNvPr id="7" name="Рисунок 6"/>
          <p:cNvPicPr>
            <a:picLocks noChangeAspect="1"/>
          </p:cNvPicPr>
          <p:nvPr/>
        </p:nvPicPr>
        <p:blipFill rotWithShape="1">
          <a:blip r:embed="rId4">
            <a:extLst>
              <a:ext uri="{28A0092B-C50C-407E-A947-70E740481C1C}">
                <a14:useLocalDpi xmlns:a14="http://schemas.microsoft.com/office/drawing/2010/main" val="0"/>
              </a:ext>
            </a:extLst>
          </a:blip>
          <a:srcRect l="2778" r="1389" b="20968"/>
          <a:stretch/>
        </p:blipFill>
        <p:spPr>
          <a:xfrm>
            <a:off x="5132514" y="963583"/>
            <a:ext cx="3615949" cy="2740381"/>
          </a:xfrm>
          <a:prstGeom prst="rect">
            <a:avLst/>
          </a:prstGeom>
        </p:spPr>
      </p:pic>
    </p:spTree>
    <p:extLst>
      <p:ext uri="{BB962C8B-B14F-4D97-AF65-F5344CB8AC3E}">
        <p14:creationId xmlns:p14="http://schemas.microsoft.com/office/powerpoint/2010/main" val="3443593477"/>
      </p:ext>
    </p:extLst>
  </p:cSld>
  <p:clrMapOvr>
    <a:masterClrMapping/>
  </p:clrMapOvr>
  <p:transition spd="slow">
    <p:pull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794321"/>
            <a:ext cx="7920880" cy="2031325"/>
          </a:xfrm>
          <a:prstGeom prst="rect">
            <a:avLst/>
          </a:prstGeom>
        </p:spPr>
        <p:txBody>
          <a:bodyPr wrap="square">
            <a:spAutoFit/>
          </a:bodyPr>
          <a:lstStyle/>
          <a:p>
            <a:pPr indent="449580" algn="ctr">
              <a:spcAft>
                <a:spcPts val="0"/>
              </a:spcAft>
            </a:pPr>
            <a:r>
              <a:rPr lang="ru-RU" dirty="0">
                <a:latin typeface="Times New Roman" panose="02020603050405020304" pitchFamily="18" charset="0"/>
                <a:ea typeface="Times New Roman" panose="02020603050405020304" pitchFamily="18" charset="0"/>
              </a:rPr>
              <a:t>Во исполнение Указа Губернатора Свердловской области от 18.03.2020 № 100-УГ «О введении на территории Свердловской области режима повышенной готовности и принятии дополнительных мер по защите населения от новой </a:t>
            </a:r>
            <a:r>
              <a:rPr lang="ru-RU" dirty="0" err="1">
                <a:latin typeface="Times New Roman" panose="02020603050405020304" pitchFamily="18" charset="0"/>
                <a:ea typeface="Times New Roman" panose="02020603050405020304" pitchFamily="18" charset="0"/>
              </a:rPr>
              <a:t>коронавирусной</a:t>
            </a:r>
            <a:r>
              <a:rPr lang="ru-RU" dirty="0">
                <a:latin typeface="Times New Roman" panose="02020603050405020304" pitchFamily="18" charset="0"/>
                <a:ea typeface="Times New Roman" panose="02020603050405020304" pitchFamily="18" charset="0"/>
              </a:rPr>
              <a:t> инфекции (2019-</a:t>
            </a:r>
            <a:r>
              <a:rPr lang="en-US" dirty="0" err="1">
                <a:latin typeface="Times New Roman" panose="02020603050405020304" pitchFamily="18" charset="0"/>
                <a:ea typeface="Times New Roman" panose="02020603050405020304" pitchFamily="18" charset="0"/>
              </a:rPr>
              <a:t>nCoV</a:t>
            </a:r>
            <a:r>
              <a:rPr lang="ru-RU" dirty="0">
                <a:latin typeface="Times New Roman" panose="02020603050405020304" pitchFamily="18" charset="0"/>
                <a:ea typeface="Times New Roman" panose="02020603050405020304" pitchFamily="18" charset="0"/>
              </a:rPr>
              <a:t>)» (с изменениями) с целью недопущения распространения новой </a:t>
            </a:r>
            <a:r>
              <a:rPr lang="ru-RU" dirty="0" err="1">
                <a:latin typeface="Times New Roman" panose="02020603050405020304" pitchFamily="18" charset="0"/>
                <a:ea typeface="Times New Roman" panose="02020603050405020304" pitchFamily="18" charset="0"/>
              </a:rPr>
              <a:t>коронавирусной</a:t>
            </a:r>
            <a:r>
              <a:rPr lang="ru-RU" dirty="0">
                <a:latin typeface="Times New Roman" panose="02020603050405020304" pitchFamily="18" charset="0"/>
                <a:ea typeface="Times New Roman" panose="02020603050405020304" pitchFamily="18" charset="0"/>
              </a:rPr>
              <a:t> инфекции на территории Нижнесергинского городского поселения была проведена </a:t>
            </a:r>
            <a:r>
              <a:rPr lang="ru-RU" dirty="0" smtClean="0">
                <a:latin typeface="Times New Roman" panose="02020603050405020304" pitchFamily="18" charset="0"/>
                <a:ea typeface="Times New Roman" panose="02020603050405020304" pitchFamily="18" charset="0"/>
              </a:rPr>
              <a:t>огромная работа</a:t>
            </a:r>
            <a:endParaRPr lang="ru-RU" sz="1600" dirty="0">
              <a:effectLst/>
              <a:latin typeface="Times New Roman" panose="02020603050405020304" pitchFamily="18" charset="0"/>
              <a:ea typeface="Times New Roman" panose="02020603050405020304" pitchFamily="18" charset="0"/>
            </a:endParaRPr>
          </a:p>
        </p:txBody>
      </p:sp>
      <p:sp>
        <p:nvSpPr>
          <p:cNvPr id="3" name="Прямоугольник 2"/>
          <p:cNvSpPr/>
          <p:nvPr/>
        </p:nvSpPr>
        <p:spPr>
          <a:xfrm>
            <a:off x="467544" y="332656"/>
            <a:ext cx="840270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Пандемия </a:t>
            </a:r>
            <a:r>
              <a:rPr lang="ru-RU"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коронавируса</a:t>
            </a:r>
            <a:endPar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Рисунок 3"/>
          <p:cNvPicPr/>
          <p:nvPr/>
        </p:nvPicPr>
        <p:blipFill>
          <a:blip r:embed="rId2"/>
          <a:stretch>
            <a:fillRect/>
          </a:stretch>
        </p:blipFill>
        <p:spPr>
          <a:xfrm>
            <a:off x="455339" y="2996952"/>
            <a:ext cx="3528392" cy="3341370"/>
          </a:xfrm>
          <a:prstGeom prst="rect">
            <a:avLst/>
          </a:prstGeo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5613" t="416" r="5974" b="-416"/>
          <a:stretch/>
        </p:blipFill>
        <p:spPr>
          <a:xfrm>
            <a:off x="4345072" y="2825647"/>
            <a:ext cx="4536504" cy="3771705"/>
          </a:xfrm>
          <a:prstGeom prst="rect">
            <a:avLst/>
          </a:prstGeom>
        </p:spPr>
      </p:pic>
    </p:spTree>
    <p:extLst>
      <p:ext uri="{BB962C8B-B14F-4D97-AF65-F5344CB8AC3E}">
        <p14:creationId xmlns:p14="http://schemas.microsoft.com/office/powerpoint/2010/main" val="3995499468"/>
      </p:ext>
    </p:extLst>
  </p:cSld>
  <p:clrMapOvr>
    <a:masterClrMapping/>
  </p:clrMapOvr>
  <p:transition spd="slow">
    <p:pull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2656"/>
            <a:ext cx="840270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Планы на будущее</a:t>
            </a:r>
            <a:endPar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Прямоугольник 2"/>
          <p:cNvSpPr/>
          <p:nvPr/>
        </p:nvSpPr>
        <p:spPr>
          <a:xfrm>
            <a:off x="1475656" y="980728"/>
            <a:ext cx="6768752" cy="430887"/>
          </a:xfrm>
          <a:prstGeom prst="rect">
            <a:avLst/>
          </a:prstGeom>
        </p:spPr>
        <p:txBody>
          <a:bodyPr wrap="square">
            <a:spAutoFit/>
          </a:bodyPr>
          <a:lstStyle/>
          <a:p>
            <a:r>
              <a:rPr lang="ru-RU" sz="2200" b="1" dirty="0">
                <a:solidFill>
                  <a:srgbClr val="0070C0"/>
                </a:solidFill>
                <a:latin typeface="Times New Roman" panose="02020603050405020304" pitchFamily="18" charset="0"/>
                <a:ea typeface="Times New Roman" panose="02020603050405020304" pitchFamily="18" charset="0"/>
              </a:rPr>
              <a:t>У нас большие планы на 2021 и последующие годы</a:t>
            </a:r>
            <a:endParaRPr lang="ru-RU" sz="2200" dirty="0">
              <a:solidFill>
                <a:srgbClr val="0070C0"/>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484784"/>
            <a:ext cx="3744416" cy="4797152"/>
          </a:xfrm>
          <a:prstGeom prst="rect">
            <a:avLst/>
          </a:prstGeom>
        </p:spPr>
      </p:pic>
      <p:sp>
        <p:nvSpPr>
          <p:cNvPr id="5" name="Прямоугольник 4"/>
          <p:cNvSpPr/>
          <p:nvPr/>
        </p:nvSpPr>
        <p:spPr>
          <a:xfrm>
            <a:off x="5080311" y="1759701"/>
            <a:ext cx="3168352" cy="4247317"/>
          </a:xfrm>
          <a:prstGeom prst="rect">
            <a:avLst/>
          </a:prstGeom>
        </p:spPr>
        <p:txBody>
          <a:bodyPr wrap="square">
            <a:spAutoFit/>
          </a:bodyPr>
          <a:lstStyle/>
          <a:p>
            <a:pPr algn="ctr"/>
            <a:r>
              <a:rPr lang="ru-RU" b="1" dirty="0">
                <a:latin typeface="Times New Roman" panose="02020603050405020304" pitchFamily="18" charset="0"/>
                <a:ea typeface="Times New Roman" panose="02020603050405020304" pitchFamily="18" charset="0"/>
              </a:rPr>
              <a:t>19 сентября 2021 года </a:t>
            </a:r>
            <a:r>
              <a:rPr lang="ru-RU" dirty="0">
                <a:latin typeface="Times New Roman" panose="02020603050405020304" pitchFamily="18" charset="0"/>
                <a:ea typeface="Times New Roman" panose="02020603050405020304" pitchFamily="18" charset="0"/>
              </a:rPr>
              <a:t>- выборы депутатов Государственной Думы, а также депутатов законодательного собрания Свердловской области. Очень важно подготовиться и организованно провести выборы, обеспечить высокую активность, явку, провести большую работу, чтобы убедить наших избирателей отдать свои голоса за самых лучших, самых достойных кандидатов</a:t>
            </a:r>
            <a:endParaRPr lang="ru-RU" dirty="0"/>
          </a:p>
        </p:txBody>
      </p:sp>
    </p:spTree>
    <p:extLst>
      <p:ext uri="{BB962C8B-B14F-4D97-AF65-F5344CB8AC3E}">
        <p14:creationId xmlns:p14="http://schemas.microsoft.com/office/powerpoint/2010/main" val="3869709589"/>
      </p:ext>
    </p:extLst>
  </p:cSld>
  <p:clrMapOvr>
    <a:masterClrMapping/>
  </p:clrMapOvr>
  <p:transition spd="slow">
    <p:pull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22586" y="1052736"/>
            <a:ext cx="8136904" cy="2369880"/>
          </a:xfrm>
          <a:prstGeom prst="rect">
            <a:avLst/>
          </a:prstGeom>
        </p:spPr>
        <p:txBody>
          <a:bodyPr wrap="square">
            <a:spAutoFit/>
          </a:bodyPr>
          <a:lstStyle/>
          <a:p>
            <a:pPr algn="ctr"/>
            <a:r>
              <a:rPr lang="ru-RU" sz="2000" b="1" i="1" dirty="0">
                <a:solidFill>
                  <a:srgbClr val="C00000"/>
                </a:solidFill>
              </a:rPr>
              <a:t>Современная реальность ставит перед нами непростые и ответственные цели. Но я уверен, что мы их успешно решим. В нашем городе живут и трудятся замечательные люди, сильные кадры, многие из которых – профессионалы высокого уровня, с хорошим опытом, достигшие значимых </a:t>
            </a:r>
            <a:r>
              <a:rPr lang="ru-RU" sz="2000" b="1" i="1" dirty="0" smtClean="0">
                <a:solidFill>
                  <a:srgbClr val="C00000"/>
                </a:solidFill>
              </a:rPr>
              <a:t>успехов!</a:t>
            </a:r>
            <a:endParaRPr lang="ru-RU" sz="2000" b="1" i="1" dirty="0">
              <a:solidFill>
                <a:srgbClr val="C00000"/>
              </a:solidFill>
            </a:endParaRPr>
          </a:p>
          <a:p>
            <a:pPr algn="ctr"/>
            <a:endParaRPr lang="ru-RU" sz="2000" b="1" i="1" dirty="0" smtClean="0"/>
          </a:p>
          <a:p>
            <a:pPr algn="ctr"/>
            <a:endParaRPr lang="ru-RU" sz="2800" b="1" i="1" dirty="0" smtClean="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7963" y="2934662"/>
            <a:ext cx="4482890" cy="3099874"/>
          </a:xfrm>
          <a:prstGeom prst="rect">
            <a:avLst/>
          </a:prstGeom>
        </p:spPr>
      </p:pic>
      <p:sp>
        <p:nvSpPr>
          <p:cNvPr id="7" name="Прямоугольник 6"/>
          <p:cNvSpPr/>
          <p:nvPr/>
        </p:nvSpPr>
        <p:spPr>
          <a:xfrm>
            <a:off x="272856" y="3115147"/>
            <a:ext cx="1855424" cy="2431435"/>
          </a:xfrm>
          <a:prstGeom prst="rect">
            <a:avLst/>
          </a:prstGeom>
        </p:spPr>
        <p:txBody>
          <a:bodyPr wrap="square">
            <a:spAutoFit/>
          </a:bodyPr>
          <a:lstStyle/>
          <a:p>
            <a:pPr algn="ctr">
              <a:spcAft>
                <a:spcPts val="0"/>
              </a:spcAft>
            </a:pPr>
            <a:r>
              <a:rPr lang="ru-RU" i="1" dirty="0">
                <a:solidFill>
                  <a:srgbClr val="7030A0"/>
                </a:solidFill>
                <a:latin typeface="Times New Roman" panose="02020603050405020304" pitchFamily="18" charset="0"/>
                <a:ea typeface="Times New Roman" panose="02020603050405020304" pitchFamily="18" charset="0"/>
              </a:rPr>
              <a:t>Наши приоритеты на будущее определены! </a:t>
            </a:r>
            <a:r>
              <a:rPr lang="ru-RU" i="1" dirty="0" smtClean="0">
                <a:solidFill>
                  <a:srgbClr val="7030A0"/>
                </a:solidFill>
                <a:latin typeface="Times New Roman" panose="02020603050405020304" pitchFamily="18" charset="0"/>
                <a:ea typeface="Times New Roman" panose="02020603050405020304" pitchFamily="18" charset="0"/>
              </a:rPr>
              <a:t> </a:t>
            </a:r>
            <a:r>
              <a:rPr lang="ru-RU" sz="2000" b="1" dirty="0" smtClean="0">
                <a:solidFill>
                  <a:srgbClr val="7030A0"/>
                </a:solidFill>
                <a:latin typeface="Times New Roman" panose="02020603050405020304" pitchFamily="18" charset="0"/>
                <a:ea typeface="Times New Roman" panose="02020603050405020304" pitchFamily="18" charset="0"/>
              </a:rPr>
              <a:t>Мы движемся к поставленным целям!</a:t>
            </a:r>
            <a:endParaRPr lang="ru-RU" sz="2000" b="1" dirty="0">
              <a:solidFill>
                <a:srgbClr val="7030A0"/>
              </a:solidFill>
              <a:effectLst/>
              <a:latin typeface="Times New Roman" panose="02020603050405020304" pitchFamily="18" charset="0"/>
              <a:ea typeface="Times New Roman" panose="02020603050405020304" pitchFamily="18" charset="0"/>
            </a:endParaRPr>
          </a:p>
        </p:txBody>
      </p:sp>
      <p:sp>
        <p:nvSpPr>
          <p:cNvPr id="9" name="Прямоугольник 8"/>
          <p:cNvSpPr/>
          <p:nvPr/>
        </p:nvSpPr>
        <p:spPr>
          <a:xfrm>
            <a:off x="427963" y="332656"/>
            <a:ext cx="850112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заключение</a:t>
            </a:r>
            <a:endPar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Прямоугольник 2"/>
          <p:cNvSpPr/>
          <p:nvPr/>
        </p:nvSpPr>
        <p:spPr>
          <a:xfrm>
            <a:off x="6840853" y="2768854"/>
            <a:ext cx="2158950" cy="3293209"/>
          </a:xfrm>
          <a:prstGeom prst="rect">
            <a:avLst/>
          </a:prstGeom>
        </p:spPr>
        <p:txBody>
          <a:bodyPr wrap="square">
            <a:spAutoFit/>
          </a:bodyPr>
          <a:lstStyle/>
          <a:p>
            <a:pPr marR="93345" algn="ctr">
              <a:spcAft>
                <a:spcPts val="0"/>
              </a:spcAft>
            </a:pPr>
            <a:r>
              <a:rPr lang="ru-RU" sz="1600" b="1" i="1" dirty="0">
                <a:solidFill>
                  <a:srgbClr val="7030A0"/>
                </a:solidFill>
                <a:latin typeface="Times New Roman" panose="02020603050405020304" pitchFamily="18" charset="0"/>
                <a:ea typeface="Times New Roman" panose="02020603050405020304" pitchFamily="18" charset="0"/>
              </a:rPr>
              <a:t>Наша главная задача сегодня - это улучшение качества жизни населения с реальными результатами, которые любой житель смог бы увидеть, измерить, потрогать, увидеть перемены к лучшему и оценить по достоинству.</a:t>
            </a:r>
            <a:endParaRPr lang="ru-RU" sz="1600" b="1" i="1" dirty="0">
              <a:solidFill>
                <a:srgbClr val="7030A0"/>
              </a:solidFill>
              <a:effectLst/>
              <a:latin typeface="Times New Roman" panose="02020603050405020304" pitchFamily="18" charset="0"/>
              <a:ea typeface="Times New Roman" panose="02020603050405020304" pitchFamily="18" charset="0"/>
            </a:endParaRPr>
          </a:p>
        </p:txBody>
      </p:sp>
    </p:spTree>
  </p:cSld>
  <p:clrMapOvr>
    <a:masterClrMapping/>
  </p:clrMapOvr>
  <p:transition spd="slow">
    <p:pull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6" y="265662"/>
            <a:ext cx="850112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заключение</a:t>
            </a:r>
            <a:endParaRPr lang="ru-RU"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3621" y="888702"/>
            <a:ext cx="5268191" cy="2925887"/>
          </a:xfrm>
          <a:prstGeom prst="rect">
            <a:avLst/>
          </a:prstGeom>
        </p:spPr>
      </p:pic>
      <p:sp>
        <p:nvSpPr>
          <p:cNvPr id="4" name="Прямоугольник 3"/>
          <p:cNvSpPr/>
          <p:nvPr/>
        </p:nvSpPr>
        <p:spPr>
          <a:xfrm>
            <a:off x="384472" y="3814589"/>
            <a:ext cx="8501122" cy="1015663"/>
          </a:xfrm>
          <a:prstGeom prst="rect">
            <a:avLst/>
          </a:prstGeom>
        </p:spPr>
        <p:txBody>
          <a:bodyPr wrap="square">
            <a:spAutoFit/>
          </a:bodyPr>
          <a:lstStyle/>
          <a:p>
            <a:pPr algn="ctr">
              <a:spcAft>
                <a:spcPts val="0"/>
              </a:spcAft>
            </a:pPr>
            <a:r>
              <a:rPr lang="ru-RU" sz="2400" b="1" dirty="0">
                <a:solidFill>
                  <a:srgbClr val="FF0000"/>
                </a:solidFill>
                <a:latin typeface="Times New Roman" panose="02020603050405020304" pitchFamily="18" charset="0"/>
                <a:ea typeface="Times New Roman" panose="02020603050405020304" pitchFamily="18" charset="0"/>
              </a:rPr>
              <a:t>Уважаемые коллеги!</a:t>
            </a:r>
            <a:endParaRPr lang="ru-RU" sz="2400" dirty="0">
              <a:solidFill>
                <a:srgbClr val="FF0000"/>
              </a:solidFill>
              <a:latin typeface="Times New Roman" panose="02020603050405020304" pitchFamily="18" charset="0"/>
              <a:ea typeface="Times New Roman" panose="02020603050405020304" pitchFamily="18" charset="0"/>
            </a:endParaRPr>
          </a:p>
          <a:p>
            <a:pPr algn="ctr">
              <a:spcAft>
                <a:spcPts val="0"/>
              </a:spcAft>
            </a:pPr>
            <a:r>
              <a:rPr lang="ru-RU" dirty="0">
                <a:latin typeface="Times New Roman" panose="02020603050405020304" pitchFamily="18" charset="0"/>
                <a:ea typeface="Times New Roman" panose="02020603050405020304" pitchFamily="18" charset="0"/>
              </a:rPr>
              <a:t>Я хочу искренне поблагодарить вас за ваш труд, профессионализм, высокие компетенции и самое главное – ответственное отношение к своей работе. </a:t>
            </a:r>
            <a:endParaRPr lang="ru-RU" sz="1600" dirty="0">
              <a:effectLst/>
              <a:latin typeface="Times New Roman" panose="02020603050405020304" pitchFamily="18" charset="0"/>
              <a:ea typeface="Times New Roman" panose="02020603050405020304" pitchFamily="18" charset="0"/>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0218"/>
          <a:stretch/>
        </p:blipFill>
        <p:spPr bwMode="auto">
          <a:xfrm>
            <a:off x="2555776" y="5661248"/>
            <a:ext cx="4483744" cy="99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79400" y="4716793"/>
            <a:ext cx="9036495" cy="923330"/>
          </a:xfrm>
          <a:prstGeom prst="rect">
            <a:avLst/>
          </a:prstGeom>
        </p:spPr>
        <p:txBody>
          <a:bodyPr wrap="square">
            <a:spAutoFit/>
          </a:bodyPr>
          <a:lstStyle/>
          <a:p>
            <a:pPr marR="93345" algn="ctr">
              <a:spcAft>
                <a:spcPts val="0"/>
              </a:spcAft>
            </a:pPr>
            <a:r>
              <a:rPr lang="ru-RU" dirty="0" smtClean="0">
                <a:latin typeface="Times New Roman" panose="02020603050405020304" pitchFamily="18" charset="0"/>
                <a:ea typeface="Times New Roman" panose="02020603050405020304" pitchFamily="18" charset="0"/>
              </a:rPr>
              <a:t>Единой </a:t>
            </a:r>
            <a:r>
              <a:rPr lang="ru-RU" dirty="0">
                <a:latin typeface="Times New Roman" panose="02020603050405020304" pitchFamily="18" charset="0"/>
                <a:ea typeface="Times New Roman" panose="02020603050405020304" pitchFamily="18" charset="0"/>
              </a:rPr>
              <a:t>командой, следуя курсом, который задает нам наш Президент, мы сможем изменить и улучшить качество жизни людей и достичь процветания нашему родному городу Нижние Серги!</a:t>
            </a:r>
            <a:endParaRPr lang="ru-RU"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51510615"/>
      </p:ext>
    </p:extLst>
  </p:cSld>
  <p:clrMapOvr>
    <a:masterClrMapping/>
  </p:clrMapOvr>
  <p:transition spd="slow">
    <p:pull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428604"/>
            <a:ext cx="8572560" cy="76944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4400" b="1" dirty="0" smtClean="0">
                <a:solidFill>
                  <a:schemeClr val="accent2"/>
                </a:solidFill>
                <a:latin typeface="Times New Roman"/>
                <a:ea typeface="Times New Roman"/>
              </a:rPr>
              <a:t>правотворческий процесс</a:t>
            </a:r>
            <a:endParaRPr lang="ru-RU" sz="4400" b="1" cap="all" dirty="0">
              <a:ln w="9000" cmpd="sng">
                <a:solidFill>
                  <a:schemeClr val="accent4">
                    <a:shade val="50000"/>
                    <a:satMod val="120000"/>
                  </a:schemeClr>
                </a:solidFill>
                <a:prstDash val="solid"/>
              </a:ln>
              <a:solidFill>
                <a:schemeClr val="accent2"/>
              </a:solidFill>
              <a:effectLst>
                <a:reflection blurRad="12700" stA="28000" endPos="45000" dist="1000" dir="5400000" sy="-100000" algn="bl" rotWithShape="0"/>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1010" y="1626648"/>
            <a:ext cx="2840359" cy="4235672"/>
          </a:xfrm>
          <a:prstGeom prst="rect">
            <a:avLst/>
          </a:prstGeom>
          <a:noFill/>
          <a:scene3d>
            <a:camera prst="orthographicFront"/>
            <a:lightRig rig="threePt" dir="t"/>
          </a:scene3d>
          <a:sp3d>
            <a:bevelT prst="slope"/>
          </a:sp3d>
        </p:spPr>
      </p:pic>
      <p:sp>
        <p:nvSpPr>
          <p:cNvPr id="2"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pSp>
        <p:nvGrpSpPr>
          <p:cNvPr id="6" name="Organization Chart 1"/>
          <p:cNvGrpSpPr>
            <a:grpSpLocks/>
          </p:cNvGrpSpPr>
          <p:nvPr/>
        </p:nvGrpSpPr>
        <p:grpSpPr bwMode="auto">
          <a:xfrm>
            <a:off x="3491880" y="1340768"/>
            <a:ext cx="4715594" cy="5066964"/>
            <a:chOff x="6054" y="9301"/>
            <a:chExt cx="6459" cy="2111"/>
          </a:xfrm>
        </p:grpSpPr>
        <p:sp>
          <p:nvSpPr>
            <p:cNvPr id="7" name="_s4101"/>
            <p:cNvSpPr>
              <a:spLocks noChangeArrowheads="1"/>
            </p:cNvSpPr>
            <p:nvPr/>
          </p:nvSpPr>
          <p:spPr bwMode="auto">
            <a:xfrm>
              <a:off x="6054" y="9781"/>
              <a:ext cx="2251" cy="72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Проведено </a:t>
              </a:r>
              <a:r>
                <a:rPr lang="ru-RU" altLang="ru-RU" sz="1600" b="1" dirty="0">
                  <a:solidFill>
                    <a:schemeClr val="tx1"/>
                  </a:solidFill>
                  <a:latin typeface="Arial" pitchFamily="34" charset="0"/>
                  <a:ea typeface="Times New Roman" pitchFamily="18" charset="0"/>
                  <a:cs typeface="Arial" pitchFamily="34" charset="0"/>
                </a:rPr>
                <a:t>9</a:t>
              </a:r>
              <a:r>
                <a:rPr kumimoji="0" lang="ru-RU" alt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публичных слушаний</a:t>
              </a:r>
              <a:endParaRPr kumimoji="0" lang="ru-RU" alt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_s4100"/>
            <p:cNvSpPr>
              <a:spLocks noChangeArrowheads="1"/>
            </p:cNvSpPr>
            <p:nvPr/>
          </p:nvSpPr>
          <p:spPr bwMode="auto">
            <a:xfrm>
              <a:off x="9859" y="9301"/>
              <a:ext cx="2654" cy="72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0A"/>
                  </a:solidFill>
                  <a:effectLst/>
                  <a:latin typeface="Arial" pitchFamily="34" charset="0"/>
                  <a:ea typeface="Times New Roman" pitchFamily="18" charset="0"/>
                  <a:cs typeface="Arial" pitchFamily="34" charset="0"/>
                </a:rPr>
                <a:t>внесение изменений в правила землепользования и застройки НСГП</a:t>
              </a:r>
              <a:endParaRPr kumimoji="0" lang="ru-RU"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_s4099"/>
            <p:cNvSpPr>
              <a:spLocks noChangeArrowheads="1"/>
            </p:cNvSpPr>
            <p:nvPr/>
          </p:nvSpPr>
          <p:spPr bwMode="auto">
            <a:xfrm>
              <a:off x="9859" y="10074"/>
              <a:ext cx="2654" cy="72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0A"/>
                  </a:solidFill>
                  <a:effectLst/>
                  <a:latin typeface="Arial" pitchFamily="34" charset="0"/>
                  <a:ea typeface="Times New Roman" pitchFamily="18" charset="0"/>
                  <a:cs typeface="Arial" pitchFamily="34" charset="0"/>
                </a:rPr>
                <a:t>внесение изменений и дополнений в Устав НСГП</a:t>
              </a:r>
              <a:endParaRPr kumimoji="0" lang="ru-RU" alt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_s4098"/>
            <p:cNvSpPr>
              <a:spLocks noChangeArrowheads="1"/>
            </p:cNvSpPr>
            <p:nvPr/>
          </p:nvSpPr>
          <p:spPr bwMode="auto">
            <a:xfrm>
              <a:off x="9859" y="10897"/>
              <a:ext cx="2654" cy="515"/>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0A"/>
                  </a:solidFill>
                  <a:effectLst/>
                  <a:latin typeface="Arial" pitchFamily="34" charset="0"/>
                  <a:ea typeface="Times New Roman" pitchFamily="18" charset="0"/>
                  <a:cs typeface="Arial" pitchFamily="34" charset="0"/>
                </a:rPr>
                <a:t>о бюджете НСГП</a:t>
              </a:r>
              <a:endParaRPr kumimoji="0" lang="ru-RU" altLang="ru-RU" sz="1400" b="0" i="0" u="none" strike="noStrike" cap="none" normalizeH="0" baseline="0" dirty="0" smtClean="0">
                <a:ln>
                  <a:noFill/>
                </a:ln>
                <a:solidFill>
                  <a:schemeClr val="tx1"/>
                </a:solidFill>
                <a:effectLst/>
                <a:latin typeface="Arial" pitchFamily="34" charset="0"/>
                <a:cs typeface="Arial" pitchFamily="34" charset="0"/>
              </a:endParaRPr>
            </a:p>
          </p:txBody>
        </p:sp>
      </p:grpSp>
      <p:cxnSp>
        <p:nvCxnSpPr>
          <p:cNvPr id="11" name="Прямая со стрелкой 10"/>
          <p:cNvCxnSpPr/>
          <p:nvPr/>
        </p:nvCxnSpPr>
        <p:spPr>
          <a:xfrm flipV="1">
            <a:off x="5076056" y="2348234"/>
            <a:ext cx="1080120" cy="5767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5017486" y="3355699"/>
            <a:ext cx="1138690" cy="4333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a:off x="5076056" y="3789040"/>
            <a:ext cx="1080120" cy="1944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13467"/>
      </p:ext>
    </p:extLst>
  </p:cSld>
  <p:clrMapOvr>
    <a:masterClrMapping/>
  </p:clrMapOvr>
  <p:transition spd="slow">
    <p:pull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469170"/>
            <a:ext cx="8572560" cy="769441"/>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scene3d>
              <a:camera prst="obliqueBottomRight"/>
              <a:lightRig rig="threePt" dir="t"/>
            </a:scene3d>
          </a:bodyPr>
          <a:lstStyle/>
          <a:p>
            <a:pPr algn="ctr"/>
            <a:r>
              <a:rPr lang="ru-RU" sz="4400" b="1" dirty="0" smtClean="0">
                <a:solidFill>
                  <a:schemeClr val="accent2"/>
                </a:solidFill>
                <a:latin typeface="Times New Roman"/>
                <a:ea typeface="Times New Roman"/>
              </a:rPr>
              <a:t>Судебная практика</a:t>
            </a:r>
            <a:endParaRPr lang="ru-RU" sz="4400" b="1" cap="all" dirty="0">
              <a:ln w="9000" cmpd="sng">
                <a:solidFill>
                  <a:schemeClr val="accent4">
                    <a:shade val="50000"/>
                    <a:satMod val="120000"/>
                  </a:schemeClr>
                </a:solidFill>
                <a:prstDash val="solid"/>
              </a:ln>
              <a:solidFill>
                <a:schemeClr val="accent2"/>
              </a:solidFill>
              <a:effectLst>
                <a:reflection blurRad="12700" stA="28000" endPos="45000" dist="1000" dir="5400000" sy="-100000" algn="bl" rotWithShape="0"/>
              </a:effectLst>
            </a:endParaRPr>
          </a:p>
        </p:txBody>
      </p:sp>
      <p:sp>
        <p:nvSpPr>
          <p:cNvPr id="2"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Прямоугольник 5"/>
          <p:cNvSpPr/>
          <p:nvPr/>
        </p:nvSpPr>
        <p:spPr>
          <a:xfrm>
            <a:off x="5329888" y="1620270"/>
            <a:ext cx="3528392" cy="4278094"/>
          </a:xfrm>
          <a:prstGeom prst="rect">
            <a:avLst/>
          </a:prstGeom>
        </p:spPr>
        <p:txBody>
          <a:bodyPr wrap="square">
            <a:spAutoFit/>
          </a:bodyPr>
          <a:lstStyle/>
          <a:p>
            <a:pPr algn="just">
              <a:spcAft>
                <a:spcPts val="0"/>
              </a:spcAft>
            </a:pPr>
            <a:endParaRPr lang="ru-RU" dirty="0">
              <a:latin typeface="Times New Roman" panose="02020603050405020304" pitchFamily="18" charset="0"/>
              <a:ea typeface="Times New Roman" panose="02020603050405020304" pitchFamily="18" charset="0"/>
            </a:endParaRPr>
          </a:p>
          <a:p>
            <a:pPr algn="just">
              <a:spcAft>
                <a:spcPts val="0"/>
              </a:spcAft>
            </a:pPr>
            <a:endParaRPr lang="ru-RU" dirty="0" smtClean="0">
              <a:latin typeface="Times New Roman" panose="02020603050405020304" pitchFamily="18" charset="0"/>
              <a:ea typeface="Times New Roman" panose="02020603050405020304" pitchFamily="18" charset="0"/>
            </a:endParaRPr>
          </a:p>
          <a:p>
            <a:pPr algn="just">
              <a:spcAft>
                <a:spcPts val="0"/>
              </a:spcAft>
            </a:pPr>
            <a:endParaRPr lang="ru-RU" dirty="0">
              <a:latin typeface="Times New Roman" panose="02020603050405020304" pitchFamily="18" charset="0"/>
              <a:ea typeface="Times New Roman" panose="02020603050405020304" pitchFamily="18" charset="0"/>
            </a:endParaRPr>
          </a:p>
          <a:p>
            <a:pPr algn="just">
              <a:spcAft>
                <a:spcPts val="0"/>
              </a:spcAft>
            </a:pPr>
            <a:r>
              <a:rPr lang="ru-RU" sz="2000" dirty="0" smtClean="0">
                <a:solidFill>
                  <a:srgbClr val="00B0F0"/>
                </a:solidFill>
                <a:latin typeface="Times New Roman" panose="02020603050405020304" pitchFamily="18" charset="0"/>
                <a:ea typeface="Times New Roman" panose="02020603050405020304" pitchFamily="18" charset="0"/>
              </a:rPr>
              <a:t>Администрация </a:t>
            </a:r>
            <a:r>
              <a:rPr lang="ru-RU" sz="2000" dirty="0">
                <a:solidFill>
                  <a:srgbClr val="00B0F0"/>
                </a:solidFill>
                <a:latin typeface="Times New Roman" panose="02020603050405020304" pitchFamily="18" charset="0"/>
                <a:ea typeface="Times New Roman" panose="02020603050405020304" pitchFamily="18" charset="0"/>
              </a:rPr>
              <a:t>в </a:t>
            </a:r>
            <a:r>
              <a:rPr lang="ru-RU" sz="2000" dirty="0" smtClean="0">
                <a:solidFill>
                  <a:srgbClr val="00B0F0"/>
                </a:solidFill>
                <a:latin typeface="Times New Roman" panose="02020603050405020304" pitchFamily="18" charset="0"/>
                <a:ea typeface="Times New Roman" panose="02020603050405020304" pitchFamily="18" charset="0"/>
              </a:rPr>
              <a:t>2020 </a:t>
            </a:r>
            <a:r>
              <a:rPr lang="ru-RU" sz="2000" dirty="0">
                <a:solidFill>
                  <a:srgbClr val="00B0F0"/>
                </a:solidFill>
                <a:latin typeface="Times New Roman" panose="02020603050405020304" pitchFamily="18" charset="0"/>
                <a:ea typeface="Times New Roman" panose="02020603050405020304" pitchFamily="18" charset="0"/>
              </a:rPr>
              <a:t>году также участвовала в </a:t>
            </a:r>
            <a:r>
              <a:rPr lang="ru-RU" sz="2000" dirty="0" smtClean="0">
                <a:solidFill>
                  <a:srgbClr val="00B0F0"/>
                </a:solidFill>
                <a:latin typeface="Times New Roman" panose="02020603050405020304" pitchFamily="18" charset="0"/>
                <a:ea typeface="Times New Roman" panose="02020603050405020304" pitchFamily="18" charset="0"/>
              </a:rPr>
              <a:t>четырех </a:t>
            </a:r>
            <a:r>
              <a:rPr lang="ru-RU" sz="2000" dirty="0">
                <a:solidFill>
                  <a:srgbClr val="00B0F0"/>
                </a:solidFill>
                <a:latin typeface="Times New Roman" panose="02020603050405020304" pitchFamily="18" charset="0"/>
                <a:ea typeface="Times New Roman" panose="02020603050405020304" pitchFamily="18" charset="0"/>
              </a:rPr>
              <a:t>судебных заседаниях третьими лицами. </a:t>
            </a:r>
            <a:r>
              <a:rPr lang="ru-RU" sz="2000" dirty="0" smtClean="0">
                <a:solidFill>
                  <a:srgbClr val="00B0F0"/>
                </a:solidFill>
                <a:latin typeface="Times New Roman" panose="02020603050405020304" pitchFamily="18" charset="0"/>
                <a:ea typeface="Times New Roman" panose="02020603050405020304" pitchFamily="18" charset="0"/>
              </a:rPr>
              <a:t>В </a:t>
            </a:r>
            <a:r>
              <a:rPr lang="ru-RU" sz="2000" dirty="0">
                <a:solidFill>
                  <a:srgbClr val="00B0F0"/>
                </a:solidFill>
                <a:latin typeface="Times New Roman" panose="02020603050405020304" pitchFamily="18" charset="0"/>
                <a:ea typeface="Times New Roman" panose="02020603050405020304" pitchFamily="18" charset="0"/>
              </a:rPr>
              <a:t>2020 году направлены претензии на сумму 2 093 007, 42 рублей</a:t>
            </a:r>
            <a:r>
              <a:rPr lang="ru-RU" sz="2000" dirty="0" smtClean="0">
                <a:solidFill>
                  <a:srgbClr val="00B0F0"/>
                </a:solidFill>
                <a:latin typeface="Times New Roman" panose="02020603050405020304" pitchFamily="18" charset="0"/>
                <a:ea typeface="Times New Roman" panose="02020603050405020304" pitchFamily="18" charset="0"/>
              </a:rPr>
              <a:t>,</a:t>
            </a:r>
          </a:p>
          <a:p>
            <a:pPr algn="just">
              <a:spcAft>
                <a:spcPts val="0"/>
              </a:spcAft>
            </a:pPr>
            <a:r>
              <a:rPr lang="ru-RU" sz="2000" dirty="0" smtClean="0">
                <a:solidFill>
                  <a:srgbClr val="00B0F0"/>
                </a:solidFill>
                <a:latin typeface="Times New Roman" panose="02020603050405020304" pitchFamily="18" charset="0"/>
                <a:ea typeface="Times New Roman" panose="02020603050405020304" pitchFamily="18" charset="0"/>
              </a:rPr>
              <a:t>В </a:t>
            </a:r>
            <a:r>
              <a:rPr lang="ru-RU" sz="2000" dirty="0">
                <a:solidFill>
                  <a:srgbClr val="00B0F0"/>
                </a:solidFill>
                <a:latin typeface="Times New Roman" panose="02020603050405020304" pitchFamily="18" charset="0"/>
                <a:ea typeface="Times New Roman" panose="02020603050405020304" pitchFamily="18" charset="0"/>
              </a:rPr>
              <a:t>2020 году направлены исковые заявления о взыскании задолженности на сумму 1 052 753,13 рублей </a:t>
            </a:r>
            <a:r>
              <a:rPr lang="ru-RU" dirty="0">
                <a:latin typeface="Times New Roman" panose="02020603050405020304" pitchFamily="18" charset="0"/>
                <a:ea typeface="Times New Roman" panose="02020603050405020304" pitchFamily="18" charset="0"/>
              </a:rPr>
              <a:t>	 </a:t>
            </a:r>
            <a:endParaRPr lang="ru-RU" sz="1600" dirty="0">
              <a:effectLst/>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395536" y="1620270"/>
            <a:ext cx="4572000" cy="1631216"/>
          </a:xfrm>
          <a:prstGeom prst="rect">
            <a:avLst/>
          </a:prstGeom>
        </p:spPr>
        <p:txBody>
          <a:bodyPr>
            <a:spAutoFit/>
          </a:bodyPr>
          <a:lstStyle/>
          <a:p>
            <a:pPr algn="just">
              <a:spcAft>
                <a:spcPts val="0"/>
              </a:spcAft>
            </a:pPr>
            <a:r>
              <a:rPr lang="ru-RU" sz="2000" dirty="0">
                <a:solidFill>
                  <a:srgbClr val="00B0F0"/>
                </a:solidFill>
                <a:latin typeface="Times New Roman" panose="02020603050405020304" pitchFamily="18" charset="0"/>
                <a:ea typeface="Times New Roman" panose="02020603050405020304" pitchFamily="18" charset="0"/>
              </a:rPr>
              <a:t>Администрацией Нижнесергинского городского поселения в </a:t>
            </a:r>
            <a:r>
              <a:rPr lang="ru-RU" sz="2000" dirty="0" smtClean="0">
                <a:solidFill>
                  <a:srgbClr val="00B0F0"/>
                </a:solidFill>
                <a:latin typeface="Times New Roman" panose="02020603050405020304" pitchFamily="18" charset="0"/>
                <a:ea typeface="Times New Roman" panose="02020603050405020304" pitchFamily="18" charset="0"/>
              </a:rPr>
              <a:t>2020 </a:t>
            </a:r>
            <a:r>
              <a:rPr lang="ru-RU" sz="2000" dirty="0">
                <a:solidFill>
                  <a:srgbClr val="00B0F0"/>
                </a:solidFill>
                <a:latin typeface="Times New Roman" panose="02020603050405020304" pitchFamily="18" charset="0"/>
                <a:ea typeface="Times New Roman" panose="02020603050405020304" pitchFamily="18" charset="0"/>
              </a:rPr>
              <a:t>года было принято участие более чем в </a:t>
            </a:r>
            <a:r>
              <a:rPr lang="ru-RU" sz="2000" b="1" dirty="0" smtClean="0">
                <a:latin typeface="Times New Roman" panose="02020603050405020304" pitchFamily="18" charset="0"/>
                <a:ea typeface="Times New Roman" panose="02020603050405020304" pitchFamily="18" charset="0"/>
              </a:rPr>
              <a:t>100 </a:t>
            </a:r>
            <a:r>
              <a:rPr lang="ru-RU" sz="2000" dirty="0" smtClean="0">
                <a:solidFill>
                  <a:srgbClr val="00B0F0"/>
                </a:solidFill>
                <a:latin typeface="Times New Roman" panose="02020603050405020304" pitchFamily="18" charset="0"/>
                <a:ea typeface="Times New Roman" panose="02020603050405020304" pitchFamily="18" charset="0"/>
              </a:rPr>
              <a:t>судебных </a:t>
            </a:r>
            <a:r>
              <a:rPr lang="ru-RU" sz="2000" dirty="0">
                <a:solidFill>
                  <a:srgbClr val="00B0F0"/>
                </a:solidFill>
                <a:latin typeface="Times New Roman" panose="02020603050405020304" pitchFamily="18" charset="0"/>
                <a:ea typeface="Times New Roman" panose="02020603050405020304" pitchFamily="18" charset="0"/>
              </a:rPr>
              <a:t>заседаний как с </a:t>
            </a:r>
            <a:r>
              <a:rPr lang="ru-RU" sz="2000" dirty="0" smtClean="0">
                <a:solidFill>
                  <a:srgbClr val="00B0F0"/>
                </a:solidFill>
                <a:latin typeface="Times New Roman" panose="02020603050405020304" pitchFamily="18" charset="0"/>
                <a:ea typeface="Times New Roman" panose="02020603050405020304" pitchFamily="18" charset="0"/>
              </a:rPr>
              <a:t>физическими </a:t>
            </a:r>
            <a:r>
              <a:rPr lang="ru-RU" sz="2000" dirty="0">
                <a:solidFill>
                  <a:srgbClr val="00B0F0"/>
                </a:solidFill>
                <a:latin typeface="Times New Roman" panose="02020603050405020304" pitchFamily="18" charset="0"/>
                <a:ea typeface="Times New Roman" panose="02020603050405020304" pitchFamily="18" charset="0"/>
              </a:rPr>
              <a:t>лицами, так и с юридическими. </a:t>
            </a: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3246663"/>
            <a:ext cx="4427984" cy="3224128"/>
          </a:xfrm>
          <a:prstGeom prst="rect">
            <a:avLst/>
          </a:prstGeom>
        </p:spPr>
      </p:pic>
    </p:spTree>
    <p:extLst>
      <p:ext uri="{BB962C8B-B14F-4D97-AF65-F5344CB8AC3E}">
        <p14:creationId xmlns:p14="http://schemas.microsoft.com/office/powerpoint/2010/main" val="3593522397"/>
      </p:ext>
    </p:extLst>
  </p:cSld>
  <p:clrMapOvr>
    <a:masterClrMapping/>
  </p:clrMapOvr>
  <p:transition spd="slow">
    <p:pull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праведливость">
  <a:themeElements>
    <a:clrScheme name="Справедливость">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Справедливость">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праведливость">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10895</TotalTime>
  <Words>3394</Words>
  <Application>Microsoft Office PowerPoint</Application>
  <PresentationFormat>Экран (4:3)</PresentationFormat>
  <Paragraphs>390</Paragraphs>
  <Slides>76</Slides>
  <Notes>3</Notes>
  <HiddenSlides>0</HiddenSlides>
  <MMClips>0</MMClips>
  <ScaleCrop>false</ScaleCrop>
  <HeadingPairs>
    <vt:vector size="6" baseType="variant">
      <vt:variant>
        <vt:lpstr>Использованные шрифты</vt:lpstr>
      </vt:variant>
      <vt:variant>
        <vt:i4>13</vt:i4>
      </vt:variant>
      <vt:variant>
        <vt:lpstr>Тема</vt:lpstr>
      </vt:variant>
      <vt:variant>
        <vt:i4>1</vt:i4>
      </vt:variant>
      <vt:variant>
        <vt:lpstr>Заголовки слайдов</vt:lpstr>
      </vt:variant>
      <vt:variant>
        <vt:i4>76</vt:i4>
      </vt:variant>
    </vt:vector>
  </HeadingPairs>
  <TitlesOfParts>
    <vt:vector size="90" baseType="lpstr">
      <vt:lpstr>a_FuturicaLt</vt:lpstr>
      <vt:lpstr>Aharoni</vt:lpstr>
      <vt:lpstr>Arial</vt:lpstr>
      <vt:lpstr>Calibri</vt:lpstr>
      <vt:lpstr>Cambria</vt:lpstr>
      <vt:lpstr>Franklin Gothic Book</vt:lpstr>
      <vt:lpstr>Liberation Serif</vt:lpstr>
      <vt:lpstr>Perpetua</vt:lpstr>
      <vt:lpstr>Symbol</vt:lpstr>
      <vt:lpstr>Times New Roman</vt:lpstr>
      <vt:lpstr>UkrainianTextBook</vt:lpstr>
      <vt:lpstr>Wingdings</vt:lpstr>
      <vt:lpstr>Wingdings 2</vt:lpstr>
      <vt:lpstr>Справедливость</vt:lpstr>
      <vt:lpstr>Презентация PowerPoint</vt:lpstr>
      <vt:lpstr>Презентация PowerPoint</vt:lpstr>
      <vt:lpstr>РУКОВОДСТВО К ДЕЙСТВИЮ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Татьяна</dc:creator>
  <cp:lastModifiedBy>L K</cp:lastModifiedBy>
  <cp:revision>1080</cp:revision>
  <cp:lastPrinted>2015-04-30T04:38:05Z</cp:lastPrinted>
  <dcterms:created xsi:type="dcterms:W3CDTF">2015-04-04T05:55:33Z</dcterms:created>
  <dcterms:modified xsi:type="dcterms:W3CDTF">2021-05-24T04:09:05Z</dcterms:modified>
</cp:coreProperties>
</file>