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66"/>
  </p:notesMasterIdLst>
  <p:sldIdLst>
    <p:sldId id="256" r:id="rId2"/>
    <p:sldId id="259" r:id="rId3"/>
    <p:sldId id="348" r:id="rId4"/>
    <p:sldId id="427" r:id="rId5"/>
    <p:sldId id="269" r:id="rId6"/>
    <p:sldId id="428" r:id="rId7"/>
    <p:sldId id="358" r:id="rId8"/>
    <p:sldId id="357" r:id="rId9"/>
    <p:sldId id="359" r:id="rId10"/>
    <p:sldId id="257" r:id="rId11"/>
    <p:sldId id="360" r:id="rId12"/>
    <p:sldId id="361" r:id="rId13"/>
    <p:sldId id="292" r:id="rId14"/>
    <p:sldId id="439" r:id="rId15"/>
    <p:sldId id="270" r:id="rId16"/>
    <p:sldId id="366" r:id="rId17"/>
    <p:sldId id="367" r:id="rId18"/>
    <p:sldId id="369" r:id="rId19"/>
    <p:sldId id="370" r:id="rId20"/>
    <p:sldId id="368" r:id="rId21"/>
    <p:sldId id="444" r:id="rId22"/>
    <p:sldId id="373" r:id="rId23"/>
    <p:sldId id="431" r:id="rId24"/>
    <p:sldId id="376" r:id="rId25"/>
    <p:sldId id="374" r:id="rId26"/>
    <p:sldId id="375" r:id="rId27"/>
    <p:sldId id="371" r:id="rId28"/>
    <p:sldId id="378" r:id="rId29"/>
    <p:sldId id="502" r:id="rId30"/>
    <p:sldId id="462" r:id="rId31"/>
    <p:sldId id="484" r:id="rId32"/>
    <p:sldId id="485" r:id="rId33"/>
    <p:sldId id="482" r:id="rId34"/>
    <p:sldId id="382" r:id="rId35"/>
    <p:sldId id="433" r:id="rId36"/>
    <p:sldId id="435" r:id="rId37"/>
    <p:sldId id="384" r:id="rId38"/>
    <p:sldId id="501" r:id="rId39"/>
    <p:sldId id="500" r:id="rId40"/>
    <p:sldId id="486" r:id="rId41"/>
    <p:sldId id="488" r:id="rId42"/>
    <p:sldId id="489" r:id="rId43"/>
    <p:sldId id="507" r:id="rId44"/>
    <p:sldId id="508" r:id="rId45"/>
    <p:sldId id="509" r:id="rId46"/>
    <p:sldId id="510" r:id="rId47"/>
    <p:sldId id="511" r:id="rId48"/>
    <p:sldId id="512" r:id="rId49"/>
    <p:sldId id="513" r:id="rId50"/>
    <p:sldId id="520" r:id="rId51"/>
    <p:sldId id="516" r:id="rId52"/>
    <p:sldId id="517" r:id="rId53"/>
    <p:sldId id="518" r:id="rId54"/>
    <p:sldId id="519" r:id="rId55"/>
    <p:sldId id="457" r:id="rId56"/>
    <p:sldId id="515" r:id="rId57"/>
    <p:sldId id="492" r:id="rId58"/>
    <p:sldId id="514" r:id="rId59"/>
    <p:sldId id="458" r:id="rId60"/>
    <p:sldId id="494" r:id="rId61"/>
    <p:sldId id="496" r:id="rId62"/>
    <p:sldId id="497" r:id="rId63"/>
    <p:sldId id="354" r:id="rId64"/>
    <p:sldId id="481" r:id="rId65"/>
  </p:sldIdLst>
  <p:sldSz cx="9144000" cy="6858000" type="screen4x3"/>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835D"/>
    <a:srgbClr val="EB75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27" autoAdjust="0"/>
    <p:restoredTop sz="93969" autoAdjust="0"/>
  </p:normalViewPr>
  <p:slideViewPr>
    <p:cSldViewPr>
      <p:cViewPr varScale="1">
        <p:scale>
          <a:sx n="86" d="100"/>
          <a:sy n="86" d="100"/>
        </p:scale>
        <p:origin x="852" y="96"/>
      </p:cViewPr>
      <p:guideLst>
        <p:guide orient="horz" pos="2160"/>
        <p:guide pos="2880"/>
      </p:guideLst>
    </p:cSldViewPr>
  </p:slideViewPr>
  <p:outlineViewPr>
    <p:cViewPr>
      <p:scale>
        <a:sx n="33" d="100"/>
        <a:sy n="33" d="100"/>
      </p:scale>
      <p:origin x="0" y="2142"/>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14C9BD70-2370-4ABC-94F6-19AF6BA96321}" type="datetimeFigureOut">
              <a:rPr lang="ru-RU" smtClean="0"/>
              <a:pPr/>
              <a:t>14.04.2022</a:t>
            </a:fld>
            <a:endParaRPr lang="ru-RU"/>
          </a:p>
        </p:txBody>
      </p:sp>
      <p:sp>
        <p:nvSpPr>
          <p:cNvPr id="4" name="Образ слайда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890C681E-FF8F-479A-BC6F-D8A2F4F48742}" type="slidenum">
              <a:rPr lang="ru-RU" smtClean="0"/>
              <a:pPr/>
              <a:t>‹#›</a:t>
            </a:fld>
            <a:endParaRPr lang="ru-RU"/>
          </a:p>
        </p:txBody>
      </p:sp>
    </p:spTree>
    <p:extLst>
      <p:ext uri="{BB962C8B-B14F-4D97-AF65-F5344CB8AC3E}">
        <p14:creationId xmlns:p14="http://schemas.microsoft.com/office/powerpoint/2010/main" val="783652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90C681E-FF8F-479A-BC6F-D8A2F4F48742}" type="slidenum">
              <a:rPr lang="ru-RU" smtClean="0"/>
              <a:pPr/>
              <a:t>10</a:t>
            </a:fld>
            <a:endParaRPr lang="ru-RU"/>
          </a:p>
        </p:txBody>
      </p:sp>
    </p:spTree>
    <p:extLst>
      <p:ext uri="{BB962C8B-B14F-4D97-AF65-F5344CB8AC3E}">
        <p14:creationId xmlns:p14="http://schemas.microsoft.com/office/powerpoint/2010/main" val="2752580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90C681E-FF8F-479A-BC6F-D8A2F4F48742}" type="slidenum">
              <a:rPr lang="ru-RU" smtClean="0"/>
              <a:pPr/>
              <a:t>26</a:t>
            </a:fld>
            <a:endParaRPr lang="ru-RU"/>
          </a:p>
        </p:txBody>
      </p:sp>
    </p:spTree>
    <p:extLst>
      <p:ext uri="{BB962C8B-B14F-4D97-AF65-F5344CB8AC3E}">
        <p14:creationId xmlns:p14="http://schemas.microsoft.com/office/powerpoint/2010/main" val="2669663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2" name="Прямоугольник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Скругленный прямоугольник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Подзаголовок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p:txBody>
          <a:bodyPr/>
          <a:lstStyle/>
          <a:p>
            <a:fld id="{5B106E36-FD25-4E2D-B0AA-010F637433A0}" type="datetimeFigureOut">
              <a:rPr lang="ru-RU" smtClean="0"/>
              <a:pPr/>
              <a:t>14.04.2022</a:t>
            </a:fld>
            <a:endParaRPr lang="ru-RU"/>
          </a:p>
        </p:txBody>
      </p:sp>
      <p:sp>
        <p:nvSpPr>
          <p:cNvPr id="17" name="Нижний колонтитул 16"/>
          <p:cNvSpPr>
            <a:spLocks noGrp="1"/>
          </p:cNvSpPr>
          <p:nvPr>
            <p:ph type="ftr" sz="quarter" idx="11"/>
          </p:nvPr>
        </p:nvSpPr>
        <p:spPr/>
        <p:txBody>
          <a:bodyPr/>
          <a:lstStyle/>
          <a:p>
            <a:endParaRPr lang="ru-RU"/>
          </a:p>
        </p:txBody>
      </p:sp>
      <p:sp>
        <p:nvSpPr>
          <p:cNvPr id="29" name="Номер слайда 28"/>
          <p:cNvSpPr>
            <a:spLocks noGrp="1"/>
          </p:cNvSpPr>
          <p:nvPr>
            <p:ph type="sldNum" sz="quarter" idx="12"/>
          </p:nvPr>
        </p:nvSpPr>
        <p:spPr/>
        <p:txBody>
          <a:bodyPr lIns="0" tIns="0" rIns="0" bIns="0">
            <a:noAutofit/>
          </a:bodyPr>
          <a:lstStyle>
            <a:lvl1pPr>
              <a:defRPr sz="1400">
                <a:solidFill>
                  <a:srgbClr val="FFFFFF"/>
                </a:solidFill>
              </a:defRPr>
            </a:lvl1pPr>
          </a:lstStyle>
          <a:p>
            <a:fld id="{725C68B6-61C2-468F-89AB-4B9F7531AA68}" type="slidenum">
              <a:rPr lang="ru-RU" smtClean="0"/>
              <a:pPr/>
              <a:t>‹#›</a:t>
            </a:fld>
            <a:endParaRPr lang="ru-RU"/>
          </a:p>
        </p:txBody>
      </p:sp>
      <p:sp>
        <p:nvSpPr>
          <p:cNvPr id="7" name="Прямоугольник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Прямоугольник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оугольник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Заголовок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ru-RU" smtClean="0"/>
              <a:t>Образец заголовка</a:t>
            </a:r>
            <a:endParaRPr kumimoji="0" lang="en-US"/>
          </a:p>
        </p:txBody>
      </p:sp>
    </p:spTree>
  </p:cSld>
  <p:clrMapOvr>
    <a:masterClrMapping/>
  </p:clrMapOvr>
  <p:transition spd="slow">
    <p:pull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14.04.2022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pull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41"/>
            <a:ext cx="201168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914400" y="274640"/>
            <a:ext cx="55626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14.04.2022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pull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14.04.2022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
        <p:nvSpPr>
          <p:cNvPr id="8" name="Содержимое 7"/>
          <p:cNvSpPr>
            <a:spLocks noGrp="1"/>
          </p:cNvSpPr>
          <p:nvPr>
            <p:ph sz="quarter" idx="1"/>
          </p:nvPr>
        </p:nvSpPr>
        <p:spPr>
          <a:xfrm>
            <a:off x="914400" y="1447800"/>
            <a:ext cx="7772400" cy="4572000"/>
          </a:xfrm>
        </p:spPr>
        <p:txBody>
          <a:bodyPr vert="horz"/>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transition spd="slow">
    <p:pull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11" name="Прямоугольник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Скругленный прямоугольник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722313" y="952500"/>
            <a:ext cx="7772400" cy="1362075"/>
          </a:xfrm>
        </p:spPr>
        <p:txBody>
          <a:bodyPr anchor="b" anchorCtr="0"/>
          <a:lstStyle>
            <a:lvl1pPr algn="l">
              <a:buNone/>
              <a:defRPr sz="4000" b="0" cap="none"/>
            </a:lvl1pPr>
          </a:lstStyle>
          <a:p>
            <a:r>
              <a:rPr kumimoji="0" lang="ru-RU" smtClean="0"/>
              <a:t>Образец заголовка</a:t>
            </a:r>
            <a:endParaRPr kumimoji="0" lang="en-US"/>
          </a:p>
        </p:txBody>
      </p:sp>
      <p:sp>
        <p:nvSpPr>
          <p:cNvPr id="3" name="Текст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14.04.2022</a:t>
            </a:fld>
            <a:endParaRPr lang="ru-RU"/>
          </a:p>
        </p:txBody>
      </p:sp>
      <p:sp>
        <p:nvSpPr>
          <p:cNvPr id="5" name="Нижний колонтитул 4"/>
          <p:cNvSpPr>
            <a:spLocks noGrp="1"/>
          </p:cNvSpPr>
          <p:nvPr>
            <p:ph type="ftr" sz="quarter" idx="11"/>
          </p:nvPr>
        </p:nvSpPr>
        <p:spPr>
          <a:xfrm>
            <a:off x="800100" y="6172200"/>
            <a:ext cx="4000500" cy="457200"/>
          </a:xfrm>
        </p:spPr>
        <p:txBody>
          <a:bodyPr/>
          <a:lstStyle/>
          <a:p>
            <a:endParaRPr lang="ru-RU"/>
          </a:p>
        </p:txBody>
      </p:sp>
      <p:sp>
        <p:nvSpPr>
          <p:cNvPr id="7" name="Прямоугольник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Прямоугольник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Прямоугольник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Номер слайда 5"/>
          <p:cNvSpPr>
            <a:spLocks noGrp="1"/>
          </p:cNvSpPr>
          <p:nvPr>
            <p:ph type="sldNum" sz="quarter" idx="12"/>
          </p:nvPr>
        </p:nvSpPr>
        <p:spPr>
          <a:xfrm>
            <a:off x="146304" y="6208776"/>
            <a:ext cx="457200" cy="457200"/>
          </a:xfrm>
        </p:spPr>
        <p:txBody>
          <a:bodyPr/>
          <a:lstStyle/>
          <a:p>
            <a:fld id="{725C68B6-61C2-468F-89AB-4B9F7531AA68}" type="slidenum">
              <a:rPr lang="ru-RU" smtClean="0"/>
              <a:pPr/>
              <a:t>‹#›</a:t>
            </a:fld>
            <a:endParaRPr lang="ru-RU"/>
          </a:p>
        </p:txBody>
      </p:sp>
    </p:spTree>
  </p:cSld>
  <p:clrMapOvr>
    <a:masterClrMapping/>
  </p:clrMapOvr>
  <p:transition spd="slow">
    <p:pull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14.04.2022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
        <p:nvSpPr>
          <p:cNvPr id="9" name="Содержимое 8"/>
          <p:cNvSpPr>
            <a:spLocks noGrp="1"/>
          </p:cNvSpPr>
          <p:nvPr>
            <p:ph sz="quarter" idx="1"/>
          </p:nvPr>
        </p:nvSpPr>
        <p:spPr>
          <a:xfrm>
            <a:off x="914400" y="1447800"/>
            <a:ext cx="3749040" cy="4572000"/>
          </a:xfrm>
        </p:spPr>
        <p:txBody>
          <a:bodyPr vert="horz"/>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1" name="Содержимое 10"/>
          <p:cNvSpPr>
            <a:spLocks noGrp="1"/>
          </p:cNvSpPr>
          <p:nvPr>
            <p:ph sz="quarter" idx="2"/>
          </p:nvPr>
        </p:nvSpPr>
        <p:spPr>
          <a:xfrm>
            <a:off x="4933950" y="1447800"/>
            <a:ext cx="3749040" cy="4572000"/>
          </a:xfrm>
        </p:spPr>
        <p:txBody>
          <a:bodyPr vert="horz"/>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transition spd="slow">
    <p:pull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273050"/>
            <a:ext cx="7772400" cy="1143000"/>
          </a:xfrm>
        </p:spPr>
        <p:txBody>
          <a:bodyPr anchor="b" anchorCtr="0"/>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7" name="Дата 6"/>
          <p:cNvSpPr>
            <a:spLocks noGrp="1"/>
          </p:cNvSpPr>
          <p:nvPr>
            <p:ph type="dt" sz="half" idx="10"/>
          </p:nvPr>
        </p:nvSpPr>
        <p:spPr/>
        <p:txBody>
          <a:bodyPr/>
          <a:lstStyle/>
          <a:p>
            <a:fld id="{5B106E36-FD25-4E2D-B0AA-010F637433A0}" type="datetimeFigureOut">
              <a:rPr lang="ru-RU" smtClean="0"/>
              <a:pPr/>
              <a:t>14.04.2022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
        <p:nvSpPr>
          <p:cNvPr id="11" name="Содержимое 10"/>
          <p:cNvSpPr>
            <a:spLocks noGrp="1"/>
          </p:cNvSpPr>
          <p:nvPr>
            <p:ph sz="half" idx="2"/>
          </p:nvPr>
        </p:nvSpPr>
        <p:spPr>
          <a:xfrm>
            <a:off x="914400" y="2247900"/>
            <a:ext cx="3733800" cy="3886200"/>
          </a:xfrm>
        </p:spPr>
        <p:txBody>
          <a:bodyPr vert="horz"/>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4"/>
          </p:nvPr>
        </p:nvSpPr>
        <p:spPr>
          <a:xfrm>
            <a:off x="4953000" y="2247900"/>
            <a:ext cx="3733800" cy="3886200"/>
          </a:xfrm>
        </p:spPr>
        <p:txBody>
          <a:bodyPr vert="horz"/>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transition spd="slow">
    <p:pull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5B106E36-FD25-4E2D-B0AA-010F637433A0}" type="datetimeFigureOut">
              <a:rPr lang="ru-RU" smtClean="0"/>
              <a:pPr/>
              <a:t>14.04.2022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pull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14.04.2022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pull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8" name="Прямоугольник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Скругленный прямоугольник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914400" y="273050"/>
            <a:ext cx="7772400" cy="1143000"/>
          </a:xfrm>
        </p:spPr>
        <p:txBody>
          <a:bodyPr anchor="b" anchorCtr="0"/>
          <a:lstStyle>
            <a:lvl1pPr algn="l">
              <a:buNone/>
              <a:defRPr sz="4000" b="0"/>
            </a:lvl1pPr>
          </a:lstStyle>
          <a:p>
            <a:r>
              <a:rPr kumimoji="0" lang="ru-RU" smtClean="0"/>
              <a:t>Образец заголовка</a:t>
            </a:r>
            <a:endParaRPr kumimoji="0" lang="en-US"/>
          </a:p>
        </p:txBody>
      </p:sp>
      <p:sp>
        <p:nvSpPr>
          <p:cNvPr id="3" name="Текст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14.04.2022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
        <p:nvSpPr>
          <p:cNvPr id="11" name="Содержимое 10"/>
          <p:cNvSpPr>
            <a:spLocks noGrp="1"/>
          </p:cNvSpPr>
          <p:nvPr>
            <p:ph sz="quarter" idx="1"/>
          </p:nvPr>
        </p:nvSpPr>
        <p:spPr>
          <a:xfrm>
            <a:off x="2971800" y="1600200"/>
            <a:ext cx="5715000" cy="4495800"/>
          </a:xfrm>
        </p:spPr>
        <p:txBody>
          <a:bodyPr vert="horz"/>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transition spd="slow">
    <p:pull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ru-RU" smtClean="0"/>
              <a:t>Образец заголовка</a:t>
            </a:r>
            <a:endParaRPr kumimoji="0" lang="en-US"/>
          </a:p>
        </p:txBody>
      </p:sp>
      <p:sp>
        <p:nvSpPr>
          <p:cNvPr id="4" name="Текст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14.04.2022</a:t>
            </a:fld>
            <a:endParaRPr lang="ru-RU"/>
          </a:p>
        </p:txBody>
      </p:sp>
      <p:sp>
        <p:nvSpPr>
          <p:cNvPr id="6" name="Нижний колонтитул 5"/>
          <p:cNvSpPr>
            <a:spLocks noGrp="1"/>
          </p:cNvSpPr>
          <p:nvPr>
            <p:ph type="ftr" sz="quarter" idx="11"/>
          </p:nvPr>
        </p:nvSpPr>
        <p:spPr>
          <a:xfrm>
            <a:off x="914400" y="6172200"/>
            <a:ext cx="3886200" cy="457200"/>
          </a:xfrm>
        </p:spPr>
        <p:txBody>
          <a:bodyPr/>
          <a:lstStyle/>
          <a:p>
            <a:endParaRPr lang="ru-RU"/>
          </a:p>
        </p:txBody>
      </p:sp>
      <p:sp>
        <p:nvSpPr>
          <p:cNvPr id="7" name="Номер слайда 6"/>
          <p:cNvSpPr>
            <a:spLocks noGrp="1"/>
          </p:cNvSpPr>
          <p:nvPr>
            <p:ph type="sldNum" sz="quarter" idx="12"/>
          </p:nvPr>
        </p:nvSpPr>
        <p:spPr>
          <a:xfrm>
            <a:off x="146304" y="6208776"/>
            <a:ext cx="457200" cy="457200"/>
          </a:xfrm>
        </p:spPr>
        <p:txBody>
          <a:bodyPr/>
          <a:lstStyle/>
          <a:p>
            <a:fld id="{725C68B6-61C2-468F-89AB-4B9F7531AA68}" type="slidenum">
              <a:rPr lang="ru-RU" smtClean="0"/>
              <a:pPr/>
              <a:t>‹#›</a:t>
            </a:fld>
            <a:endParaRPr lang="ru-RU"/>
          </a:p>
        </p:txBody>
      </p:sp>
      <p:sp>
        <p:nvSpPr>
          <p:cNvPr id="11" name="Прямоугольник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оугольник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Прямоугольник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Рисунок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ru-RU" smtClean="0"/>
              <a:t>Вставка рисунка</a:t>
            </a:r>
            <a:endParaRPr kumimoji="0" lang="en-US" dirty="0"/>
          </a:p>
        </p:txBody>
      </p:sp>
    </p:spTree>
  </p:cSld>
  <p:clrMapOvr>
    <a:masterClrMapping/>
  </p:clrMapOvr>
  <p:transition spd="slow">
    <p:pull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9" name="Прямоугольник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Скругленный прямоугольник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Заголовок 21"/>
          <p:cNvSpPr>
            <a:spLocks noGrp="1"/>
          </p:cNvSpPr>
          <p:nvPr>
            <p:ph type="title"/>
          </p:nvPr>
        </p:nvSpPr>
        <p:spPr>
          <a:xfrm>
            <a:off x="914400" y="274638"/>
            <a:ext cx="7772400" cy="1143000"/>
          </a:xfrm>
          <a:prstGeom prst="rect">
            <a:avLst/>
          </a:prstGeom>
        </p:spPr>
        <p:txBody>
          <a:bodyPr bIns="91440" anchor="b" anchorCtr="0">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5B106E36-FD25-4E2D-B0AA-010F637433A0}" type="datetimeFigureOut">
              <a:rPr lang="ru-RU" smtClean="0"/>
              <a:pPr/>
              <a:t>14.04.2022</a:t>
            </a:fld>
            <a:endParaRPr lang="ru-RU"/>
          </a:p>
        </p:txBody>
      </p:sp>
      <p:sp>
        <p:nvSpPr>
          <p:cNvPr id="3" name="Нижний колонтитул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ru-RU"/>
          </a:p>
        </p:txBody>
      </p:sp>
      <p:sp>
        <p:nvSpPr>
          <p:cNvPr id="23" name="Номер слайда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ransition spd="slow">
    <p:pull dir="u"/>
  </p:transition>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g"/><Relationship Id="rId1" Type="http://schemas.openxmlformats.org/officeDocument/2006/relationships/slideLayout" Target="../slideLayouts/slideLayout7.xml"/><Relationship Id="rId4" Type="http://schemas.openxmlformats.org/officeDocument/2006/relationships/image" Target="../media/image70.jpg"/></Relationships>
</file>

<file path=ppt/slides/_rels/slide41.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76.jpeg"/></Relationships>
</file>

<file path=ppt/slides/_rels/slide4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4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image" Target="../media/image83.jpg"/></Relationships>
</file>

<file path=ppt/slides/_rels/slide4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 Id="rId5" Type="http://schemas.openxmlformats.org/officeDocument/2006/relationships/image" Target="../media/image87.jpeg"/><Relationship Id="rId4" Type="http://schemas.openxmlformats.org/officeDocument/2006/relationships/image" Target="../media/image86.jpeg"/></Relationships>
</file>

<file path=ppt/slides/_rels/slide47.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 Id="rId4" Type="http://schemas.openxmlformats.org/officeDocument/2006/relationships/image" Target="../media/image94.jp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7.emf"/></Relationships>
</file>

<file path=ppt/slides/_rels/slide50.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hyperlink" Target="http://bibl-n-serg.ekb.muzkult.ru/" TargetMode="External"/><Relationship Id="rId1" Type="http://schemas.openxmlformats.org/officeDocument/2006/relationships/slideLayout" Target="../slideLayouts/slideLayout7.xml"/><Relationship Id="rId4" Type="http://schemas.openxmlformats.org/officeDocument/2006/relationships/image" Target="../media/image96.jpg"/></Relationships>
</file>

<file path=ppt/slides/_rels/slide5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52.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eg"/><Relationship Id="rId1" Type="http://schemas.openxmlformats.org/officeDocument/2006/relationships/slideLayout" Target="../slideLayouts/slideLayout7.xml"/><Relationship Id="rId5" Type="http://schemas.openxmlformats.org/officeDocument/2006/relationships/image" Target="../media/image103.jpeg"/><Relationship Id="rId4" Type="http://schemas.openxmlformats.org/officeDocument/2006/relationships/image" Target="../media/image102.jpeg"/></Relationships>
</file>

<file path=ppt/slides/_rels/slide5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g"/><Relationship Id="rId1" Type="http://schemas.openxmlformats.org/officeDocument/2006/relationships/slideLayout" Target="../slideLayouts/slideLayout7.xml"/><Relationship Id="rId4" Type="http://schemas.openxmlformats.org/officeDocument/2006/relationships/image" Target="../media/image106.jpeg"/></Relationships>
</file>

<file path=ppt/slides/_rels/slide5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jpg"/><Relationship Id="rId1" Type="http://schemas.openxmlformats.org/officeDocument/2006/relationships/slideLayout" Target="../slideLayouts/slideLayout7.xml"/><Relationship Id="rId4" Type="http://schemas.openxmlformats.org/officeDocument/2006/relationships/image" Target="../media/image113.jpg"/></Relationships>
</file>

<file path=ppt/slides/_rels/slide5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7.xml"/><Relationship Id="rId4" Type="http://schemas.openxmlformats.org/officeDocument/2006/relationships/image" Target="../media/image116.jpeg"/></Relationships>
</file>

<file path=ppt/slides/_rels/slide5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7.xml"/><Relationship Id="rId4" Type="http://schemas.openxmlformats.org/officeDocument/2006/relationships/image" Target="../media/image119.jpeg"/></Relationships>
</file>

<file path=ppt/slides/_rels/slide59.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120.jpg"/><Relationship Id="rId1" Type="http://schemas.openxmlformats.org/officeDocument/2006/relationships/slideLayout" Target="../slideLayouts/slideLayout7.xml"/><Relationship Id="rId4" Type="http://schemas.openxmlformats.org/officeDocument/2006/relationships/image" Target="../media/image122.jpg"/></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123.jpg"/><Relationship Id="rId1" Type="http://schemas.openxmlformats.org/officeDocument/2006/relationships/slideLayout" Target="../slideLayouts/slideLayout7.xml"/><Relationship Id="rId4" Type="http://schemas.openxmlformats.org/officeDocument/2006/relationships/image" Target="../media/image125.jpg"/></Relationships>
</file>

<file path=ppt/slides/_rels/slide61.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428729" y="3429000"/>
            <a:ext cx="6500858" cy="2400657"/>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a:ea typeface="Times New Roman"/>
              </a:rPr>
              <a:t>ОТЧЕТ</a:t>
            </a:r>
          </a:p>
          <a:p>
            <a:pPr algn="ctr"/>
            <a:r>
              <a:rPr lang="ru-RU" sz="2400" b="1" spc="50" dirty="0" smtClean="0">
                <a:ln w="11430"/>
                <a:solidFill>
                  <a:srgbClr val="7030A0"/>
                </a:solidFill>
                <a:effectLst>
                  <a:outerShdw blurRad="76200" dist="50800" dir="5400000" algn="tl" rotWithShape="0">
                    <a:srgbClr val="000000">
                      <a:alpha val="65000"/>
                    </a:srgbClr>
                  </a:outerShdw>
                </a:effectLst>
                <a:latin typeface="Times New Roman"/>
              </a:rPr>
              <a:t>Главы Нижнесергинского городского</a:t>
            </a:r>
          </a:p>
          <a:p>
            <a:pPr algn="ctr"/>
            <a:r>
              <a:rPr lang="ru-RU" sz="2400" b="1" spc="50" dirty="0" smtClean="0">
                <a:ln w="11430"/>
                <a:solidFill>
                  <a:srgbClr val="7030A0"/>
                </a:solidFill>
                <a:effectLst>
                  <a:outerShdw blurRad="76200" dist="50800" dir="5400000" algn="tl" rotWithShape="0">
                    <a:srgbClr val="000000">
                      <a:alpha val="65000"/>
                    </a:srgbClr>
                  </a:outerShdw>
                </a:effectLst>
                <a:latin typeface="Times New Roman"/>
              </a:rPr>
              <a:t>п</a:t>
            </a:r>
            <a:r>
              <a:rPr lang="ru-RU" sz="2400" b="1" cap="none" spc="50" dirty="0" smtClean="0">
                <a:ln w="11430"/>
                <a:solidFill>
                  <a:srgbClr val="7030A0"/>
                </a:solidFill>
                <a:effectLst>
                  <a:outerShdw blurRad="76200" dist="50800" dir="5400000" algn="tl" rotWithShape="0">
                    <a:srgbClr val="000000">
                      <a:alpha val="65000"/>
                    </a:srgbClr>
                  </a:outerShdw>
                </a:effectLst>
                <a:latin typeface="Times New Roman"/>
              </a:rPr>
              <a:t>оселения </a:t>
            </a:r>
          </a:p>
          <a:p>
            <a:pPr algn="ctr"/>
            <a:r>
              <a:rPr lang="ru-RU" sz="2400" b="1" spc="50" dirty="0" smtClean="0">
                <a:ln w="11430"/>
                <a:solidFill>
                  <a:srgbClr val="7030A0"/>
                </a:solidFill>
                <a:effectLst>
                  <a:outerShdw blurRad="76200" dist="50800" dir="5400000" algn="tl" rotWithShape="0">
                    <a:srgbClr val="000000">
                      <a:alpha val="65000"/>
                    </a:srgbClr>
                  </a:outerShdw>
                </a:effectLst>
                <a:latin typeface="Times New Roman"/>
              </a:rPr>
              <a:t>А. М. </a:t>
            </a:r>
            <a:r>
              <a:rPr lang="ru-RU" sz="2400" b="1" spc="50" dirty="0" err="1" smtClean="0">
                <a:ln w="11430"/>
                <a:solidFill>
                  <a:srgbClr val="7030A0"/>
                </a:solidFill>
                <a:effectLst>
                  <a:outerShdw blurRad="76200" dist="50800" dir="5400000" algn="tl" rotWithShape="0">
                    <a:srgbClr val="000000">
                      <a:alpha val="65000"/>
                    </a:srgbClr>
                  </a:outerShdw>
                </a:effectLst>
                <a:latin typeface="Times New Roman"/>
              </a:rPr>
              <a:t>Чекасина</a:t>
            </a:r>
            <a:endParaRPr lang="ru-RU" sz="2400" b="1" spc="50" dirty="0" smtClean="0">
              <a:ln w="11430"/>
              <a:solidFill>
                <a:srgbClr val="7030A0"/>
              </a:solidFill>
              <a:effectLst>
                <a:outerShdw blurRad="76200" dist="50800" dir="5400000" algn="tl" rotWithShape="0">
                  <a:srgbClr val="000000">
                    <a:alpha val="65000"/>
                  </a:srgbClr>
                </a:outerShdw>
              </a:effectLst>
              <a:latin typeface="Times New Roman"/>
            </a:endParaRPr>
          </a:p>
          <a:p>
            <a:pPr algn="ctr"/>
            <a:r>
              <a:rPr lang="ru-RU" sz="2400" b="1" spc="50" dirty="0" smtClean="0">
                <a:ln w="11430"/>
                <a:solidFill>
                  <a:srgbClr val="7030A0"/>
                </a:solidFill>
                <a:effectLst>
                  <a:outerShdw blurRad="76200" dist="50800" dir="5400000" algn="tl" rotWithShape="0">
                    <a:srgbClr val="000000">
                      <a:alpha val="65000"/>
                    </a:srgbClr>
                  </a:outerShdw>
                </a:effectLst>
                <a:latin typeface="Times New Roman"/>
              </a:rPr>
              <a:t>за 2021 год</a:t>
            </a:r>
            <a:r>
              <a:rPr lang="ru-RU" sz="2400" b="1" cap="none" spc="50" dirty="0" smtClean="0">
                <a:ln w="11430"/>
                <a:solidFill>
                  <a:srgbClr val="7030A0"/>
                </a:solidFill>
                <a:effectLst>
                  <a:outerShdw blurRad="76200" dist="50800" dir="5400000" algn="tl" rotWithShape="0">
                    <a:srgbClr val="000000">
                      <a:alpha val="65000"/>
                    </a:srgbClr>
                  </a:outerShdw>
                </a:effectLst>
                <a:latin typeface="Times New Roman"/>
              </a:rPr>
              <a:t> </a:t>
            </a:r>
            <a:endParaRPr lang="ru-RU" sz="2400" b="1" cap="none" spc="50" dirty="0">
              <a:ln w="11430"/>
              <a:solidFill>
                <a:srgbClr val="7030A0"/>
              </a:solidFill>
              <a:effectLst>
                <a:outerShdw blurRad="76200" dist="50800" dir="5400000" algn="tl" rotWithShape="0">
                  <a:srgbClr val="000000">
                    <a:alpha val="65000"/>
                  </a:srgbClr>
                </a:outerShdw>
              </a:effectLst>
            </a:endParaRPr>
          </a:p>
        </p:txBody>
      </p:sp>
      <p:pic>
        <p:nvPicPr>
          <p:cNvPr id="1026" name="Picture 2" descr="C:\Users\Татьяна\Desktop\Безымянный.jpg"/>
          <p:cNvPicPr>
            <a:picLocks noChangeAspect="1" noChangeArrowheads="1"/>
          </p:cNvPicPr>
          <p:nvPr/>
        </p:nvPicPr>
        <p:blipFill>
          <a:blip r:embed="rId2" cstate="print"/>
          <a:srcRect/>
          <a:stretch>
            <a:fillRect/>
          </a:stretch>
        </p:blipFill>
        <p:spPr bwMode="auto">
          <a:xfrm>
            <a:off x="3357554" y="214290"/>
            <a:ext cx="2543175" cy="3219450"/>
          </a:xfrm>
          <a:prstGeom prst="rect">
            <a:avLst/>
          </a:prstGeom>
          <a:noFill/>
        </p:spPr>
      </p:pic>
    </p:spTree>
  </p:cSld>
  <p:clrMapOvr>
    <a:masterClrMapping/>
  </p:clrMapOvr>
  <p:transition spd="slow">
    <p:pull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619672" y="830997"/>
            <a:ext cx="6372200" cy="1107996"/>
          </a:xfrm>
          <a:prstGeom prst="rect">
            <a:avLst/>
          </a:prstGeom>
        </p:spPr>
        <p:txBody>
          <a:bodyPr wrap="square">
            <a:spAutoFit/>
          </a:bodyPr>
          <a:lstStyle/>
          <a:p>
            <a:pPr algn="ctr"/>
            <a:r>
              <a:rPr lang="ru-RU" b="1" dirty="0" smtClean="0">
                <a:latin typeface="UkrainianTextBook" pitchFamily="34" charset="0"/>
                <a:cs typeface="Arial" pitchFamily="34" charset="0"/>
              </a:rPr>
              <a:t>Нижнесергинское городское поселение</a:t>
            </a:r>
          </a:p>
          <a:p>
            <a:pPr algn="ctr"/>
            <a:r>
              <a:rPr lang="ru-RU" sz="1600" dirty="0" smtClean="0">
                <a:latin typeface="UkrainianTextBook" pitchFamily="34" charset="0"/>
                <a:cs typeface="Arial" pitchFamily="34" charset="0"/>
              </a:rPr>
              <a:t>Численность населения – </a:t>
            </a:r>
            <a:r>
              <a:rPr lang="ru-RU" sz="1600" b="1" dirty="0" smtClean="0">
                <a:latin typeface="UkrainianTextBook" pitchFamily="34" charset="0"/>
                <a:cs typeface="Arial" pitchFamily="34" charset="0"/>
              </a:rPr>
              <a:t>8945 человека</a:t>
            </a:r>
            <a:r>
              <a:rPr lang="ru-RU" sz="1600" dirty="0" smtClean="0">
                <a:latin typeface="UkrainianTextBook" pitchFamily="34" charset="0"/>
                <a:cs typeface="Arial" pitchFamily="34" charset="0"/>
              </a:rPr>
              <a:t>, в том числе</a:t>
            </a:r>
            <a:r>
              <a:rPr lang="ru-RU" sz="1600" dirty="0" smtClean="0">
                <a:solidFill>
                  <a:srgbClr val="FF0000"/>
                </a:solidFill>
                <a:latin typeface="UkrainianTextBook" pitchFamily="34" charset="0"/>
                <a:cs typeface="Arial" pitchFamily="34" charset="0"/>
              </a:rPr>
              <a:t>.</a:t>
            </a:r>
            <a:endParaRPr lang="ru-RU" sz="1600" dirty="0" smtClean="0">
              <a:latin typeface="UkrainianTextBook" pitchFamily="34" charset="0"/>
              <a:cs typeface="Arial" pitchFamily="34" charset="0"/>
            </a:endParaRPr>
          </a:p>
          <a:p>
            <a:pPr algn="ctr"/>
            <a:r>
              <a:rPr lang="ru-RU" sz="1600" dirty="0" smtClean="0">
                <a:latin typeface="UkrainianTextBook" pitchFamily="34" charset="0"/>
                <a:cs typeface="Arial" pitchFamily="34" charset="0"/>
              </a:rPr>
              <a:t>Экономически активное население </a:t>
            </a:r>
            <a:r>
              <a:rPr lang="ru-RU" sz="1600" b="1" dirty="0" smtClean="0">
                <a:latin typeface="UkrainianTextBook" pitchFamily="34" charset="0"/>
                <a:cs typeface="Arial" pitchFamily="34" charset="0"/>
              </a:rPr>
              <a:t>– </a:t>
            </a:r>
            <a:r>
              <a:rPr lang="ru-RU" sz="1600" b="1" dirty="0">
                <a:latin typeface="UkrainianTextBook" pitchFamily="34" charset="0"/>
                <a:cs typeface="Arial" pitchFamily="34" charset="0"/>
              </a:rPr>
              <a:t>3</a:t>
            </a:r>
            <a:r>
              <a:rPr lang="ru-RU" sz="1600" b="1" dirty="0" smtClean="0">
                <a:latin typeface="UkrainianTextBook" pitchFamily="34" charset="0"/>
                <a:cs typeface="Arial" pitchFamily="34" charset="0"/>
              </a:rPr>
              <a:t>500 человек </a:t>
            </a:r>
            <a:r>
              <a:rPr lang="ru-RU" sz="1600" dirty="0" smtClean="0">
                <a:latin typeface="UkrainianTextBook" pitchFamily="34" charset="0"/>
                <a:cs typeface="Arial" pitchFamily="34" charset="0"/>
              </a:rPr>
              <a:t>(39,13 %)</a:t>
            </a:r>
          </a:p>
          <a:p>
            <a:pPr algn="ctr"/>
            <a:endParaRPr lang="ru-RU" sz="1600" dirty="0" smtClean="0">
              <a:solidFill>
                <a:srgbClr val="C00000"/>
              </a:solidFill>
              <a:latin typeface="UkrainianTextBook" pitchFamily="34" charset="0"/>
              <a:cs typeface="Arial" pitchFamily="34" charset="0"/>
            </a:endParaRPr>
          </a:p>
        </p:txBody>
      </p:sp>
      <p:sp>
        <p:nvSpPr>
          <p:cNvPr id="4" name="Прямоугольник 3"/>
          <p:cNvSpPr/>
          <p:nvPr/>
        </p:nvSpPr>
        <p:spPr>
          <a:xfrm>
            <a:off x="500034" y="0"/>
            <a:ext cx="8143932" cy="830997"/>
          </a:xfrm>
          <a:prstGeom prst="rect">
            <a:avLst/>
          </a:prstGeom>
          <a:noFill/>
        </p:spPr>
        <p:txBody>
          <a:bodyPr wrap="square" lIns="91440" tIns="45720" rIns="91440" bIns="45720">
            <a:spAutoFit/>
          </a:bodyPr>
          <a:lstStyle/>
          <a:p>
            <a:pPr algn="ctr"/>
            <a:r>
              <a:rPr lang="ru-RU" sz="2400" b="1" u="sng" cap="none" spc="0" dirty="0" smtClean="0">
                <a:ln w="1905"/>
                <a:solidFill>
                  <a:srgbClr val="FF0000"/>
                </a:solidFill>
                <a:effectLst>
                  <a:innerShdw blurRad="69850" dist="43180" dir="5400000">
                    <a:srgbClr val="000000">
                      <a:alpha val="65000"/>
                    </a:srgbClr>
                  </a:innerShdw>
                </a:effectLst>
              </a:rPr>
              <a:t>Уважаемые депутаты и жители </a:t>
            </a:r>
          </a:p>
          <a:p>
            <a:pPr algn="ctr"/>
            <a:r>
              <a:rPr lang="ru-RU" sz="2400" b="1" u="sng" cap="none" spc="0" dirty="0" smtClean="0">
                <a:ln w="1905"/>
                <a:solidFill>
                  <a:srgbClr val="FF0000"/>
                </a:solidFill>
                <a:effectLst>
                  <a:innerShdw blurRad="69850" dist="43180" dir="5400000">
                    <a:srgbClr val="000000">
                      <a:alpha val="65000"/>
                    </a:srgbClr>
                  </a:innerShdw>
                </a:effectLst>
              </a:rPr>
              <a:t>Нижнесергинского городского поселения!</a:t>
            </a:r>
            <a:endParaRPr lang="ru-RU" sz="2400" b="1" u="sng" cap="none" spc="0" dirty="0">
              <a:ln w="1905"/>
              <a:solidFill>
                <a:srgbClr val="FF0000"/>
              </a:solidFill>
              <a:effectLst>
                <a:innerShdw blurRad="69850" dist="43180" dir="5400000">
                  <a:srgbClr val="000000">
                    <a:alpha val="65000"/>
                  </a:srgbClr>
                </a:innerShdw>
              </a:effectLst>
            </a:endParaRPr>
          </a:p>
        </p:txBody>
      </p:sp>
      <p:graphicFrame>
        <p:nvGraphicFramePr>
          <p:cNvPr id="5" name="Таблица 4"/>
          <p:cNvGraphicFramePr>
            <a:graphicFrameLocks noGrp="1"/>
          </p:cNvGraphicFramePr>
          <p:nvPr>
            <p:extLst>
              <p:ext uri="{D42A27DB-BD31-4B8C-83A1-F6EECF244321}">
                <p14:modId xmlns:p14="http://schemas.microsoft.com/office/powerpoint/2010/main" val="3925019775"/>
              </p:ext>
            </p:extLst>
          </p:nvPr>
        </p:nvGraphicFramePr>
        <p:xfrm>
          <a:off x="500034" y="1844824"/>
          <a:ext cx="8314297" cy="1147897"/>
        </p:xfrm>
        <a:graphic>
          <a:graphicData uri="http://schemas.openxmlformats.org/drawingml/2006/table">
            <a:tbl>
              <a:tblPr firstRow="1" firstCol="1" lastRow="1" lastCol="1" bandRow="1" bandCol="1"/>
              <a:tblGrid>
                <a:gridCol w="4143974"/>
                <a:gridCol w="1080120"/>
                <a:gridCol w="1296144"/>
                <a:gridCol w="1794059"/>
              </a:tblGrid>
              <a:tr h="864096">
                <a:tc>
                  <a:txBody>
                    <a:bodyPr/>
                    <a:lstStyle/>
                    <a:p>
                      <a:pPr algn="ctr">
                        <a:spcAft>
                          <a:spcPts val="0"/>
                        </a:spcAft>
                      </a:pPr>
                      <a:r>
                        <a:rPr lang="ru-RU" sz="1600" b="1" dirty="0">
                          <a:solidFill>
                            <a:schemeClr val="tx1"/>
                          </a:solidFill>
                          <a:latin typeface="Times New Roman" panose="02020603050405020304" pitchFamily="18" charset="0"/>
                          <a:cs typeface="Times New Roman" panose="02020603050405020304" pitchFamily="18" charset="0"/>
                        </a:rPr>
                        <a:t>Показатель</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830" algn="ctr">
                        <a:spcAft>
                          <a:spcPts val="0"/>
                        </a:spcAft>
                      </a:pPr>
                      <a:r>
                        <a:rPr lang="ru-RU" sz="1600" b="1" dirty="0">
                          <a:solidFill>
                            <a:schemeClr val="tx1"/>
                          </a:solidFill>
                          <a:effectLst/>
                          <a:latin typeface="Times New Roman" panose="02020603050405020304" pitchFamily="18" charset="0"/>
                          <a:ea typeface="Times New Roman"/>
                          <a:cs typeface="Times New Roman" panose="02020603050405020304" pitchFamily="18" charset="0"/>
                        </a:rPr>
                        <a:t>На 31 декабря </a:t>
                      </a:r>
                      <a:r>
                        <a:rPr lang="ru-RU" sz="1600" b="1" dirty="0" smtClean="0">
                          <a:solidFill>
                            <a:schemeClr val="tx1"/>
                          </a:solidFill>
                          <a:effectLst/>
                          <a:latin typeface="Times New Roman" panose="02020603050405020304" pitchFamily="18" charset="0"/>
                          <a:ea typeface="Times New Roman"/>
                          <a:cs typeface="Times New Roman" panose="02020603050405020304" pitchFamily="18" charset="0"/>
                        </a:rPr>
                        <a:t>2020 </a:t>
                      </a:r>
                      <a:r>
                        <a:rPr lang="ru-RU" sz="1600" b="1" dirty="0">
                          <a:solidFill>
                            <a:schemeClr val="tx1"/>
                          </a:solidFill>
                          <a:effectLst/>
                          <a:latin typeface="Times New Roman" panose="02020603050405020304" pitchFamily="18" charset="0"/>
                          <a:ea typeface="Times New Roman"/>
                          <a:cs typeface="Times New Roman" panose="02020603050405020304" pitchFamily="18" charset="0"/>
                        </a:rPr>
                        <a:t>года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8895" algn="ctr">
                        <a:spcAft>
                          <a:spcPts val="0"/>
                        </a:spcAft>
                      </a:pPr>
                      <a:r>
                        <a:rPr lang="ru-RU" sz="1600" b="1" dirty="0">
                          <a:solidFill>
                            <a:schemeClr val="tx1"/>
                          </a:solidFill>
                          <a:effectLst/>
                          <a:latin typeface="Times New Roman" panose="02020603050405020304" pitchFamily="18" charset="0"/>
                          <a:ea typeface="Times New Roman"/>
                          <a:cs typeface="Times New Roman" panose="02020603050405020304" pitchFamily="18" charset="0"/>
                        </a:rPr>
                        <a:t>На 31 декабря</a:t>
                      </a:r>
                    </a:p>
                    <a:p>
                      <a:pPr marL="48895" algn="ctr">
                        <a:spcAft>
                          <a:spcPts val="0"/>
                        </a:spcAft>
                      </a:pPr>
                      <a:r>
                        <a:rPr lang="ru-RU" sz="1600" b="1" dirty="0">
                          <a:solidFill>
                            <a:schemeClr val="tx1"/>
                          </a:solidFill>
                          <a:effectLst/>
                          <a:latin typeface="Times New Roman" panose="02020603050405020304" pitchFamily="18" charset="0"/>
                          <a:ea typeface="Times New Roman"/>
                          <a:cs typeface="Times New Roman" panose="02020603050405020304" pitchFamily="18" charset="0"/>
                        </a:rPr>
                        <a:t> </a:t>
                      </a:r>
                      <a:r>
                        <a:rPr lang="ru-RU" sz="1600" b="1" dirty="0" smtClean="0">
                          <a:solidFill>
                            <a:schemeClr val="tx1"/>
                          </a:solidFill>
                          <a:effectLst/>
                          <a:latin typeface="Times New Roman" panose="02020603050405020304" pitchFamily="18" charset="0"/>
                          <a:ea typeface="Times New Roman"/>
                          <a:cs typeface="Times New Roman" panose="02020603050405020304" pitchFamily="18" charset="0"/>
                        </a:rPr>
                        <a:t>2021 </a:t>
                      </a:r>
                      <a:r>
                        <a:rPr lang="ru-RU" sz="1600" b="1" dirty="0">
                          <a:solidFill>
                            <a:schemeClr val="tx1"/>
                          </a:solidFill>
                          <a:effectLst/>
                          <a:latin typeface="Times New Roman" panose="02020603050405020304" pitchFamily="18" charset="0"/>
                          <a:ea typeface="Times New Roman"/>
                          <a:cs typeface="Times New Roman" panose="02020603050405020304" pitchFamily="18" charset="0"/>
                        </a:rPr>
                        <a:t>года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0960" algn="ctr">
                        <a:spcAft>
                          <a:spcPts val="0"/>
                        </a:spcAft>
                      </a:pPr>
                      <a:r>
                        <a:rPr lang="ru-RU" sz="1600" b="1" dirty="0">
                          <a:solidFill>
                            <a:schemeClr val="tx1"/>
                          </a:solidFill>
                          <a:effectLst/>
                          <a:latin typeface="Times New Roman" panose="02020603050405020304" pitchFamily="18" charset="0"/>
                          <a:ea typeface="Times New Roman"/>
                          <a:cs typeface="Times New Roman" panose="02020603050405020304" pitchFamily="18" charset="0"/>
                        </a:rPr>
                        <a:t>Рост « +»</a:t>
                      </a:r>
                    </a:p>
                    <a:p>
                      <a:pPr marL="60960" algn="ctr">
                        <a:spcAft>
                          <a:spcPts val="0"/>
                        </a:spcAft>
                      </a:pPr>
                      <a:r>
                        <a:rPr lang="ru-RU" sz="1600" b="1" dirty="0">
                          <a:solidFill>
                            <a:schemeClr val="tx1"/>
                          </a:solidFill>
                          <a:effectLst/>
                          <a:latin typeface="Times New Roman" panose="02020603050405020304" pitchFamily="18" charset="0"/>
                          <a:ea typeface="Times New Roman"/>
                          <a:cs typeface="Times New Roman" panose="02020603050405020304" pitchFamily="18" charset="0"/>
                        </a:rPr>
                        <a:t>Снижение  « -»</a:t>
                      </a:r>
                    </a:p>
                    <a:p>
                      <a:pPr marL="60960" algn="ctr">
                        <a:spcAft>
                          <a:spcPts val="0"/>
                        </a:spcAft>
                      </a:pPr>
                      <a:r>
                        <a:rPr lang="ru-RU" sz="1600" b="1" dirty="0">
                          <a:solidFill>
                            <a:schemeClr val="tx1"/>
                          </a:solidFill>
                          <a:effectLst/>
                          <a:latin typeface="Times New Roman" panose="02020603050405020304" pitchFamily="18" charset="0"/>
                          <a:ea typeface="Times New Roman"/>
                          <a:cs typeface="Times New Roman" panose="02020603050405020304" pitchFamily="18" charset="0"/>
                        </a:rPr>
                        <a:t>к </a:t>
                      </a:r>
                      <a:r>
                        <a:rPr lang="ru-RU" sz="1600" b="1" dirty="0" smtClean="0">
                          <a:solidFill>
                            <a:schemeClr val="tx1"/>
                          </a:solidFill>
                          <a:effectLst/>
                          <a:latin typeface="Times New Roman" panose="02020603050405020304" pitchFamily="18" charset="0"/>
                          <a:ea typeface="Times New Roman"/>
                          <a:cs typeface="Times New Roman" panose="02020603050405020304" pitchFamily="18" charset="0"/>
                        </a:rPr>
                        <a:t>31.12. 2020 </a:t>
                      </a:r>
                      <a:r>
                        <a:rPr lang="ru-RU" sz="1600" b="1" dirty="0">
                          <a:solidFill>
                            <a:schemeClr val="tx1"/>
                          </a:solidFill>
                          <a:effectLst/>
                          <a:latin typeface="Times New Roman" panose="02020603050405020304" pitchFamily="18" charset="0"/>
                          <a:ea typeface="Times New Roman"/>
                          <a:cs typeface="Times New Roman" panose="02020603050405020304" pitchFamily="18" charset="0"/>
                        </a:rPr>
                        <a:t>года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3801">
                <a:tc>
                  <a:txBody>
                    <a:bodyPr/>
                    <a:lstStyle/>
                    <a:p>
                      <a:pPr algn="just">
                        <a:spcAft>
                          <a:spcPts val="0"/>
                        </a:spcAft>
                      </a:pPr>
                      <a:r>
                        <a:rPr lang="ru-RU" sz="1600" b="0" dirty="0">
                          <a:solidFill>
                            <a:schemeClr val="tx1"/>
                          </a:solidFill>
                          <a:effectLst/>
                          <a:latin typeface="Times New Roman" panose="02020603050405020304" pitchFamily="18" charset="0"/>
                          <a:ea typeface="Times New Roman"/>
                          <a:cs typeface="Times New Roman" panose="02020603050405020304" pitchFamily="18" charset="0"/>
                        </a:rPr>
                        <a:t>Уровень регистрируемой безработицы,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8895" algn="just">
                        <a:spcAft>
                          <a:spcPts val="0"/>
                        </a:spcAft>
                      </a:pPr>
                      <a:r>
                        <a:rPr lang="ru-RU" sz="1600" b="1" dirty="0" smtClea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8,37</a:t>
                      </a:r>
                      <a:endParaRPr lang="ru-RU" sz="16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8895" algn="just">
                        <a:spcAft>
                          <a:spcPts val="0"/>
                        </a:spcAft>
                      </a:pPr>
                      <a:r>
                        <a:rPr lang="ru-RU" sz="1600" b="1" dirty="0" smtClea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2,17</a:t>
                      </a:r>
                      <a:endParaRPr lang="ru-RU" sz="16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0960" algn="just">
                        <a:spcAft>
                          <a:spcPts val="0"/>
                        </a:spcAft>
                      </a:pPr>
                      <a:r>
                        <a:rPr lang="ru-RU" sz="1600" b="1" dirty="0" smtClea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-6,20</a:t>
                      </a:r>
                      <a:endParaRPr lang="ru-RU" sz="16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51911">
            <a:off x="971600" y="3573016"/>
            <a:ext cx="3063854" cy="2960254"/>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32077">
            <a:off x="5249826" y="3573016"/>
            <a:ext cx="2984818" cy="2960254"/>
          </a:xfrm>
          <a:prstGeom prst="rect">
            <a:avLst/>
          </a:prstGeom>
        </p:spPr>
      </p:pic>
    </p:spTree>
  </p:cSld>
  <p:clrMapOvr>
    <a:masterClrMapping/>
  </p:clrMapOvr>
  <p:transition spd="slow">
    <p:pull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85720" y="285728"/>
            <a:ext cx="8572560" cy="523220"/>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бюджет НСГП на 2021 год</a:t>
            </a:r>
            <a:endParaRPr lang="ru-RU"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TextBox 3"/>
          <p:cNvSpPr txBox="1"/>
          <p:nvPr/>
        </p:nvSpPr>
        <p:spPr>
          <a:xfrm>
            <a:off x="347116" y="808948"/>
            <a:ext cx="8643998" cy="2062103"/>
          </a:xfrm>
          <a:prstGeom prst="rect">
            <a:avLst/>
          </a:prstGeom>
          <a:noFill/>
        </p:spPr>
        <p:txBody>
          <a:bodyPr wrap="square" rtlCol="0">
            <a:spAutoFit/>
          </a:bodyPr>
          <a:lstStyle/>
          <a:p>
            <a:pPr indent="449580" algn="just">
              <a:spcAft>
                <a:spcPts val="0"/>
              </a:spcAft>
            </a:pPr>
            <a:endParaRPr lang="ru-RU" sz="1600" b="1" u="sng" dirty="0" smtClean="0">
              <a:latin typeface="Times New Roman" panose="02020603050405020304" pitchFamily="18" charset="0"/>
              <a:ea typeface="Times New Roman" panose="02020603050405020304" pitchFamily="18" charset="0"/>
            </a:endParaRPr>
          </a:p>
          <a:p>
            <a:pPr indent="449580" algn="just">
              <a:spcAft>
                <a:spcPts val="0"/>
              </a:spcAft>
            </a:pPr>
            <a:r>
              <a:rPr lang="ru-RU" sz="1600" b="1" u="sng" dirty="0" smtClean="0">
                <a:latin typeface="Times New Roman" panose="02020603050405020304" pitchFamily="18" charset="0"/>
                <a:ea typeface="Times New Roman" panose="02020603050405020304" pitchFamily="18" charset="0"/>
              </a:rPr>
              <a:t>Исполнение бюджет </a:t>
            </a:r>
            <a:r>
              <a:rPr lang="ru-RU" sz="1600" b="1" u="sng" dirty="0">
                <a:latin typeface="Times New Roman" panose="02020603050405020304" pitchFamily="18" charset="0"/>
                <a:ea typeface="Times New Roman" panose="02020603050405020304" pitchFamily="18" charset="0"/>
              </a:rPr>
              <a:t>НСГП </a:t>
            </a:r>
            <a:r>
              <a:rPr lang="ru-RU" sz="1600" b="1" u="sng" dirty="0" smtClean="0">
                <a:latin typeface="Times New Roman" panose="02020603050405020304" pitchFamily="18" charset="0"/>
                <a:ea typeface="Times New Roman" panose="02020603050405020304" pitchFamily="18" charset="0"/>
              </a:rPr>
              <a:t>за 2021 </a:t>
            </a:r>
            <a:r>
              <a:rPr lang="ru-RU" sz="1600" b="1" u="sng" dirty="0">
                <a:latin typeface="Times New Roman" panose="02020603050405020304" pitchFamily="18" charset="0"/>
                <a:ea typeface="Times New Roman" panose="02020603050405020304" pitchFamily="18" charset="0"/>
              </a:rPr>
              <a:t>год</a:t>
            </a:r>
            <a:r>
              <a:rPr lang="ru-RU" sz="1600" dirty="0">
                <a:latin typeface="Times New Roman" panose="02020603050405020304" pitchFamily="18" charset="0"/>
                <a:ea typeface="Times New Roman" panose="02020603050405020304" pitchFamily="18" charset="0"/>
              </a:rPr>
              <a:t> </a:t>
            </a:r>
            <a:r>
              <a:rPr lang="ru-RU" sz="1600" dirty="0" smtClean="0">
                <a:latin typeface="Times New Roman" panose="02020603050405020304" pitchFamily="18" charset="0"/>
                <a:ea typeface="Times New Roman" panose="02020603050405020304" pitchFamily="18" charset="0"/>
              </a:rPr>
              <a:t>составило 290 715,0 </a:t>
            </a:r>
            <a:r>
              <a:rPr lang="ru-RU" sz="1600" dirty="0">
                <a:latin typeface="Times New Roman" panose="02020603050405020304" pitchFamily="18" charset="0"/>
                <a:ea typeface="Times New Roman" panose="02020603050405020304" pitchFamily="18" charset="0"/>
              </a:rPr>
              <a:t>тыс. рублей, или </a:t>
            </a:r>
            <a:r>
              <a:rPr lang="ru-RU" sz="1600" dirty="0" smtClean="0">
                <a:latin typeface="Times New Roman" panose="02020603050405020304" pitchFamily="18" charset="0"/>
                <a:ea typeface="Times New Roman" panose="02020603050405020304" pitchFamily="18" charset="0"/>
              </a:rPr>
              <a:t>92,4 %.     Утвержден:</a:t>
            </a:r>
            <a:endParaRPr lang="ru-RU" sz="1400" dirty="0">
              <a:latin typeface="Times New Roman" panose="02020603050405020304" pitchFamily="18" charset="0"/>
              <a:ea typeface="Times New Roman" panose="02020603050405020304" pitchFamily="18" charset="0"/>
            </a:endParaRPr>
          </a:p>
          <a:p>
            <a:pPr marL="285750" indent="-285750" algn="just">
              <a:buFont typeface="Wingdings" panose="05000000000000000000" pitchFamily="2" charset="2"/>
              <a:buChar char="ü"/>
            </a:pPr>
            <a:r>
              <a:rPr lang="ru-RU" sz="1600" b="1" dirty="0" smtClean="0"/>
              <a:t>по доходам в сумме 314 591,9 тыс. рублей, </a:t>
            </a:r>
          </a:p>
          <a:p>
            <a:pPr marL="285750" indent="-285750" algn="just">
              <a:buFont typeface="Wingdings" panose="05000000000000000000" pitchFamily="2" charset="2"/>
              <a:buChar char="ü"/>
            </a:pPr>
            <a:r>
              <a:rPr lang="ru-RU" sz="1600" b="1" dirty="0" smtClean="0"/>
              <a:t>по </a:t>
            </a:r>
            <a:r>
              <a:rPr lang="ru-RU" sz="1600" b="1" dirty="0"/>
              <a:t>расходам </a:t>
            </a:r>
            <a:r>
              <a:rPr lang="ru-RU" sz="1600" b="1" dirty="0" smtClean="0"/>
              <a:t>339 740,6 </a:t>
            </a:r>
            <a:r>
              <a:rPr lang="ru-RU" sz="1600" b="1" dirty="0"/>
              <a:t>тыс. рублей</a:t>
            </a:r>
            <a:r>
              <a:rPr lang="ru-RU" sz="1600" b="1" dirty="0" smtClean="0"/>
              <a:t>,</a:t>
            </a:r>
          </a:p>
          <a:p>
            <a:pPr marL="285750" indent="-285750" algn="just">
              <a:buFont typeface="Wingdings" panose="05000000000000000000" pitchFamily="2" charset="2"/>
              <a:buChar char="ü"/>
            </a:pPr>
            <a:r>
              <a:rPr lang="ru-RU" sz="1600" b="1" dirty="0"/>
              <a:t>безвозмездные поступления от других бюджетов бюджетной системы РФ – </a:t>
            </a:r>
            <a:endParaRPr lang="ru-RU" sz="1600" b="1" dirty="0" smtClean="0"/>
          </a:p>
          <a:p>
            <a:pPr algn="just"/>
            <a:r>
              <a:rPr lang="ru-RU" sz="1600" b="1" dirty="0" smtClean="0"/>
              <a:t>267 701,4 </a:t>
            </a:r>
            <a:r>
              <a:rPr lang="ru-RU" sz="1600" b="1" dirty="0"/>
              <a:t>тыс. руб. </a:t>
            </a:r>
            <a:endParaRPr lang="ru-RU" sz="1600" b="1" dirty="0" smtClean="0"/>
          </a:p>
          <a:p>
            <a:pPr marL="285750" indent="-285750" algn="just">
              <a:buFont typeface="Wingdings" panose="05000000000000000000" pitchFamily="2" charset="2"/>
              <a:buChar char="ü"/>
            </a:pPr>
            <a:endParaRPr lang="ru-RU" sz="1600" b="1" dirty="0" smtClean="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 name="Rectangle 3"/>
          <p:cNvSpPr>
            <a:spLocks noChangeArrowheads="1"/>
          </p:cNvSpPr>
          <p:nvPr/>
        </p:nvSpPr>
        <p:spPr bwMode="auto">
          <a:xfrm>
            <a:off x="0" y="3200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5" name="Rectangle 2"/>
          <p:cNvSpPr>
            <a:spLocks noChangeArrowheads="1"/>
          </p:cNvSpPr>
          <p:nvPr/>
        </p:nvSpPr>
        <p:spPr bwMode="auto">
          <a:xfrm>
            <a:off x="1979712" y="331586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0" name="Rectangle 3"/>
          <p:cNvSpPr>
            <a:spLocks noChangeArrowheads="1"/>
          </p:cNvSpPr>
          <p:nvPr/>
        </p:nvSpPr>
        <p:spPr bwMode="auto">
          <a:xfrm>
            <a:off x="1979712" y="656389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8" name="Прямоугольник 7"/>
          <p:cNvSpPr/>
          <p:nvPr/>
        </p:nvSpPr>
        <p:spPr>
          <a:xfrm>
            <a:off x="467544" y="2839746"/>
            <a:ext cx="8208912" cy="3323987"/>
          </a:xfrm>
          <a:prstGeom prst="rect">
            <a:avLst/>
          </a:prstGeom>
        </p:spPr>
        <p:txBody>
          <a:bodyPr wrap="square">
            <a:spAutoFit/>
          </a:bodyPr>
          <a:lstStyle/>
          <a:p>
            <a:pPr indent="449580" algn="just">
              <a:spcAft>
                <a:spcPts val="0"/>
              </a:spcAft>
            </a:pPr>
            <a:r>
              <a:rPr lang="ru-RU" sz="1400" dirty="0" smtClean="0">
                <a:latin typeface="Times New Roman" panose="02020603050405020304" pitchFamily="18" charset="0"/>
                <a:ea typeface="Times New Roman" panose="02020603050405020304" pitchFamily="18" charset="0"/>
              </a:rPr>
              <a:t>В 2021 году удалось </a:t>
            </a:r>
            <a:r>
              <a:rPr lang="ru-RU" sz="1400" b="1" dirty="0">
                <a:latin typeface="Times New Roman" panose="02020603050405020304" pitchFamily="18" charset="0"/>
                <a:ea typeface="Times New Roman" panose="02020603050405020304" pitchFamily="18" charset="0"/>
              </a:rPr>
              <a:t>привлечь из средств федерального и областного</a:t>
            </a:r>
            <a:r>
              <a:rPr lang="ru-RU" sz="1400" dirty="0">
                <a:latin typeface="Times New Roman" panose="02020603050405020304" pitchFamily="18" charset="0"/>
                <a:ea typeface="Times New Roman" panose="02020603050405020304" pitchFamily="18" charset="0"/>
              </a:rPr>
              <a:t> бюджета</a:t>
            </a:r>
            <a:r>
              <a:rPr lang="ru-RU" sz="1400" b="1" dirty="0">
                <a:latin typeface="Times New Roman" panose="02020603050405020304" pitchFamily="18" charset="0"/>
                <a:ea typeface="Times New Roman" panose="02020603050405020304" pitchFamily="18" charset="0"/>
              </a:rPr>
              <a:t> </a:t>
            </a:r>
            <a:r>
              <a:rPr lang="ru-RU" sz="1400" dirty="0">
                <a:latin typeface="Times New Roman" panose="02020603050405020304" pitchFamily="18" charset="0"/>
                <a:ea typeface="Times New Roman" panose="02020603050405020304" pitchFamily="18" charset="0"/>
              </a:rPr>
              <a:t>в бюджет поселения боле </a:t>
            </a:r>
            <a:r>
              <a:rPr lang="ru-RU" sz="1400" dirty="0" smtClean="0">
                <a:latin typeface="Times New Roman" panose="02020603050405020304" pitchFamily="18" charset="0"/>
                <a:ea typeface="Times New Roman" panose="02020603050405020304" pitchFamily="18" charset="0"/>
              </a:rPr>
              <a:t>76</a:t>
            </a:r>
            <a:r>
              <a:rPr lang="ru-RU" sz="1400" b="1" dirty="0" smtClean="0">
                <a:latin typeface="Times New Roman" panose="02020603050405020304" pitchFamily="18" charset="0"/>
                <a:ea typeface="Times New Roman" panose="02020603050405020304" pitchFamily="18" charset="0"/>
              </a:rPr>
              <a:t> </a:t>
            </a:r>
            <a:r>
              <a:rPr lang="ru-RU" sz="1400" b="1" dirty="0">
                <a:latin typeface="Times New Roman" panose="02020603050405020304" pitchFamily="18" charset="0"/>
                <a:ea typeface="Times New Roman" panose="02020603050405020304" pitchFamily="18" charset="0"/>
              </a:rPr>
              <a:t>млн. руб., </a:t>
            </a:r>
            <a:r>
              <a:rPr lang="ru-RU" sz="1400" dirty="0">
                <a:latin typeface="Times New Roman" panose="02020603050405020304" pitchFamily="18" charset="0"/>
                <a:ea typeface="Times New Roman" panose="02020603050405020304" pitchFamily="18" charset="0"/>
              </a:rPr>
              <a:t>а именно:</a:t>
            </a:r>
            <a:r>
              <a:rPr lang="ru-RU" sz="1400" b="1" dirty="0">
                <a:latin typeface="Times New Roman" panose="02020603050405020304" pitchFamily="18" charset="0"/>
                <a:ea typeface="Times New Roman" panose="02020603050405020304" pitchFamily="18" charset="0"/>
              </a:rPr>
              <a:t>  </a:t>
            </a:r>
            <a:endParaRPr lang="ru-RU" sz="1400" b="1" dirty="0" smtClean="0">
              <a:latin typeface="Times New Roman" panose="02020603050405020304" pitchFamily="18" charset="0"/>
              <a:ea typeface="Times New Roman" panose="02020603050405020304" pitchFamily="18" charset="0"/>
            </a:endParaRPr>
          </a:p>
          <a:p>
            <a:r>
              <a:rPr lang="ru-RU" sz="1400" b="1" dirty="0" smtClean="0"/>
              <a:t>- </a:t>
            </a:r>
            <a:r>
              <a:rPr lang="ru-RU" sz="1400" b="1" dirty="0"/>
              <a:t>611,2 тыс. рублей из средств федерального бюджета </a:t>
            </a:r>
            <a:r>
              <a:rPr lang="ru-RU" sz="1400" dirty="0"/>
              <a:t>на осуществление первичного воинского учета;</a:t>
            </a:r>
          </a:p>
          <a:p>
            <a:r>
              <a:rPr lang="ru-RU" sz="1400" dirty="0"/>
              <a:t>- </a:t>
            </a:r>
            <a:r>
              <a:rPr lang="ru-RU" sz="1400" b="1" dirty="0"/>
              <a:t>14 781,7 тыс. рублей</a:t>
            </a:r>
            <a:r>
              <a:rPr lang="ru-RU" sz="1400" dirty="0"/>
              <a:t> на </a:t>
            </a:r>
            <a:r>
              <a:rPr lang="ru-RU" sz="1400" dirty="0" err="1"/>
              <a:t>софинансирование</a:t>
            </a:r>
            <a:r>
              <a:rPr lang="ru-RU" sz="1400" dirty="0"/>
              <a:t> мероприятий в рамках реализации муниципальной программы «Формирование современной городской среды»;</a:t>
            </a:r>
          </a:p>
          <a:p>
            <a:r>
              <a:rPr lang="ru-RU" sz="1400" dirty="0"/>
              <a:t>- </a:t>
            </a:r>
            <a:r>
              <a:rPr lang="ru-RU" sz="1400" b="1" dirty="0"/>
              <a:t>23 544,3 тыс. рублей </a:t>
            </a:r>
            <a:r>
              <a:rPr lang="ru-RU" sz="1400" dirty="0"/>
              <a:t>из средств областного бюджета субсидия на реализацию мероприятий по энергосбережению и повышению энергетической эффективности;</a:t>
            </a:r>
          </a:p>
          <a:p>
            <a:r>
              <a:rPr lang="ru-RU" sz="1400" dirty="0"/>
              <a:t>- </a:t>
            </a:r>
            <a:r>
              <a:rPr lang="ru-RU" sz="1400" b="1" dirty="0"/>
              <a:t>35 867,5</a:t>
            </a:r>
            <a:r>
              <a:rPr lang="ru-RU" sz="1400" dirty="0"/>
              <a:t> тыс</a:t>
            </a:r>
            <a:r>
              <a:rPr lang="ru-RU" sz="1400" b="1" dirty="0"/>
              <a:t>. рублей – </a:t>
            </a:r>
            <a:r>
              <a:rPr lang="ru-RU" sz="1400" dirty="0"/>
              <a:t>для оплаты обязательства по муниципальной гарантии МУП «Энергоресурс г. Нижние Серги»;</a:t>
            </a:r>
          </a:p>
          <a:p>
            <a:r>
              <a:rPr lang="ru-RU" sz="1400" b="1" dirty="0"/>
              <a:t>- 991,8 тыс. рублей </a:t>
            </a:r>
            <a:r>
              <a:rPr lang="ru-RU" sz="1400" dirty="0"/>
              <a:t>из федерального и областного бюджетов на предоставление социальных выплат для приобретения жилья </a:t>
            </a:r>
            <a:r>
              <a:rPr lang="ru-RU" sz="1400" dirty="0" smtClean="0"/>
              <a:t>молодым </a:t>
            </a:r>
            <a:r>
              <a:rPr lang="ru-RU" sz="1400" dirty="0"/>
              <a:t>семьям;</a:t>
            </a:r>
          </a:p>
          <a:p>
            <a:r>
              <a:rPr lang="ru-RU" sz="1400" dirty="0"/>
              <a:t>- </a:t>
            </a:r>
            <a:r>
              <a:rPr lang="ru-RU" sz="1400" b="1" dirty="0"/>
              <a:t>104,2 тыс. рублей </a:t>
            </a:r>
            <a:r>
              <a:rPr lang="ru-RU" sz="1400" dirty="0"/>
              <a:t>участие в региональном проекте «Спорт-норма жизни» национального проекта «Демография».</a:t>
            </a:r>
          </a:p>
          <a:p>
            <a:pPr indent="449580" algn="just">
              <a:spcAft>
                <a:spcPts val="0"/>
              </a:spcAft>
            </a:pPr>
            <a:endParaRPr lang="ru-RU" sz="1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16347073"/>
      </p:ext>
    </p:extLst>
  </p:cSld>
  <p:clrMapOvr>
    <a:masterClrMapping/>
  </p:clrMapOvr>
  <p:transition spd="slow">
    <p:pull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85720" y="285728"/>
            <a:ext cx="8572560" cy="523220"/>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бюджет НСГП на 2021 год</a:t>
            </a:r>
            <a:endParaRPr lang="ru-RU"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TextBox 3"/>
          <p:cNvSpPr txBox="1"/>
          <p:nvPr/>
        </p:nvSpPr>
        <p:spPr>
          <a:xfrm>
            <a:off x="250001" y="1169435"/>
            <a:ext cx="8643998" cy="400110"/>
          </a:xfrm>
          <a:prstGeom prst="rect">
            <a:avLst/>
          </a:prstGeom>
          <a:noFill/>
        </p:spPr>
        <p:txBody>
          <a:bodyPr wrap="square" rtlCol="0">
            <a:spAutoFit/>
          </a:bodyPr>
          <a:lstStyle/>
          <a:p>
            <a:pPr algn="ctr">
              <a:spcAft>
                <a:spcPts val="0"/>
              </a:spcAft>
            </a:pPr>
            <a:r>
              <a:rPr lang="ru-RU" sz="2000" dirty="0" smtClean="0">
                <a:latin typeface="Times New Roman"/>
                <a:ea typeface="Times New Roman"/>
              </a:rPr>
              <a:t>Налоговые </a:t>
            </a:r>
            <a:r>
              <a:rPr lang="ru-RU" sz="2000" dirty="0">
                <a:latin typeface="Times New Roman"/>
                <a:ea typeface="Times New Roman"/>
              </a:rPr>
              <a:t>и неналоговые поступления в сумме </a:t>
            </a:r>
            <a:r>
              <a:rPr lang="ru-RU" sz="2000" b="1" i="1" dirty="0" smtClean="0">
                <a:latin typeface="Times New Roman"/>
                <a:ea typeface="Times New Roman"/>
              </a:rPr>
              <a:t>46 890,5 </a:t>
            </a:r>
            <a:r>
              <a:rPr lang="ru-RU" sz="2000" dirty="0">
                <a:latin typeface="Times New Roman"/>
                <a:ea typeface="Times New Roman"/>
              </a:rPr>
              <a:t>тыс. руб. </a:t>
            </a:r>
            <a:endParaRPr lang="ru-RU" sz="2000" dirty="0" smtClean="0">
              <a:latin typeface="Times New Roman"/>
              <a:ea typeface="Times New Roman"/>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2883627"/>
            <a:ext cx="3744416" cy="3014159"/>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056" y="2852936"/>
            <a:ext cx="3600400" cy="3035475"/>
          </a:xfrm>
          <a:prstGeom prst="rect">
            <a:avLst/>
          </a:prstGeom>
        </p:spPr>
      </p:pic>
      <p:sp>
        <p:nvSpPr>
          <p:cNvPr id="6" name="Прямоугольник 5"/>
          <p:cNvSpPr/>
          <p:nvPr/>
        </p:nvSpPr>
        <p:spPr>
          <a:xfrm>
            <a:off x="431540" y="1888075"/>
            <a:ext cx="8280920" cy="646331"/>
          </a:xfrm>
          <a:prstGeom prst="rect">
            <a:avLst/>
          </a:prstGeom>
        </p:spPr>
        <p:txBody>
          <a:bodyPr wrap="square">
            <a:spAutoFit/>
          </a:bodyPr>
          <a:lstStyle/>
          <a:p>
            <a:pPr algn="ctr"/>
            <a:r>
              <a:rPr lang="ru-RU" dirty="0">
                <a:solidFill>
                  <a:srgbClr val="00B050"/>
                </a:solidFill>
              </a:rPr>
              <a:t>Проделана работа по увеличению поступления доходов в бюджет, как за счет изыскания дополнительных доходов, так и сокращения недоимки.</a:t>
            </a:r>
          </a:p>
        </p:txBody>
      </p:sp>
    </p:spTree>
    <p:extLst>
      <p:ext uri="{BB962C8B-B14F-4D97-AF65-F5344CB8AC3E}">
        <p14:creationId xmlns:p14="http://schemas.microsoft.com/office/powerpoint/2010/main" val="2171921333"/>
      </p:ext>
    </p:extLst>
  </p:cSld>
  <p:clrMapOvr>
    <a:masterClrMapping/>
  </p:clrMapOvr>
  <p:transition spd="slow">
    <p:pull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282" y="260648"/>
            <a:ext cx="8643998" cy="40011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2000" b="1" i="1" dirty="0" smtClean="0"/>
              <a:t>ПРОГРАММНЫЕ РАСХОДЫ БЮДЖЕТА</a:t>
            </a:r>
          </a:p>
        </p:txBody>
      </p:sp>
      <p:sp>
        <p:nvSpPr>
          <p:cNvPr id="4" name="Прямоугольник 3"/>
          <p:cNvSpPr/>
          <p:nvPr/>
        </p:nvSpPr>
        <p:spPr>
          <a:xfrm>
            <a:off x="305290" y="950954"/>
            <a:ext cx="3906670" cy="1938992"/>
          </a:xfrm>
          <a:prstGeom prst="rect">
            <a:avLst/>
          </a:prstGeom>
        </p:spPr>
        <p:txBody>
          <a:bodyPr wrap="square">
            <a:spAutoFit/>
          </a:bodyPr>
          <a:lstStyle/>
          <a:p>
            <a:r>
              <a:rPr lang="ru-RU" sz="2000" dirty="0"/>
              <a:t>В </a:t>
            </a:r>
            <a:r>
              <a:rPr lang="ru-RU" sz="2000" b="1" dirty="0" smtClean="0"/>
              <a:t>2021 </a:t>
            </a:r>
            <a:r>
              <a:rPr lang="ru-RU" sz="2000" dirty="0"/>
              <a:t>году действовали </a:t>
            </a:r>
            <a:r>
              <a:rPr lang="ru-RU" sz="2000" dirty="0" smtClean="0">
                <a:solidFill>
                  <a:srgbClr val="FF0000"/>
                </a:solidFill>
              </a:rPr>
              <a:t>13 </a:t>
            </a:r>
            <a:r>
              <a:rPr lang="ru-RU" sz="2000" dirty="0"/>
              <a:t>муниципальных программ. Нижнесергинское городское поселение приняло участие в реализации 4 областных и 1 федеральной </a:t>
            </a:r>
            <a:r>
              <a:rPr lang="ru-RU" sz="2000" dirty="0" smtClean="0"/>
              <a:t>программах</a:t>
            </a:r>
            <a:r>
              <a:rPr lang="ru-RU" sz="2000" dirty="0"/>
              <a:t>.</a:t>
            </a:r>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 name="Rectangle 4"/>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altLang="ru-RU" sz="1400" b="0" i="0" u="none" strike="noStrike" cap="none" normalizeH="0" baseline="0" smtClean="0">
              <a:ln>
                <a:noFill/>
              </a:ln>
              <a:solidFill>
                <a:srgbClr val="FF0000"/>
              </a:solidFill>
              <a:effectLst/>
              <a:latin typeface="Arial" panose="020B0604020202020204" pitchFamily="34" charset="0"/>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400" b="0" i="0" u="none" strike="noStrike" cap="none" normalizeH="0" baseline="0" smtClean="0">
                <a:ln>
                  <a:noFill/>
                </a:ln>
                <a:solidFill>
                  <a:srgbClr val="FF0000"/>
                </a:solidFill>
                <a:effectLst/>
                <a:latin typeface="Arial" panose="020B0604020202020204" pitchFamily="34" charset="0"/>
                <a:ea typeface="Times New Roman" panose="02020603050405020304" pitchFamily="18" charset="0"/>
              </a:rPr>
              <a:t>     </a:t>
            </a: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cxnSp>
        <p:nvCxnSpPr>
          <p:cNvPr id="3077" name="AutoShape 5"/>
          <p:cNvCxnSpPr>
            <a:cxnSpLocks noChangeShapeType="1"/>
          </p:cNvCxnSpPr>
          <p:nvPr/>
        </p:nvCxnSpPr>
        <p:spPr bwMode="auto">
          <a:xfrm flipH="1">
            <a:off x="5564698" y="2273466"/>
            <a:ext cx="865608" cy="1002924"/>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078" name="AutoShape 6"/>
          <p:cNvCxnSpPr>
            <a:cxnSpLocks noChangeShapeType="1"/>
          </p:cNvCxnSpPr>
          <p:nvPr/>
        </p:nvCxnSpPr>
        <p:spPr bwMode="auto">
          <a:xfrm>
            <a:off x="7524328" y="2273466"/>
            <a:ext cx="770095" cy="100424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pic>
        <p:nvPicPr>
          <p:cNvPr id="15" name="Рисунок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290" y="2996952"/>
            <a:ext cx="4482734" cy="3605423"/>
          </a:xfrm>
          <a:prstGeom prst="rect">
            <a:avLst/>
          </a:prstGeom>
        </p:spPr>
      </p:pic>
      <p:sp>
        <p:nvSpPr>
          <p:cNvPr id="9" name="Rectangle 2"/>
          <p:cNvSpPr>
            <a:spLocks noChangeArrowheads="1"/>
          </p:cNvSpPr>
          <p:nvPr/>
        </p:nvSpPr>
        <p:spPr bwMode="auto">
          <a:xfrm>
            <a:off x="5096806" y="3350140"/>
            <a:ext cx="1491418" cy="1230988"/>
          </a:xfrm>
          <a:prstGeom prst="rect">
            <a:avLst/>
          </a:prstGeom>
          <a:solidFill>
            <a:srgbClr val="5B9BD5"/>
          </a:solidFill>
          <a:ln w="38100">
            <a:solidFill>
              <a:srgbClr val="F2F2F2"/>
            </a:solidFill>
            <a:miter lim="800000"/>
            <a:headEnd/>
            <a:tailEnd/>
          </a:ln>
          <a:effectLst>
            <a:outerShdw dist="28398" dir="3806097" algn="ctr" rotWithShape="0">
              <a:srgbClr val="1F4D78">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ru-RU" altLang="ru-RU" sz="1100" b="0" i="0" u="none" strike="noStrike" cap="none" normalizeH="0" baseline="0" dirty="0" smtClean="0">
                <a:ln>
                  <a:noFill/>
                </a:ln>
                <a:solidFill>
                  <a:schemeClr val="tx1"/>
                </a:solidFill>
                <a:effectLst/>
                <a:latin typeface="Calibri" panose="020F0502020204030204" pitchFamily="34" charset="0"/>
              </a:rPr>
              <a:t>Средства федерального и областного бюджетов </a:t>
            </a:r>
            <a:r>
              <a:rPr lang="ru-RU" altLang="ru-RU" sz="1100" dirty="0" smtClean="0">
                <a:latin typeface="Calibri" panose="020F0502020204030204" pitchFamily="34" charset="0"/>
              </a:rPr>
              <a:t>76</a:t>
            </a:r>
            <a:r>
              <a:rPr kumimoji="0" lang="ru-RU" altLang="ru-RU" sz="1100" b="0" i="0" u="none" strike="noStrike" cap="none" normalizeH="0" baseline="0" dirty="0" smtClean="0">
                <a:ln>
                  <a:noFill/>
                </a:ln>
                <a:solidFill>
                  <a:schemeClr val="tx1"/>
                </a:solidFill>
                <a:effectLst/>
                <a:latin typeface="Calibri" panose="020F0502020204030204" pitchFamily="34" charset="0"/>
              </a:rPr>
              <a:t>  млн. рублей </a:t>
            </a: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0" name="Rectangle 3"/>
          <p:cNvSpPr>
            <a:spLocks noChangeArrowheads="1"/>
          </p:cNvSpPr>
          <p:nvPr/>
        </p:nvSpPr>
        <p:spPr bwMode="auto">
          <a:xfrm>
            <a:off x="7524328" y="3365694"/>
            <a:ext cx="1449595" cy="1215434"/>
          </a:xfrm>
          <a:prstGeom prst="rect">
            <a:avLst/>
          </a:prstGeom>
          <a:solidFill>
            <a:srgbClr val="5B9BD5"/>
          </a:solidFill>
          <a:ln w="38100">
            <a:solidFill>
              <a:srgbClr val="F2F2F2"/>
            </a:solidFill>
            <a:miter lim="800000"/>
            <a:headEnd/>
            <a:tailEnd/>
          </a:ln>
          <a:effectLst>
            <a:outerShdw dist="28398" dir="3806097" algn="ctr" rotWithShape="0">
              <a:srgbClr val="1F4D78">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ru-RU" altLang="ru-RU" sz="1100" b="0" i="0" u="none" strike="noStrike" cap="none" normalizeH="0" baseline="0" dirty="0" smtClean="0">
                <a:ln>
                  <a:noFill/>
                </a:ln>
                <a:solidFill>
                  <a:schemeClr val="tx1"/>
                </a:solidFill>
                <a:effectLst/>
                <a:latin typeface="Calibri" panose="020F0502020204030204" pitchFamily="34" charset="0"/>
              </a:rPr>
              <a:t>Налоговые и неналоговые поступления </a:t>
            </a:r>
            <a:r>
              <a:rPr lang="ru-RU" altLang="ru-RU" sz="1100" dirty="0" smtClean="0">
                <a:latin typeface="Calibri" panose="020F0502020204030204" pitchFamily="34" charset="0"/>
              </a:rPr>
              <a:t>47 </a:t>
            </a:r>
            <a:r>
              <a:rPr kumimoji="0" lang="ru-RU" altLang="ru-RU" sz="1100" b="0" i="0" u="none" strike="noStrike" cap="none" normalizeH="0" baseline="0" dirty="0" smtClean="0">
                <a:ln>
                  <a:noFill/>
                </a:ln>
                <a:solidFill>
                  <a:schemeClr val="tx1"/>
                </a:solidFill>
                <a:effectLst/>
                <a:latin typeface="Calibri" panose="020F0502020204030204" pitchFamily="34" charset="0"/>
              </a:rPr>
              <a:t>млн. рублей</a:t>
            </a: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5" name="Rectangle 2"/>
          <p:cNvSpPr>
            <a:spLocks noChangeArrowheads="1"/>
          </p:cNvSpPr>
          <p:nvPr/>
        </p:nvSpPr>
        <p:spPr bwMode="auto">
          <a:xfrm>
            <a:off x="6156176" y="1040063"/>
            <a:ext cx="1603392" cy="1155508"/>
          </a:xfrm>
          <a:prstGeom prst="rect">
            <a:avLst/>
          </a:prstGeom>
          <a:solidFill>
            <a:srgbClr val="5B9BD5"/>
          </a:solidFill>
          <a:ln w="38100">
            <a:solidFill>
              <a:srgbClr val="F2F2F2"/>
            </a:solidFill>
            <a:miter lim="800000"/>
            <a:headEnd/>
            <a:tailEnd/>
          </a:ln>
          <a:effectLst>
            <a:outerShdw dist="28398" dir="3806097" algn="ctr" rotWithShape="0">
              <a:srgbClr val="1F4D78">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endParaRPr kumimoji="0" lang="ru-RU" altLang="ru-RU" sz="1100" b="0" i="0" u="none" strike="noStrike" cap="none" normalizeH="0" baseline="0" dirty="0" smtClean="0">
              <a:ln>
                <a:noFill/>
              </a:ln>
              <a:solidFill>
                <a:schemeClr val="tx1"/>
              </a:solidFill>
              <a:effectLst/>
              <a:latin typeface="Calibri" panose="020F0502020204030204" pitchFamily="34" charset="0"/>
            </a:endParaRPr>
          </a:p>
          <a:p>
            <a:pPr marL="0" marR="0" lvl="0" indent="0" algn="ctr" defTabSz="914400" rtl="0" eaLnBrk="0" fontAlgn="base" latinLnBrk="0" hangingPunct="0">
              <a:lnSpc>
                <a:spcPct val="100000"/>
              </a:lnSpc>
              <a:spcBef>
                <a:spcPct val="0"/>
              </a:spcBef>
              <a:spcAft>
                <a:spcPts val="800"/>
              </a:spcAft>
              <a:buClrTx/>
              <a:buSzTx/>
              <a:buFontTx/>
              <a:buNone/>
              <a:tabLst/>
            </a:pPr>
            <a:r>
              <a:rPr kumimoji="0" lang="ru-RU" altLang="ru-RU" sz="1100" b="0" i="0" u="none" strike="noStrike" cap="none" normalizeH="0" baseline="0" dirty="0" smtClean="0">
                <a:ln>
                  <a:noFill/>
                </a:ln>
                <a:solidFill>
                  <a:schemeClr val="tx1"/>
                </a:solidFill>
                <a:effectLst/>
                <a:latin typeface="Calibri" panose="020F0502020204030204" pitchFamily="34" charset="0"/>
              </a:rPr>
              <a:t>Программные расходы бюджета 299 млн. рублей</a:t>
            </a: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p:transition spd="slow">
    <p:pull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611560" y="470574"/>
            <a:ext cx="8318608" cy="707886"/>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bodyPr>
          <a:lstStyle/>
          <a:p>
            <a:pPr algn="ctr"/>
            <a:r>
              <a:rPr lang="ru-RU" sz="2000" b="1" dirty="0" smtClean="0">
                <a:ln w="1905"/>
                <a:solidFill>
                  <a:schemeClr val="tx1"/>
                </a:solidFill>
                <a:effectLst>
                  <a:innerShdw blurRad="69850" dist="43180" dir="5400000">
                    <a:srgbClr val="000000">
                      <a:alpha val="65000"/>
                    </a:srgbClr>
                  </a:innerShdw>
                </a:effectLst>
              </a:rPr>
              <a:t>СТРУКТУРА  расходов бюджета </a:t>
            </a:r>
          </a:p>
          <a:p>
            <a:pPr algn="ctr"/>
            <a:r>
              <a:rPr lang="ru-RU" sz="2000" b="1" dirty="0" smtClean="0">
                <a:ln w="1905"/>
                <a:solidFill>
                  <a:schemeClr val="tx1"/>
                </a:solidFill>
                <a:effectLst>
                  <a:innerShdw blurRad="69850" dist="43180" dir="5400000">
                    <a:srgbClr val="000000">
                      <a:alpha val="65000"/>
                    </a:srgbClr>
                  </a:innerShdw>
                </a:effectLst>
              </a:rPr>
              <a:t>Нижнесергинского городского поселения </a:t>
            </a:r>
          </a:p>
        </p:txBody>
      </p:sp>
      <p:sp>
        <p:nvSpPr>
          <p:cNvPr id="2" name="Прямоугольник 1"/>
          <p:cNvSpPr/>
          <p:nvPr/>
        </p:nvSpPr>
        <p:spPr>
          <a:xfrm>
            <a:off x="3851920" y="1608762"/>
            <a:ext cx="4878288" cy="4585871"/>
          </a:xfrm>
          <a:prstGeom prst="rect">
            <a:avLst/>
          </a:prstGeom>
        </p:spPr>
        <p:txBody>
          <a:bodyPr wrap="square">
            <a:spAutoFit/>
          </a:bodyPr>
          <a:lstStyle/>
          <a:p>
            <a:pPr algn="just">
              <a:spcAft>
                <a:spcPts val="0"/>
              </a:spcAft>
            </a:pPr>
            <a:r>
              <a:rPr lang="ru-RU" dirty="0">
                <a:solidFill>
                  <a:srgbClr val="C00000"/>
                </a:solidFill>
                <a:latin typeface="Times New Roman" panose="02020603050405020304" pitchFamily="18" charset="0"/>
                <a:ea typeface="Times New Roman" panose="02020603050405020304" pitchFamily="18" charset="0"/>
              </a:rPr>
              <a:t> </a:t>
            </a:r>
            <a:r>
              <a:rPr lang="ru-RU" sz="2000" b="1" i="1" u="sng" dirty="0">
                <a:solidFill>
                  <a:srgbClr val="C00000"/>
                </a:solidFill>
                <a:latin typeface="Times New Roman" panose="02020603050405020304" pitchFamily="18" charset="0"/>
                <a:ea typeface="Times New Roman" panose="02020603050405020304" pitchFamily="18" charset="0"/>
              </a:rPr>
              <a:t>Расходы бюджета Нижнесергинского городского поселения составляют</a:t>
            </a:r>
            <a:r>
              <a:rPr lang="ru-RU" sz="2000" b="1" i="1" u="sng" dirty="0" smtClean="0">
                <a:solidFill>
                  <a:srgbClr val="C00000"/>
                </a:solidFill>
                <a:latin typeface="Times New Roman" panose="02020603050405020304" pitchFamily="18" charset="0"/>
                <a:ea typeface="Times New Roman" panose="02020603050405020304" pitchFamily="18" charset="0"/>
              </a:rPr>
              <a:t>:</a:t>
            </a:r>
          </a:p>
          <a:p>
            <a:pPr algn="just">
              <a:spcAft>
                <a:spcPts val="0"/>
              </a:spcAft>
            </a:pPr>
            <a:endParaRPr lang="ru-RU" sz="2000" b="1" i="1" u="sng" dirty="0" smtClean="0">
              <a:solidFill>
                <a:srgbClr val="C00000"/>
              </a:solidFill>
              <a:latin typeface="Times New Roman" panose="02020603050405020304" pitchFamily="18" charset="0"/>
              <a:ea typeface="Times New Roman" panose="02020603050405020304" pitchFamily="18" charset="0"/>
            </a:endParaRPr>
          </a:p>
          <a:p>
            <a:r>
              <a:rPr lang="ru-RU" b="1" dirty="0" smtClean="0"/>
              <a:t>- </a:t>
            </a:r>
            <a:r>
              <a:rPr lang="ru-RU" b="1" dirty="0"/>
              <a:t>Общегосударственные вопросы – </a:t>
            </a:r>
            <a:r>
              <a:rPr lang="ru-RU" b="1" dirty="0" smtClean="0"/>
              <a:t>6,7 </a:t>
            </a:r>
            <a:r>
              <a:rPr lang="ru-RU" b="1" dirty="0"/>
              <a:t>%;</a:t>
            </a:r>
          </a:p>
          <a:p>
            <a:r>
              <a:rPr lang="ru-RU" b="1" dirty="0"/>
              <a:t>- Национальная оборона – </a:t>
            </a:r>
            <a:r>
              <a:rPr lang="ru-RU" b="1" dirty="0" smtClean="0"/>
              <a:t>0,22 </a:t>
            </a:r>
            <a:r>
              <a:rPr lang="ru-RU" b="1" dirty="0"/>
              <a:t>%;</a:t>
            </a:r>
          </a:p>
          <a:p>
            <a:r>
              <a:rPr lang="ru-RU" b="1" dirty="0"/>
              <a:t>- Национальная безопасность – </a:t>
            </a:r>
            <a:r>
              <a:rPr lang="ru-RU" b="1" dirty="0" smtClean="0"/>
              <a:t>0,21 </a:t>
            </a:r>
            <a:r>
              <a:rPr lang="ru-RU" b="1" dirty="0"/>
              <a:t>%;</a:t>
            </a:r>
          </a:p>
          <a:p>
            <a:r>
              <a:rPr lang="ru-RU" b="1" dirty="0"/>
              <a:t>- Национальная экономика (дорожное хозяйство, транспорт) – </a:t>
            </a:r>
            <a:r>
              <a:rPr lang="ru-RU" b="1" dirty="0" smtClean="0"/>
              <a:t>30 </a:t>
            </a:r>
            <a:r>
              <a:rPr lang="ru-RU" b="1" dirty="0"/>
              <a:t>%;</a:t>
            </a:r>
          </a:p>
          <a:p>
            <a:r>
              <a:rPr lang="ru-RU" b="1" dirty="0"/>
              <a:t>- Жилищно-коммунальное </a:t>
            </a:r>
            <a:r>
              <a:rPr lang="ru-RU" b="1" dirty="0" smtClean="0"/>
              <a:t>хозяйство </a:t>
            </a:r>
            <a:r>
              <a:rPr lang="ru-RU" b="1" dirty="0"/>
              <a:t>и газификация – </a:t>
            </a:r>
            <a:r>
              <a:rPr lang="ru-RU" b="1" dirty="0" smtClean="0"/>
              <a:t>42,6 </a:t>
            </a:r>
            <a:r>
              <a:rPr lang="ru-RU" b="1" dirty="0"/>
              <a:t>%;</a:t>
            </a:r>
          </a:p>
          <a:p>
            <a:r>
              <a:rPr lang="ru-RU" b="1" dirty="0"/>
              <a:t>- Благоустройство – </a:t>
            </a:r>
            <a:r>
              <a:rPr lang="ru-RU" b="1" dirty="0" smtClean="0"/>
              <a:t>13 </a:t>
            </a:r>
            <a:r>
              <a:rPr lang="ru-RU" b="1" dirty="0"/>
              <a:t>%;</a:t>
            </a:r>
          </a:p>
          <a:p>
            <a:r>
              <a:rPr lang="ru-RU" b="1" dirty="0"/>
              <a:t>- Культура, кинематография и средства массовой информации – </a:t>
            </a:r>
            <a:r>
              <a:rPr lang="ru-RU" b="1" dirty="0" smtClean="0"/>
              <a:t>15 </a:t>
            </a:r>
            <a:r>
              <a:rPr lang="ru-RU" b="1" dirty="0"/>
              <a:t>%;</a:t>
            </a:r>
          </a:p>
          <a:p>
            <a:r>
              <a:rPr lang="ru-RU" b="1" dirty="0"/>
              <a:t>- Спорт – </a:t>
            </a:r>
            <a:r>
              <a:rPr lang="ru-RU" b="1" dirty="0" smtClean="0"/>
              <a:t>3,8 </a:t>
            </a:r>
            <a:r>
              <a:rPr lang="ru-RU" b="1" dirty="0"/>
              <a:t>%;</a:t>
            </a:r>
          </a:p>
          <a:p>
            <a:r>
              <a:rPr lang="ru-RU" b="1" dirty="0"/>
              <a:t>- Соц. политика – </a:t>
            </a:r>
            <a:r>
              <a:rPr lang="ru-RU" b="1" dirty="0" smtClean="0"/>
              <a:t>1,1 </a:t>
            </a:r>
            <a:r>
              <a:rPr lang="ru-RU" b="1" dirty="0"/>
              <a:t>%.</a:t>
            </a:r>
          </a:p>
          <a:p>
            <a:pPr algn="just">
              <a:spcAft>
                <a:spcPts val="0"/>
              </a:spcAft>
            </a:pPr>
            <a:endParaRPr lang="ru-RU" sz="1600" b="1" dirty="0">
              <a:solidFill>
                <a:srgbClr val="C00000"/>
              </a:solidFill>
              <a:latin typeface="Times New Roman" panose="02020603050405020304" pitchFamily="18" charset="0"/>
              <a:ea typeface="Times New Roman" panose="02020603050405020304" pitchFamily="18" charset="0"/>
            </a:endParaRPr>
          </a:p>
        </p:txBody>
      </p:sp>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l="16410" t="2750" b="4851"/>
          <a:stretch/>
        </p:blipFill>
        <p:spPr>
          <a:xfrm>
            <a:off x="594085" y="1484784"/>
            <a:ext cx="3084391" cy="4464496"/>
          </a:xfrm>
          <a:prstGeom prst="rect">
            <a:avLst/>
          </a:prstGeom>
        </p:spPr>
      </p:pic>
    </p:spTree>
    <p:extLst>
      <p:ext uri="{BB962C8B-B14F-4D97-AF65-F5344CB8AC3E}">
        <p14:creationId xmlns:p14="http://schemas.microsoft.com/office/powerpoint/2010/main" val="488127639"/>
      </p:ext>
    </p:extLst>
  </p:cSld>
  <p:clrMapOvr>
    <a:masterClrMapping/>
  </p:clrMapOvr>
  <p:transition spd="slow">
    <p:pull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1086" y="1214422"/>
            <a:ext cx="8215370" cy="1323439"/>
          </a:xfrm>
          <a:prstGeom prst="rect">
            <a:avLst/>
          </a:prstGeom>
          <a:noFill/>
        </p:spPr>
        <p:txBody>
          <a:bodyPr wrap="square" rtlCol="0">
            <a:spAutoFit/>
          </a:bodyPr>
          <a:lstStyle/>
          <a:p>
            <a:pPr indent="449580" algn="ctr">
              <a:spcAft>
                <a:spcPts val="0"/>
              </a:spcAft>
            </a:pPr>
            <a:r>
              <a:rPr lang="ru-RU" sz="2000" dirty="0">
                <a:solidFill>
                  <a:srgbClr val="000000"/>
                </a:solidFill>
                <a:latin typeface="Times New Roman"/>
                <a:ea typeface="Times New Roman"/>
              </a:rPr>
              <a:t>В рамках действующего законодательства в </a:t>
            </a:r>
            <a:r>
              <a:rPr lang="ru-RU" sz="2000" dirty="0" smtClean="0">
                <a:solidFill>
                  <a:srgbClr val="000000"/>
                </a:solidFill>
                <a:latin typeface="Times New Roman"/>
                <a:ea typeface="Times New Roman"/>
              </a:rPr>
              <a:t>2021 </a:t>
            </a:r>
            <a:r>
              <a:rPr lang="ru-RU" sz="2000" dirty="0">
                <a:solidFill>
                  <a:srgbClr val="000000"/>
                </a:solidFill>
                <a:latin typeface="Times New Roman"/>
                <a:ea typeface="Times New Roman"/>
              </a:rPr>
              <a:t>году </a:t>
            </a:r>
            <a:r>
              <a:rPr lang="ru-RU" sz="2000" dirty="0" smtClean="0">
                <a:solidFill>
                  <a:srgbClr val="000000"/>
                </a:solidFill>
                <a:latin typeface="Times New Roman"/>
                <a:ea typeface="Times New Roman"/>
              </a:rPr>
              <a:t>проведено:</a:t>
            </a:r>
          </a:p>
          <a:p>
            <a:pPr algn="ctr">
              <a:spcAft>
                <a:spcPts val="0"/>
              </a:spcAft>
            </a:pPr>
            <a:r>
              <a:rPr lang="ru-RU" sz="2000" dirty="0" smtClean="0">
                <a:solidFill>
                  <a:srgbClr val="0070C0"/>
                </a:solidFill>
                <a:latin typeface="Times New Roman"/>
                <a:ea typeface="Times New Roman"/>
              </a:rPr>
              <a:t> </a:t>
            </a:r>
            <a:r>
              <a:rPr lang="ru-RU" sz="2000" b="1" dirty="0" smtClean="0">
                <a:solidFill>
                  <a:srgbClr val="0070C0"/>
                </a:solidFill>
                <a:latin typeface="Times New Roman"/>
                <a:ea typeface="Times New Roman"/>
              </a:rPr>
              <a:t>19 процедур </a:t>
            </a:r>
            <a:r>
              <a:rPr lang="ru-RU" sz="2000" b="1" dirty="0">
                <a:solidFill>
                  <a:srgbClr val="0070C0"/>
                </a:solidFill>
                <a:latin typeface="Times New Roman"/>
                <a:ea typeface="Times New Roman"/>
              </a:rPr>
              <a:t>размещения </a:t>
            </a:r>
            <a:r>
              <a:rPr lang="ru-RU" sz="2000" b="1" dirty="0" smtClean="0">
                <a:solidFill>
                  <a:srgbClr val="0070C0"/>
                </a:solidFill>
                <a:latin typeface="Times New Roman"/>
                <a:ea typeface="Times New Roman"/>
              </a:rPr>
              <a:t>на 116 680,5 </a:t>
            </a:r>
            <a:r>
              <a:rPr lang="ru-RU" sz="2000" b="1" dirty="0">
                <a:solidFill>
                  <a:srgbClr val="0070C0"/>
                </a:solidFill>
                <a:latin typeface="Times New Roman"/>
                <a:ea typeface="Times New Roman"/>
              </a:rPr>
              <a:t>тыс. </a:t>
            </a:r>
            <a:r>
              <a:rPr lang="ru-RU" sz="2000" b="1" dirty="0" err="1">
                <a:solidFill>
                  <a:srgbClr val="0070C0"/>
                </a:solidFill>
                <a:latin typeface="Times New Roman"/>
                <a:ea typeface="Times New Roman"/>
              </a:rPr>
              <a:t>руб</a:t>
            </a:r>
            <a:r>
              <a:rPr lang="ru-RU" sz="2000" dirty="0" smtClean="0">
                <a:solidFill>
                  <a:srgbClr val="000000"/>
                </a:solidFill>
                <a:latin typeface="Times New Roman"/>
                <a:ea typeface="Times New Roman"/>
              </a:rPr>
              <a:t>, в форме </a:t>
            </a:r>
          </a:p>
          <a:p>
            <a:pPr algn="ctr">
              <a:spcAft>
                <a:spcPts val="0"/>
              </a:spcAft>
            </a:pPr>
            <a:r>
              <a:rPr lang="ru-RU" sz="2000" dirty="0" smtClean="0">
                <a:solidFill>
                  <a:srgbClr val="000000"/>
                </a:solidFill>
                <a:latin typeface="Times New Roman"/>
                <a:ea typeface="Times New Roman"/>
              </a:rPr>
              <a:t>электронных аукционов.</a:t>
            </a:r>
          </a:p>
          <a:p>
            <a:pPr marL="342900" indent="-342900" algn="just">
              <a:spcAft>
                <a:spcPts val="0"/>
              </a:spcAft>
              <a:buFont typeface="Wingdings" panose="05000000000000000000" pitchFamily="2" charset="2"/>
              <a:buChar char="Ø"/>
            </a:pPr>
            <a:endParaRPr lang="ru-RU" sz="2000" dirty="0" smtClean="0">
              <a:solidFill>
                <a:srgbClr val="000000"/>
              </a:solidFill>
              <a:latin typeface="Times New Roman"/>
              <a:ea typeface="Times New Roman"/>
            </a:endParaRPr>
          </a:p>
        </p:txBody>
      </p:sp>
      <p:sp>
        <p:nvSpPr>
          <p:cNvPr id="3" name="Прямоугольник 2"/>
          <p:cNvSpPr/>
          <p:nvPr/>
        </p:nvSpPr>
        <p:spPr>
          <a:xfrm>
            <a:off x="285720" y="428604"/>
            <a:ext cx="8572560" cy="584775"/>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ЗАКАЗЫ ДЛЯ Муниципальных НУЖД</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3213350"/>
            <a:ext cx="6696744" cy="3384376"/>
          </a:xfrm>
          <a:prstGeom prst="rect">
            <a:avLst/>
          </a:prstGeom>
        </p:spPr>
      </p:pic>
      <p:sp>
        <p:nvSpPr>
          <p:cNvPr id="5" name="Прямоугольник 4"/>
          <p:cNvSpPr/>
          <p:nvPr/>
        </p:nvSpPr>
        <p:spPr>
          <a:xfrm>
            <a:off x="503548" y="2074577"/>
            <a:ext cx="8064896" cy="1138773"/>
          </a:xfrm>
          <a:prstGeom prst="rect">
            <a:avLst/>
          </a:prstGeom>
        </p:spPr>
        <p:txBody>
          <a:bodyPr wrap="square">
            <a:spAutoFit/>
          </a:bodyPr>
          <a:lstStyle/>
          <a:p>
            <a:pPr indent="449580" algn="ctr">
              <a:spcAft>
                <a:spcPts val="0"/>
              </a:spcAft>
            </a:pPr>
            <a:r>
              <a:rPr lang="ru-RU" sz="1700" i="1" dirty="0">
                <a:solidFill>
                  <a:srgbClr val="C00000"/>
                </a:solidFill>
                <a:latin typeface="Times New Roman" panose="02020603050405020304" pitchFamily="18" charset="0"/>
                <a:ea typeface="Times New Roman" panose="02020603050405020304" pitchFamily="18" charset="0"/>
              </a:rPr>
              <a:t>Доля закупок, которые администрация осуществила у субъектов малого предпринимательства и социально ориентированных некоммерческих организаций в </a:t>
            </a:r>
            <a:r>
              <a:rPr lang="ru-RU" sz="1700" i="1" dirty="0" smtClean="0">
                <a:solidFill>
                  <a:srgbClr val="C00000"/>
                </a:solidFill>
                <a:latin typeface="Times New Roman" panose="02020603050405020304" pitchFamily="18" charset="0"/>
                <a:ea typeface="Times New Roman" panose="02020603050405020304" pitchFamily="18" charset="0"/>
              </a:rPr>
              <a:t>2021 </a:t>
            </a:r>
            <a:r>
              <a:rPr lang="ru-RU" sz="1700" i="1" dirty="0">
                <a:solidFill>
                  <a:srgbClr val="C00000"/>
                </a:solidFill>
                <a:latin typeface="Times New Roman" panose="02020603050405020304" pitchFamily="18" charset="0"/>
                <a:ea typeface="Times New Roman" panose="02020603050405020304" pitchFamily="18" charset="0"/>
              </a:rPr>
              <a:t>году в совокупном годовом объеме закупок, составила </a:t>
            </a:r>
            <a:r>
              <a:rPr lang="ru-RU" sz="1700" i="1" dirty="0" smtClean="0">
                <a:solidFill>
                  <a:srgbClr val="C00000"/>
                </a:solidFill>
                <a:latin typeface="Times New Roman" panose="02020603050405020304" pitchFamily="18" charset="0"/>
                <a:ea typeface="Times New Roman" panose="02020603050405020304" pitchFamily="18" charset="0"/>
              </a:rPr>
              <a:t>70,55% </a:t>
            </a:r>
            <a:r>
              <a:rPr lang="ru-RU" sz="1700" i="1" dirty="0">
                <a:solidFill>
                  <a:srgbClr val="C00000"/>
                </a:solidFill>
                <a:latin typeface="Times New Roman" panose="02020603050405020304" pitchFamily="18" charset="0"/>
                <a:ea typeface="Times New Roman" panose="02020603050405020304" pitchFamily="18" charset="0"/>
              </a:rPr>
              <a:t>на сумму </a:t>
            </a:r>
            <a:endParaRPr lang="ru-RU" sz="1700" i="1" dirty="0" smtClean="0">
              <a:solidFill>
                <a:srgbClr val="C00000"/>
              </a:solidFill>
              <a:latin typeface="Times New Roman" panose="02020603050405020304" pitchFamily="18" charset="0"/>
              <a:ea typeface="Times New Roman" panose="02020603050405020304" pitchFamily="18" charset="0"/>
            </a:endParaRPr>
          </a:p>
          <a:p>
            <a:pPr indent="449580" algn="ctr">
              <a:spcAft>
                <a:spcPts val="0"/>
              </a:spcAft>
            </a:pPr>
            <a:r>
              <a:rPr lang="ru-RU" sz="1700" i="1" dirty="0" smtClean="0">
                <a:solidFill>
                  <a:srgbClr val="C00000"/>
                </a:solidFill>
                <a:latin typeface="Times New Roman" panose="02020603050405020304" pitchFamily="18" charset="0"/>
                <a:ea typeface="Times New Roman" panose="02020603050405020304" pitchFamily="18" charset="0"/>
              </a:rPr>
              <a:t>65 521 805,33 </a:t>
            </a:r>
            <a:r>
              <a:rPr lang="ru-RU" sz="1700" i="1" dirty="0">
                <a:solidFill>
                  <a:srgbClr val="C00000"/>
                </a:solidFill>
                <a:latin typeface="Times New Roman" panose="02020603050405020304" pitchFamily="18" charset="0"/>
                <a:ea typeface="Times New Roman" panose="02020603050405020304" pitchFamily="18" charset="0"/>
              </a:rPr>
              <a:t>рублей.</a:t>
            </a:r>
            <a:endParaRPr lang="ru-RU" sz="1700" i="1" dirty="0">
              <a:solidFill>
                <a:srgbClr val="C00000"/>
              </a:solidFill>
              <a:effectLst/>
              <a:latin typeface="Times New Roman" panose="02020603050405020304" pitchFamily="18" charset="0"/>
              <a:ea typeface="Times New Roman" panose="02020603050405020304" pitchFamily="18" charset="0"/>
            </a:endParaRPr>
          </a:p>
        </p:txBody>
      </p:sp>
    </p:spTree>
  </p:cSld>
  <p:clrMapOvr>
    <a:masterClrMapping/>
  </p:clrMapOvr>
  <p:transition spd="slow">
    <p:pull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8596" y="1214422"/>
            <a:ext cx="8215370" cy="738664"/>
          </a:xfrm>
          <a:prstGeom prst="rect">
            <a:avLst/>
          </a:prstGeom>
          <a:noFill/>
        </p:spPr>
        <p:txBody>
          <a:bodyPr wrap="square" rtlCol="0">
            <a:spAutoFit/>
          </a:bodyPr>
          <a:lstStyle/>
          <a:p>
            <a:pPr indent="449580" algn="just">
              <a:spcAft>
                <a:spcPts val="0"/>
              </a:spcAft>
            </a:pPr>
            <a:endParaRPr lang="ru-RU" sz="2400" dirty="0">
              <a:solidFill>
                <a:srgbClr val="000000"/>
              </a:solidFill>
              <a:latin typeface="Times New Roman"/>
              <a:ea typeface="Times New Roman"/>
            </a:endParaRPr>
          </a:p>
          <a:p>
            <a:endParaRPr lang="ru-RU" dirty="0"/>
          </a:p>
        </p:txBody>
      </p:sp>
      <p:sp>
        <p:nvSpPr>
          <p:cNvPr id="3" name="Прямоугольник 2"/>
          <p:cNvSpPr/>
          <p:nvPr/>
        </p:nvSpPr>
        <p:spPr>
          <a:xfrm>
            <a:off x="406323" y="332655"/>
            <a:ext cx="8572559" cy="523220"/>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Земельно-имущественные отношения:</a:t>
            </a:r>
            <a:endParaRPr lang="ru-RU"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pSp>
        <p:nvGrpSpPr>
          <p:cNvPr id="4" name="Group 4"/>
          <p:cNvGrpSpPr>
            <a:grpSpLocks noChangeAspect="1"/>
          </p:cNvGrpSpPr>
          <p:nvPr/>
        </p:nvGrpSpPr>
        <p:grpSpPr bwMode="auto">
          <a:xfrm>
            <a:off x="0" y="862980"/>
            <a:ext cx="9167813" cy="5959474"/>
            <a:chOff x="294" y="485"/>
            <a:chExt cx="5481" cy="3754"/>
          </a:xfrm>
        </p:grpSpPr>
        <p:sp>
          <p:nvSpPr>
            <p:cNvPr id="5" name="AutoShape 3"/>
            <p:cNvSpPr>
              <a:spLocks noChangeAspect="1" noChangeArrowheads="1" noTextEdit="1"/>
            </p:cNvSpPr>
            <p:nvPr/>
          </p:nvSpPr>
          <p:spPr bwMode="auto">
            <a:xfrm>
              <a:off x="294" y="485"/>
              <a:ext cx="5400" cy="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 name="Rectangle 5"/>
            <p:cNvSpPr>
              <a:spLocks noChangeArrowheads="1"/>
            </p:cNvSpPr>
            <p:nvPr/>
          </p:nvSpPr>
          <p:spPr bwMode="auto">
            <a:xfrm>
              <a:off x="5684" y="4097"/>
              <a:ext cx="91"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0000"/>
                  </a:solidFill>
                  <a:effectLst/>
                  <a:latin typeface="Times New Roman" pitchFamily="18" charset="0"/>
                  <a:cs typeface="Arial" pitchFamily="34" charset="0"/>
                </a:rPr>
                <a:t> </a:t>
              </a: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Line 6"/>
            <p:cNvSpPr>
              <a:spLocks noChangeShapeType="1"/>
            </p:cNvSpPr>
            <p:nvPr/>
          </p:nvSpPr>
          <p:spPr bwMode="auto">
            <a:xfrm flipH="1" flipV="1">
              <a:off x="1752" y="2095"/>
              <a:ext cx="612" cy="134"/>
            </a:xfrm>
            <a:prstGeom prst="line">
              <a:avLst/>
            </a:prstGeom>
            <a:noFill/>
            <a:ln w="4127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grpSp>
          <p:nvGrpSpPr>
            <p:cNvPr id="8" name="Group 9"/>
            <p:cNvGrpSpPr>
              <a:grpSpLocks/>
            </p:cNvGrpSpPr>
            <p:nvPr/>
          </p:nvGrpSpPr>
          <p:grpSpPr bwMode="auto">
            <a:xfrm>
              <a:off x="499" y="1531"/>
              <a:ext cx="1285" cy="864"/>
              <a:chOff x="499" y="1531"/>
              <a:chExt cx="1285" cy="864"/>
            </a:xfrm>
          </p:grpSpPr>
          <p:sp>
            <p:nvSpPr>
              <p:cNvPr id="1085" name="Oval 7"/>
              <p:cNvSpPr>
                <a:spLocks noChangeArrowheads="1"/>
              </p:cNvSpPr>
              <p:nvPr/>
            </p:nvSpPr>
            <p:spPr bwMode="auto">
              <a:xfrm>
                <a:off x="499" y="1531"/>
                <a:ext cx="1285" cy="864"/>
              </a:xfrm>
              <a:prstGeom prst="ellipse">
                <a:avLst/>
              </a:prstGeom>
              <a:solidFill>
                <a:srgbClr val="BBE0E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86" name="Oval 8"/>
              <p:cNvSpPr>
                <a:spLocks noChangeArrowheads="1"/>
              </p:cNvSpPr>
              <p:nvPr/>
            </p:nvSpPr>
            <p:spPr bwMode="auto">
              <a:xfrm>
                <a:off x="499" y="1531"/>
                <a:ext cx="1285" cy="864"/>
              </a:xfrm>
              <a:prstGeom prst="ellipse">
                <a:avLst/>
              </a:prstGeom>
              <a:noFill/>
              <a:ln w="1428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pSp>
        <p:sp>
          <p:nvSpPr>
            <p:cNvPr id="9" name="Rectangle 10"/>
            <p:cNvSpPr>
              <a:spLocks noChangeArrowheads="1"/>
            </p:cNvSpPr>
            <p:nvPr/>
          </p:nvSpPr>
          <p:spPr bwMode="auto">
            <a:xfrm>
              <a:off x="808" y="1672"/>
              <a:ext cx="10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0000"/>
                  </a:solidFill>
                  <a:effectLst/>
                  <a:latin typeface="Times New Roman" pitchFamily="18" charset="0"/>
                  <a:cs typeface="Arial" pitchFamily="34" charset="0"/>
                </a:rPr>
                <a:t>-</a:t>
              </a: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Rectangle 11"/>
            <p:cNvSpPr>
              <a:spLocks noChangeArrowheads="1"/>
            </p:cNvSpPr>
            <p:nvPr/>
          </p:nvSpPr>
          <p:spPr bwMode="auto">
            <a:xfrm>
              <a:off x="853" y="1672"/>
              <a:ext cx="91"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0000"/>
                  </a:solidFill>
                  <a:effectLst/>
                  <a:latin typeface="Times New Roman" pitchFamily="18" charset="0"/>
                  <a:cs typeface="Arial" pitchFamily="34" charset="0"/>
                </a:rPr>
                <a:t> </a:t>
              </a: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Rectangle 12"/>
            <p:cNvSpPr>
              <a:spLocks noChangeArrowheads="1"/>
            </p:cNvSpPr>
            <p:nvPr/>
          </p:nvSpPr>
          <p:spPr bwMode="auto">
            <a:xfrm>
              <a:off x="887" y="1672"/>
              <a:ext cx="608"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dirty="0" smtClean="0">
                  <a:ln>
                    <a:noFill/>
                  </a:ln>
                  <a:solidFill>
                    <a:srgbClr val="000000"/>
                  </a:solidFill>
                  <a:effectLst/>
                  <a:latin typeface="Times New Roman" pitchFamily="18" charset="0"/>
                  <a:cs typeface="Arial" pitchFamily="34" charset="0"/>
                </a:rPr>
                <a:t>от </a:t>
              </a:r>
              <a:r>
                <a:rPr lang="ru-RU" altLang="ru-RU" sz="1300" dirty="0" smtClean="0">
                  <a:solidFill>
                    <a:srgbClr val="000000"/>
                  </a:solidFill>
                  <a:latin typeface="Times New Roman" pitchFamily="18" charset="0"/>
                </a:rPr>
                <a:t>увеличения</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Rectangle 13"/>
            <p:cNvSpPr>
              <a:spLocks noChangeArrowheads="1"/>
            </p:cNvSpPr>
            <p:nvPr/>
          </p:nvSpPr>
          <p:spPr bwMode="auto">
            <a:xfrm>
              <a:off x="729" y="1804"/>
              <a:ext cx="881"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ru-RU" altLang="ru-RU" sz="1300" dirty="0" smtClean="0">
                  <a:solidFill>
                    <a:srgbClr val="000000"/>
                  </a:solidFill>
                  <a:latin typeface="Times New Roman" pitchFamily="18" charset="0"/>
                </a:rPr>
                <a:t>площади земельного</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dirty="0" smtClean="0">
                  <a:ln>
                    <a:noFill/>
                  </a:ln>
                  <a:solidFill>
                    <a:srgbClr val="000000"/>
                  </a:solidFill>
                  <a:effectLst/>
                  <a:latin typeface="Times New Roman" pitchFamily="18" charset="0"/>
                  <a:cs typeface="Arial" pitchFamily="34" charset="0"/>
                </a:rPr>
                <a:t>участка</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Rectangle 14"/>
            <p:cNvSpPr>
              <a:spLocks noChangeArrowheads="1"/>
            </p:cNvSpPr>
            <p:nvPr/>
          </p:nvSpPr>
          <p:spPr bwMode="auto">
            <a:xfrm>
              <a:off x="706" y="1905"/>
              <a:ext cx="0"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Rectangle 15"/>
            <p:cNvSpPr>
              <a:spLocks noChangeArrowheads="1"/>
            </p:cNvSpPr>
            <p:nvPr/>
          </p:nvSpPr>
          <p:spPr bwMode="auto">
            <a:xfrm>
              <a:off x="1169" y="1947"/>
              <a:ext cx="249"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1" i="0" u="none" strike="noStrike" cap="none" normalizeH="0" baseline="0" dirty="0" smtClean="0">
                  <a:ln>
                    <a:noFill/>
                  </a:ln>
                  <a:solidFill>
                    <a:srgbClr val="000000"/>
                  </a:solidFill>
                  <a:effectLst/>
                  <a:latin typeface="Times New Roman" pitchFamily="18" charset="0"/>
                  <a:cs typeface="Arial" pitchFamily="34" charset="0"/>
                </a:rPr>
                <a:t>157,0 </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Rectangle 16"/>
            <p:cNvSpPr>
              <a:spLocks noChangeArrowheads="1"/>
            </p:cNvSpPr>
            <p:nvPr/>
          </p:nvSpPr>
          <p:spPr bwMode="auto">
            <a:xfrm>
              <a:off x="851" y="2022"/>
              <a:ext cx="423"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1" i="0" u="none" strike="noStrike" cap="none" normalizeH="0" baseline="0" dirty="0" smtClean="0">
                  <a:ln>
                    <a:noFill/>
                  </a:ln>
                  <a:solidFill>
                    <a:srgbClr val="000000"/>
                  </a:solidFill>
                  <a:effectLst/>
                  <a:latin typeface="Times New Roman" pitchFamily="18" charset="0"/>
                  <a:cs typeface="Arial" pitchFamily="34" charset="0"/>
                </a:rPr>
                <a:t>тыс. руб. </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Rectangle 17"/>
            <p:cNvSpPr>
              <a:spLocks noChangeArrowheads="1"/>
            </p:cNvSpPr>
            <p:nvPr/>
          </p:nvSpPr>
          <p:spPr bwMode="auto">
            <a:xfrm>
              <a:off x="973" y="2143"/>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7" name="Rectangle 18"/>
            <p:cNvSpPr>
              <a:spLocks noChangeArrowheads="1"/>
            </p:cNvSpPr>
            <p:nvPr/>
          </p:nvSpPr>
          <p:spPr bwMode="auto">
            <a:xfrm>
              <a:off x="1313" y="2143"/>
              <a:ext cx="95"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1" i="0" u="none" strike="noStrike" cap="none" normalizeH="0" baseline="0" smtClean="0">
                  <a:ln>
                    <a:noFill/>
                  </a:ln>
                  <a:solidFill>
                    <a:srgbClr val="000000"/>
                  </a:solidFill>
                  <a:effectLst/>
                  <a:latin typeface="Times New Roman" pitchFamily="18" charset="0"/>
                  <a:cs typeface="Arial" pitchFamily="34" charset="0"/>
                </a:rPr>
                <a:t> </a:t>
              </a: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8" name="Line 19"/>
            <p:cNvSpPr>
              <a:spLocks noChangeShapeType="1"/>
            </p:cNvSpPr>
            <p:nvPr/>
          </p:nvSpPr>
          <p:spPr bwMode="auto">
            <a:xfrm flipH="1">
              <a:off x="2219" y="2711"/>
              <a:ext cx="378" cy="350"/>
            </a:xfrm>
            <a:prstGeom prst="line">
              <a:avLst/>
            </a:prstGeom>
            <a:noFill/>
            <a:ln w="4127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grpSp>
          <p:nvGrpSpPr>
            <p:cNvPr id="19" name="Group 22"/>
            <p:cNvGrpSpPr>
              <a:grpSpLocks/>
            </p:cNvGrpSpPr>
            <p:nvPr/>
          </p:nvGrpSpPr>
          <p:grpSpPr bwMode="auto">
            <a:xfrm>
              <a:off x="1183" y="2958"/>
              <a:ext cx="1302" cy="884"/>
              <a:chOff x="1183" y="2958"/>
              <a:chExt cx="1302" cy="884"/>
            </a:xfrm>
          </p:grpSpPr>
          <p:sp>
            <p:nvSpPr>
              <p:cNvPr id="1083" name="Oval 20"/>
              <p:cNvSpPr>
                <a:spLocks noChangeArrowheads="1"/>
              </p:cNvSpPr>
              <p:nvPr/>
            </p:nvSpPr>
            <p:spPr bwMode="auto">
              <a:xfrm>
                <a:off x="1183" y="2958"/>
                <a:ext cx="1285" cy="863"/>
              </a:xfrm>
              <a:prstGeom prst="ellipse">
                <a:avLst/>
              </a:prstGeom>
              <a:solidFill>
                <a:srgbClr val="BBE0E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84" name="Oval 21"/>
              <p:cNvSpPr>
                <a:spLocks noChangeArrowheads="1"/>
              </p:cNvSpPr>
              <p:nvPr/>
            </p:nvSpPr>
            <p:spPr bwMode="auto">
              <a:xfrm>
                <a:off x="1200" y="2979"/>
                <a:ext cx="1285" cy="863"/>
              </a:xfrm>
              <a:prstGeom prst="ellipse">
                <a:avLst/>
              </a:prstGeom>
              <a:noFill/>
              <a:ln w="1428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pSp>
        <p:sp>
          <p:nvSpPr>
            <p:cNvPr id="20" name="Rectangle 23"/>
            <p:cNvSpPr>
              <a:spLocks noChangeArrowheads="1"/>
            </p:cNvSpPr>
            <p:nvPr/>
          </p:nvSpPr>
          <p:spPr bwMode="auto">
            <a:xfrm>
              <a:off x="1402" y="3108"/>
              <a:ext cx="491"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dirty="0" smtClean="0">
                  <a:ln>
                    <a:noFill/>
                  </a:ln>
                  <a:solidFill>
                    <a:srgbClr val="000000"/>
                  </a:solidFill>
                  <a:effectLst/>
                  <a:latin typeface="Times New Roman" pitchFamily="18" charset="0"/>
                  <a:cs typeface="Arial" pitchFamily="34" charset="0"/>
                </a:rPr>
                <a:t>арендная</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1" name="Rectangle 24"/>
            <p:cNvSpPr>
              <a:spLocks noChangeArrowheads="1"/>
            </p:cNvSpPr>
            <p:nvPr/>
          </p:nvSpPr>
          <p:spPr bwMode="auto">
            <a:xfrm>
              <a:off x="1806" y="3108"/>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2" name="Rectangle 25"/>
            <p:cNvSpPr>
              <a:spLocks noChangeArrowheads="1"/>
            </p:cNvSpPr>
            <p:nvPr/>
          </p:nvSpPr>
          <p:spPr bwMode="auto">
            <a:xfrm>
              <a:off x="1929" y="3108"/>
              <a:ext cx="91"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0000"/>
                  </a:solidFill>
                  <a:effectLst/>
                  <a:latin typeface="Times New Roman" pitchFamily="18" charset="0"/>
                  <a:cs typeface="Arial" pitchFamily="34" charset="0"/>
                </a:rPr>
                <a:t> </a:t>
              </a: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3" name="Rectangle 26"/>
            <p:cNvSpPr>
              <a:spLocks noChangeArrowheads="1"/>
            </p:cNvSpPr>
            <p:nvPr/>
          </p:nvSpPr>
          <p:spPr bwMode="auto">
            <a:xfrm>
              <a:off x="1963" y="3108"/>
              <a:ext cx="216"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плата</a:t>
              </a:r>
            </a:p>
          </p:txBody>
        </p:sp>
        <p:sp>
          <p:nvSpPr>
            <p:cNvPr id="24" name="Rectangle 27"/>
            <p:cNvSpPr>
              <a:spLocks noChangeArrowheads="1"/>
            </p:cNvSpPr>
            <p:nvPr/>
          </p:nvSpPr>
          <p:spPr bwMode="auto">
            <a:xfrm>
              <a:off x="2224" y="3108"/>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5" name="Rectangle 28"/>
            <p:cNvSpPr>
              <a:spLocks noChangeArrowheads="1"/>
            </p:cNvSpPr>
            <p:nvPr/>
          </p:nvSpPr>
          <p:spPr bwMode="auto">
            <a:xfrm>
              <a:off x="2284" y="3108"/>
              <a:ext cx="91"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dirty="0" smtClean="0">
                  <a:ln>
                    <a:noFill/>
                  </a:ln>
                  <a:solidFill>
                    <a:srgbClr val="000000"/>
                  </a:solidFill>
                  <a:effectLst/>
                  <a:latin typeface="Times New Roman" pitchFamily="18" charset="0"/>
                  <a:cs typeface="Arial" pitchFamily="34" charset="0"/>
                </a:rPr>
                <a:t> </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6" name="Rectangle 29"/>
            <p:cNvSpPr>
              <a:spLocks noChangeArrowheads="1"/>
            </p:cNvSpPr>
            <p:nvPr/>
          </p:nvSpPr>
          <p:spPr bwMode="auto">
            <a:xfrm>
              <a:off x="1462" y="3225"/>
              <a:ext cx="87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dirty="0" smtClean="0">
                  <a:ln>
                    <a:noFill/>
                  </a:ln>
                  <a:solidFill>
                    <a:srgbClr val="000000"/>
                  </a:solidFill>
                  <a:effectLst/>
                  <a:latin typeface="Times New Roman" pitchFamily="18" charset="0"/>
                  <a:cs typeface="Arial" pitchFamily="34" charset="0"/>
                </a:rPr>
                <a:t>за земельные </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7" name="Rectangle 30"/>
            <p:cNvSpPr>
              <a:spLocks noChangeArrowheads="1"/>
            </p:cNvSpPr>
            <p:nvPr/>
          </p:nvSpPr>
          <p:spPr bwMode="auto">
            <a:xfrm>
              <a:off x="1615" y="3342"/>
              <a:ext cx="55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dirty="0" smtClean="0">
                  <a:ln>
                    <a:noFill/>
                  </a:ln>
                  <a:solidFill>
                    <a:srgbClr val="000000"/>
                  </a:solidFill>
                  <a:effectLst/>
                  <a:latin typeface="Times New Roman" pitchFamily="18" charset="0"/>
                  <a:cs typeface="Arial" pitchFamily="34" charset="0"/>
                </a:rPr>
                <a:t>участки </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8" name="Rectangle 31"/>
            <p:cNvSpPr>
              <a:spLocks noChangeArrowheads="1"/>
            </p:cNvSpPr>
            <p:nvPr/>
          </p:nvSpPr>
          <p:spPr bwMode="auto">
            <a:xfrm>
              <a:off x="1539" y="3458"/>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9" name="Rectangle 32"/>
            <p:cNvSpPr>
              <a:spLocks noChangeArrowheads="1"/>
            </p:cNvSpPr>
            <p:nvPr/>
          </p:nvSpPr>
          <p:spPr bwMode="auto">
            <a:xfrm>
              <a:off x="1607" y="3458"/>
              <a:ext cx="95"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1" i="0" u="none" strike="noStrike" cap="none" normalizeH="0" baseline="0" dirty="0" smtClean="0">
                  <a:ln>
                    <a:noFill/>
                  </a:ln>
                  <a:solidFill>
                    <a:srgbClr val="000000"/>
                  </a:solidFill>
                  <a:effectLst/>
                  <a:latin typeface="Times New Roman" pitchFamily="18" charset="0"/>
                  <a:cs typeface="Arial" pitchFamily="34" charset="0"/>
                </a:rPr>
                <a:t> </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0" name="Rectangle 33"/>
            <p:cNvSpPr>
              <a:spLocks noChangeArrowheads="1"/>
            </p:cNvSpPr>
            <p:nvPr/>
          </p:nvSpPr>
          <p:spPr bwMode="auto">
            <a:xfrm>
              <a:off x="1553" y="3458"/>
              <a:ext cx="38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200" b="0" i="0" u="none" strike="noStrike" cap="none" normalizeH="0" dirty="0" smtClean="0">
                  <a:ln>
                    <a:noFill/>
                  </a:ln>
                  <a:solidFill>
                    <a:schemeClr val="tx1"/>
                  </a:solidFill>
                  <a:effectLst/>
                  <a:latin typeface="Arial" pitchFamily="34" charset="0"/>
                  <a:cs typeface="Arial" pitchFamily="34" charset="0"/>
                </a:rPr>
                <a:t>1 214,0   </a:t>
              </a:r>
              <a:endParaRPr kumimoji="0" lang="ru-RU" altLang="ru-RU" sz="1200" b="0" i="0" u="none" strike="noStrike" cap="none" normalizeH="0" baseline="0" dirty="0" smtClean="0">
                <a:ln>
                  <a:noFill/>
                </a:ln>
                <a:solidFill>
                  <a:schemeClr val="tx1"/>
                </a:solidFill>
                <a:effectLst/>
                <a:latin typeface="Arial" pitchFamily="34" charset="0"/>
                <a:cs typeface="Arial" pitchFamily="34" charset="0"/>
              </a:endParaRPr>
            </a:p>
          </p:txBody>
        </p:sp>
        <p:sp>
          <p:nvSpPr>
            <p:cNvPr id="31" name="Rectangle 34"/>
            <p:cNvSpPr>
              <a:spLocks noChangeArrowheads="1"/>
            </p:cNvSpPr>
            <p:nvPr/>
          </p:nvSpPr>
          <p:spPr bwMode="auto">
            <a:xfrm>
              <a:off x="1846" y="3458"/>
              <a:ext cx="95"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1" i="0" u="none" strike="noStrike" cap="none" normalizeH="0" baseline="0" smtClean="0">
                  <a:ln>
                    <a:noFill/>
                  </a:ln>
                  <a:solidFill>
                    <a:srgbClr val="000000"/>
                  </a:solidFill>
                  <a:effectLst/>
                  <a:latin typeface="Times New Roman" pitchFamily="18" charset="0"/>
                  <a:cs typeface="Arial" pitchFamily="34" charset="0"/>
                </a:rPr>
                <a:t> </a:t>
              </a: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24" name="Rectangle 35"/>
            <p:cNvSpPr>
              <a:spLocks noChangeArrowheads="1"/>
            </p:cNvSpPr>
            <p:nvPr/>
          </p:nvSpPr>
          <p:spPr bwMode="auto">
            <a:xfrm>
              <a:off x="1880" y="3458"/>
              <a:ext cx="498"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1" i="0" u="none" strike="noStrike" cap="none" normalizeH="0" baseline="0" dirty="0" smtClean="0">
                  <a:ln>
                    <a:noFill/>
                  </a:ln>
                  <a:solidFill>
                    <a:srgbClr val="000000"/>
                  </a:solidFill>
                  <a:effectLst/>
                  <a:latin typeface="Times New Roman" pitchFamily="18" charset="0"/>
                  <a:cs typeface="Arial" pitchFamily="34" charset="0"/>
                </a:rPr>
                <a:t>   тыс. руб. </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5" name="Rectangle 36"/>
            <p:cNvSpPr>
              <a:spLocks noChangeArrowheads="1"/>
            </p:cNvSpPr>
            <p:nvPr/>
          </p:nvSpPr>
          <p:spPr bwMode="auto">
            <a:xfrm>
              <a:off x="1498" y="3575"/>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6" name="Rectangle 37"/>
            <p:cNvSpPr>
              <a:spLocks noChangeArrowheads="1"/>
            </p:cNvSpPr>
            <p:nvPr/>
          </p:nvSpPr>
          <p:spPr bwMode="auto">
            <a:xfrm>
              <a:off x="2187" y="3575"/>
              <a:ext cx="95"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1" i="0" u="none" strike="noStrike" cap="none" normalizeH="0" baseline="0" dirty="0" smtClean="0">
                  <a:ln>
                    <a:noFill/>
                  </a:ln>
                  <a:solidFill>
                    <a:srgbClr val="000000"/>
                  </a:solidFill>
                  <a:effectLst/>
                  <a:latin typeface="Times New Roman" pitchFamily="18" charset="0"/>
                  <a:cs typeface="Arial" pitchFamily="34" charset="0"/>
                </a:rPr>
                <a:t> </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8" name="Rectangle 38"/>
            <p:cNvSpPr>
              <a:spLocks noChangeArrowheads="1"/>
            </p:cNvSpPr>
            <p:nvPr/>
          </p:nvSpPr>
          <p:spPr bwMode="auto">
            <a:xfrm>
              <a:off x="1843" y="3691"/>
              <a:ext cx="91"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0000"/>
                  </a:solidFill>
                  <a:effectLst/>
                  <a:latin typeface="Times New Roman" pitchFamily="18" charset="0"/>
                  <a:cs typeface="Arial" pitchFamily="34" charset="0"/>
                </a:rPr>
                <a:t> </a:t>
              </a: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29" name="Line 39"/>
            <p:cNvSpPr>
              <a:spLocks noChangeShapeType="1"/>
            </p:cNvSpPr>
            <p:nvPr/>
          </p:nvSpPr>
          <p:spPr bwMode="auto">
            <a:xfrm>
              <a:off x="3352" y="2711"/>
              <a:ext cx="378" cy="350"/>
            </a:xfrm>
            <a:prstGeom prst="line">
              <a:avLst/>
            </a:prstGeom>
            <a:noFill/>
            <a:ln w="4127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grpSp>
          <p:nvGrpSpPr>
            <p:cNvPr id="1030" name="Group 42"/>
            <p:cNvGrpSpPr>
              <a:grpSpLocks/>
            </p:cNvGrpSpPr>
            <p:nvPr/>
          </p:nvGrpSpPr>
          <p:grpSpPr bwMode="auto">
            <a:xfrm>
              <a:off x="3466" y="2978"/>
              <a:ext cx="1285" cy="902"/>
              <a:chOff x="3466" y="2978"/>
              <a:chExt cx="1285" cy="902"/>
            </a:xfrm>
          </p:grpSpPr>
          <p:sp>
            <p:nvSpPr>
              <p:cNvPr id="1081" name="Oval 40"/>
              <p:cNvSpPr>
                <a:spLocks noChangeArrowheads="1"/>
              </p:cNvSpPr>
              <p:nvPr/>
            </p:nvSpPr>
            <p:spPr bwMode="auto">
              <a:xfrm>
                <a:off x="3466" y="3016"/>
                <a:ext cx="1285" cy="864"/>
              </a:xfrm>
              <a:prstGeom prst="ellipse">
                <a:avLst/>
              </a:prstGeom>
              <a:solidFill>
                <a:srgbClr val="BBE0E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82" name="Oval 41"/>
              <p:cNvSpPr>
                <a:spLocks noChangeArrowheads="1"/>
              </p:cNvSpPr>
              <p:nvPr/>
            </p:nvSpPr>
            <p:spPr bwMode="auto">
              <a:xfrm>
                <a:off x="3466" y="2978"/>
                <a:ext cx="1285" cy="864"/>
              </a:xfrm>
              <a:prstGeom prst="ellipse">
                <a:avLst/>
              </a:prstGeom>
              <a:noFill/>
              <a:ln w="1428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pSp>
        <p:sp>
          <p:nvSpPr>
            <p:cNvPr id="1031" name="Rectangle 43"/>
            <p:cNvSpPr>
              <a:spLocks noChangeArrowheads="1"/>
            </p:cNvSpPr>
            <p:nvPr/>
          </p:nvSpPr>
          <p:spPr bwMode="auto">
            <a:xfrm>
              <a:off x="3696" y="3177"/>
              <a:ext cx="9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dirty="0" smtClean="0">
                  <a:ln>
                    <a:noFill/>
                  </a:ln>
                  <a:solidFill>
                    <a:srgbClr val="000000"/>
                  </a:solidFill>
                  <a:effectLst/>
                  <a:latin typeface="Times New Roman" pitchFamily="18" charset="0"/>
                  <a:cs typeface="Arial" pitchFamily="34" charset="0"/>
                </a:rPr>
                <a:t>от реализации </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2" name="Rectangle 44"/>
            <p:cNvSpPr>
              <a:spLocks noChangeArrowheads="1"/>
            </p:cNvSpPr>
            <p:nvPr/>
          </p:nvSpPr>
          <p:spPr bwMode="auto">
            <a:xfrm>
              <a:off x="3792" y="3294"/>
              <a:ext cx="745"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dirty="0" smtClean="0">
                  <a:ln>
                    <a:noFill/>
                  </a:ln>
                  <a:solidFill>
                    <a:srgbClr val="000000"/>
                  </a:solidFill>
                  <a:effectLst/>
                  <a:latin typeface="Times New Roman" pitchFamily="18" charset="0"/>
                  <a:cs typeface="Arial" pitchFamily="34" charset="0"/>
                </a:rPr>
                <a:t>имущества </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3" name="Rectangle 45"/>
            <p:cNvSpPr>
              <a:spLocks noChangeArrowheads="1"/>
            </p:cNvSpPr>
            <p:nvPr/>
          </p:nvSpPr>
          <p:spPr bwMode="auto">
            <a:xfrm>
              <a:off x="3665" y="3411"/>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4" name="Rectangle 46"/>
            <p:cNvSpPr>
              <a:spLocks noChangeArrowheads="1"/>
            </p:cNvSpPr>
            <p:nvPr/>
          </p:nvSpPr>
          <p:spPr bwMode="auto">
            <a:xfrm>
              <a:off x="3733" y="3411"/>
              <a:ext cx="95"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1" i="0" u="none" strike="noStrike" cap="none" normalizeH="0" baseline="0" smtClean="0">
                  <a:ln>
                    <a:noFill/>
                  </a:ln>
                  <a:solidFill>
                    <a:srgbClr val="000000"/>
                  </a:solidFill>
                  <a:effectLst/>
                  <a:latin typeface="Times New Roman" pitchFamily="18" charset="0"/>
                  <a:cs typeface="Arial" pitchFamily="34" charset="0"/>
                </a:rPr>
                <a:t> </a:t>
              </a: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35" name="Rectangle 47"/>
            <p:cNvSpPr>
              <a:spLocks noChangeArrowheads="1"/>
            </p:cNvSpPr>
            <p:nvPr/>
          </p:nvSpPr>
          <p:spPr bwMode="auto">
            <a:xfrm>
              <a:off x="3767" y="3411"/>
              <a:ext cx="16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ru-RU" altLang="ru-RU" sz="1100" dirty="0" smtClean="0"/>
                <a:t>59,6</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1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6" name="Rectangle 48"/>
            <p:cNvSpPr>
              <a:spLocks noChangeArrowheads="1"/>
            </p:cNvSpPr>
            <p:nvPr/>
          </p:nvSpPr>
          <p:spPr bwMode="auto">
            <a:xfrm>
              <a:off x="3971" y="3411"/>
              <a:ext cx="95"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1" i="0" u="none" strike="noStrike" cap="none" normalizeH="0" baseline="0" dirty="0" smtClean="0">
                  <a:ln>
                    <a:noFill/>
                  </a:ln>
                  <a:solidFill>
                    <a:srgbClr val="000000"/>
                  </a:solidFill>
                  <a:effectLst/>
                  <a:latin typeface="Times New Roman" pitchFamily="18" charset="0"/>
                  <a:cs typeface="Arial" pitchFamily="34" charset="0"/>
                </a:rPr>
                <a:t> </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7" name="Rectangle 49"/>
            <p:cNvSpPr>
              <a:spLocks noChangeArrowheads="1"/>
            </p:cNvSpPr>
            <p:nvPr/>
          </p:nvSpPr>
          <p:spPr bwMode="auto">
            <a:xfrm>
              <a:off x="4005" y="3411"/>
              <a:ext cx="693"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1" i="0" u="none" strike="noStrike" cap="none" normalizeH="0" baseline="0" smtClean="0">
                  <a:ln>
                    <a:noFill/>
                  </a:ln>
                  <a:solidFill>
                    <a:srgbClr val="000000"/>
                  </a:solidFill>
                  <a:effectLst/>
                  <a:latin typeface="Times New Roman" pitchFamily="18" charset="0"/>
                  <a:cs typeface="Arial" pitchFamily="34" charset="0"/>
                </a:rPr>
                <a:t>тыс. руб.  </a:t>
              </a: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39" name="Rectangle 51"/>
            <p:cNvSpPr>
              <a:spLocks noChangeArrowheads="1"/>
            </p:cNvSpPr>
            <p:nvPr/>
          </p:nvSpPr>
          <p:spPr bwMode="auto">
            <a:xfrm>
              <a:off x="4297" y="3531"/>
              <a:ext cx="95"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1" i="0" u="none" strike="noStrike" cap="none" normalizeH="0" baseline="0" dirty="0" smtClean="0">
                  <a:ln>
                    <a:noFill/>
                  </a:ln>
                  <a:solidFill>
                    <a:srgbClr val="000000"/>
                  </a:solidFill>
                  <a:effectLst/>
                  <a:latin typeface="Times New Roman" pitchFamily="18" charset="0"/>
                  <a:cs typeface="Arial" pitchFamily="34" charset="0"/>
                </a:rPr>
                <a:t> </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0" name="Line 52"/>
            <p:cNvSpPr>
              <a:spLocks noChangeShapeType="1"/>
            </p:cNvSpPr>
            <p:nvPr/>
          </p:nvSpPr>
          <p:spPr bwMode="auto">
            <a:xfrm flipV="1">
              <a:off x="3585" y="2095"/>
              <a:ext cx="612" cy="134"/>
            </a:xfrm>
            <a:prstGeom prst="line">
              <a:avLst/>
            </a:prstGeom>
            <a:noFill/>
            <a:ln w="4127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grpSp>
          <p:nvGrpSpPr>
            <p:cNvPr id="1041" name="Group 55"/>
            <p:cNvGrpSpPr>
              <a:grpSpLocks/>
            </p:cNvGrpSpPr>
            <p:nvPr/>
          </p:nvGrpSpPr>
          <p:grpSpPr bwMode="auto">
            <a:xfrm>
              <a:off x="4136" y="1530"/>
              <a:ext cx="1314" cy="889"/>
              <a:chOff x="4136" y="1530"/>
              <a:chExt cx="1314" cy="889"/>
            </a:xfrm>
          </p:grpSpPr>
          <p:sp>
            <p:nvSpPr>
              <p:cNvPr id="1079" name="Oval 53"/>
              <p:cNvSpPr>
                <a:spLocks noChangeArrowheads="1"/>
              </p:cNvSpPr>
              <p:nvPr/>
            </p:nvSpPr>
            <p:spPr bwMode="auto">
              <a:xfrm>
                <a:off x="4136" y="1555"/>
                <a:ext cx="1285" cy="864"/>
              </a:xfrm>
              <a:prstGeom prst="ellipse">
                <a:avLst/>
              </a:prstGeom>
              <a:solidFill>
                <a:srgbClr val="BBE0E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80" name="Oval 54"/>
              <p:cNvSpPr>
                <a:spLocks noChangeArrowheads="1"/>
              </p:cNvSpPr>
              <p:nvPr/>
            </p:nvSpPr>
            <p:spPr bwMode="auto">
              <a:xfrm>
                <a:off x="4165" y="1530"/>
                <a:ext cx="1285" cy="864"/>
              </a:xfrm>
              <a:prstGeom prst="ellipse">
                <a:avLst/>
              </a:prstGeom>
              <a:noFill/>
              <a:ln w="1428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pSp>
        <p:sp>
          <p:nvSpPr>
            <p:cNvPr id="1042" name="Rectangle 56"/>
            <p:cNvSpPr>
              <a:spLocks noChangeArrowheads="1"/>
            </p:cNvSpPr>
            <p:nvPr/>
          </p:nvSpPr>
          <p:spPr bwMode="auto">
            <a:xfrm>
              <a:off x="4358" y="1660"/>
              <a:ext cx="25"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dirty="0" smtClean="0">
                  <a:ln>
                    <a:noFill/>
                  </a:ln>
                  <a:solidFill>
                    <a:srgbClr val="000000"/>
                  </a:solidFill>
                  <a:effectLst/>
                  <a:latin typeface="Times New Roman" pitchFamily="18" charset="0"/>
                  <a:cs typeface="Arial" pitchFamily="34" charset="0"/>
                </a:rPr>
                <a:t> </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3" name="Rectangle 57"/>
            <p:cNvSpPr>
              <a:spLocks noChangeArrowheads="1"/>
            </p:cNvSpPr>
            <p:nvPr/>
          </p:nvSpPr>
          <p:spPr bwMode="auto">
            <a:xfrm>
              <a:off x="4358" y="1777"/>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4" name="Rectangle 58"/>
            <p:cNvSpPr>
              <a:spLocks noChangeArrowheads="1"/>
            </p:cNvSpPr>
            <p:nvPr/>
          </p:nvSpPr>
          <p:spPr bwMode="auto">
            <a:xfrm>
              <a:off x="4538" y="1576"/>
              <a:ext cx="795" cy="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Доходы</a:t>
              </a:r>
              <a:r>
                <a:rPr kumimoji="0" lang="ru-RU" altLang="ru-RU" sz="1400" b="0" i="0" u="none" strike="noStrike" cap="none" normalizeH="0" dirty="0" smtClean="0">
                  <a:ln>
                    <a:noFill/>
                  </a:ln>
                  <a:solidFill>
                    <a:schemeClr val="tx1"/>
                  </a:solidFill>
                  <a:effectLst/>
                  <a:latin typeface="Times New Roman" panose="02020603050405020304" pitchFamily="18" charset="0"/>
                  <a:cs typeface="Times New Roman" panose="02020603050405020304" pitchFamily="18" charset="0"/>
                </a:rPr>
                <a:t> от размещени</a:t>
              </a:r>
              <a:r>
                <a:rPr lang="ru-RU" altLang="ru-RU" sz="1400" dirty="0">
                  <a:latin typeface="Times New Roman" panose="02020603050405020304" pitchFamily="18" charset="0"/>
                  <a:cs typeface="Times New Roman" panose="02020603050405020304" pitchFamily="18" charset="0"/>
                </a:rPr>
                <a:t>я</a:t>
              </a:r>
              <a:r>
                <a:rPr kumimoji="0" lang="ru-RU" altLang="ru-RU" sz="1400" b="0" i="0" u="none" strike="noStrike" cap="none" normalizeH="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ru-RU" altLang="ru-RU" sz="1400" b="0" i="0" u="none" strike="noStrike" cap="none" normalizeH="0" dirty="0" err="1" smtClean="0">
                  <a:ln>
                    <a:noFill/>
                  </a:ln>
                  <a:solidFill>
                    <a:schemeClr val="tx1"/>
                  </a:solidFill>
                  <a:effectLst/>
                  <a:latin typeface="Times New Roman" panose="02020603050405020304" pitchFamily="18" charset="0"/>
                  <a:cs typeface="Times New Roman" panose="02020603050405020304" pitchFamily="18" charset="0"/>
                </a:rPr>
                <a:t>нестац</a:t>
              </a:r>
              <a:r>
                <a:rPr kumimoji="0" lang="ru-RU" altLang="ru-RU" sz="1400" b="0" i="0" u="none" strike="noStrike" cap="none" normalizeH="0" dirty="0" smtClean="0">
                  <a:ln>
                    <a:noFill/>
                  </a:ln>
                  <a:solidFill>
                    <a:schemeClr val="tx1"/>
                  </a:solidFill>
                  <a:effectLst/>
                  <a:latin typeface="Times New Roman" panose="02020603050405020304" pitchFamily="18" charset="0"/>
                  <a:cs typeface="Times New Roman" panose="02020603050405020304" pitchFamily="18" charset="0"/>
                </a:rPr>
                <a:t>. торг. объектов</a:t>
              </a:r>
              <a:endParaRPr kumimoji="0" lang="ru-RU" altLang="ru-RU" sz="1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1046" name="Rectangle 60"/>
            <p:cNvSpPr>
              <a:spLocks noChangeArrowheads="1"/>
            </p:cNvSpPr>
            <p:nvPr/>
          </p:nvSpPr>
          <p:spPr bwMode="auto">
            <a:xfrm>
              <a:off x="4862" y="1893"/>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7" name="Rectangle 61"/>
            <p:cNvSpPr>
              <a:spLocks noChangeArrowheads="1"/>
            </p:cNvSpPr>
            <p:nvPr/>
          </p:nvSpPr>
          <p:spPr bwMode="auto">
            <a:xfrm>
              <a:off x="4358" y="2010"/>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8" name="Rectangle 62"/>
            <p:cNvSpPr>
              <a:spLocks noChangeArrowheads="1"/>
            </p:cNvSpPr>
            <p:nvPr/>
          </p:nvSpPr>
          <p:spPr bwMode="auto">
            <a:xfrm>
              <a:off x="4458" y="2123"/>
              <a:ext cx="645"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ru-RU" altLang="ru-RU" sz="1300" b="1" dirty="0" smtClean="0">
                  <a:solidFill>
                    <a:srgbClr val="000000"/>
                  </a:solidFill>
                  <a:latin typeface="Times New Roman" pitchFamily="18" charset="0"/>
                </a:rPr>
                <a:t>198</a:t>
              </a:r>
              <a:r>
                <a:rPr kumimoji="0" lang="ru-RU" altLang="ru-RU" sz="1300" b="1" i="0" u="none" strike="noStrike" cap="none" normalizeH="0" dirty="0" smtClean="0">
                  <a:ln>
                    <a:noFill/>
                  </a:ln>
                  <a:solidFill>
                    <a:srgbClr val="000000"/>
                  </a:solidFill>
                  <a:effectLst/>
                  <a:latin typeface="Times New Roman" pitchFamily="18" charset="0"/>
                  <a:cs typeface="Arial" pitchFamily="34" charset="0"/>
                </a:rPr>
                <a:t> </a:t>
              </a:r>
              <a:r>
                <a:rPr kumimoji="0" lang="ru-RU" altLang="ru-RU" sz="1000" b="1" i="0" u="none" strike="noStrike" cap="none" normalizeH="0" dirty="0" smtClean="0">
                  <a:ln>
                    <a:noFill/>
                  </a:ln>
                  <a:solidFill>
                    <a:srgbClr val="000000"/>
                  </a:solidFill>
                  <a:effectLst/>
                  <a:latin typeface="Times New Roman" pitchFamily="18" charset="0"/>
                  <a:cs typeface="Arial" pitchFamily="34" charset="0"/>
                </a:rPr>
                <a:t>ТЫС. РУБ.</a:t>
              </a:r>
              <a:r>
                <a:rPr kumimoji="0" lang="ru-RU" altLang="ru-RU" sz="1000" b="1" i="0" u="none" strike="noStrike" cap="none" normalizeH="0" baseline="0" dirty="0" smtClean="0">
                  <a:ln>
                    <a:noFill/>
                  </a:ln>
                  <a:solidFill>
                    <a:srgbClr val="000000"/>
                  </a:solidFill>
                  <a:effectLst/>
                  <a:latin typeface="Times New Roman" pitchFamily="18" charset="0"/>
                  <a:cs typeface="Arial" pitchFamily="34" charset="0"/>
                </a:rPr>
                <a:t>    </a:t>
              </a:r>
              <a:endParaRPr kumimoji="0" lang="ru-RU" altLang="ru-RU" sz="1000" b="0" i="0" u="none" strike="noStrike" cap="none" normalizeH="0" baseline="0" dirty="0" smtClean="0">
                <a:ln>
                  <a:noFill/>
                </a:ln>
                <a:solidFill>
                  <a:schemeClr val="tx1"/>
                </a:solidFill>
                <a:effectLst/>
                <a:cs typeface="Arial" pitchFamily="34" charset="0"/>
              </a:endParaRPr>
            </a:p>
          </p:txBody>
        </p:sp>
        <p:sp>
          <p:nvSpPr>
            <p:cNvPr id="1049" name="Rectangle 63"/>
            <p:cNvSpPr>
              <a:spLocks noChangeArrowheads="1"/>
            </p:cNvSpPr>
            <p:nvPr/>
          </p:nvSpPr>
          <p:spPr bwMode="auto">
            <a:xfrm>
              <a:off x="4562" y="2010"/>
              <a:ext cx="95"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1" i="0" u="none" strike="noStrike" cap="none" normalizeH="0" baseline="0" dirty="0" smtClean="0">
                  <a:ln>
                    <a:noFill/>
                  </a:ln>
                  <a:solidFill>
                    <a:srgbClr val="000000"/>
                  </a:solidFill>
                  <a:effectLst/>
                  <a:latin typeface="Times New Roman" pitchFamily="18" charset="0"/>
                  <a:cs typeface="Arial" pitchFamily="34" charset="0"/>
                </a:rPr>
                <a:t> </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50" name="Rectangle 64"/>
            <p:cNvSpPr>
              <a:spLocks noChangeArrowheads="1"/>
            </p:cNvSpPr>
            <p:nvPr/>
          </p:nvSpPr>
          <p:spPr bwMode="auto">
            <a:xfrm>
              <a:off x="4596" y="2010"/>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51" name="Rectangle 65"/>
            <p:cNvSpPr>
              <a:spLocks noChangeArrowheads="1"/>
            </p:cNvSpPr>
            <p:nvPr/>
          </p:nvSpPr>
          <p:spPr bwMode="auto">
            <a:xfrm>
              <a:off x="4636" y="2259"/>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52" name="Rectangle 66"/>
            <p:cNvSpPr>
              <a:spLocks noChangeArrowheads="1"/>
            </p:cNvSpPr>
            <p:nvPr/>
          </p:nvSpPr>
          <p:spPr bwMode="auto">
            <a:xfrm>
              <a:off x="4767" y="2127"/>
              <a:ext cx="95"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1" i="0" u="none" strike="noStrike" cap="none" normalizeH="0" baseline="0" smtClean="0">
                  <a:ln>
                    <a:noFill/>
                  </a:ln>
                  <a:solidFill>
                    <a:srgbClr val="000000"/>
                  </a:solidFill>
                  <a:effectLst/>
                  <a:latin typeface="Times New Roman" pitchFamily="18" charset="0"/>
                  <a:cs typeface="Arial" pitchFamily="34" charset="0"/>
                </a:rPr>
                <a:t> </a:t>
              </a: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53" name="Rectangle 67"/>
            <p:cNvSpPr>
              <a:spLocks noChangeArrowheads="1"/>
            </p:cNvSpPr>
            <p:nvPr/>
          </p:nvSpPr>
          <p:spPr bwMode="auto">
            <a:xfrm>
              <a:off x="4358" y="2243"/>
              <a:ext cx="91"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0000"/>
                  </a:solidFill>
                  <a:effectLst/>
                  <a:latin typeface="Times New Roman" pitchFamily="18" charset="0"/>
                  <a:cs typeface="Arial" pitchFamily="34" charset="0"/>
                </a:rPr>
                <a:t> </a:t>
              </a: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54" name="Line 68"/>
            <p:cNvSpPr>
              <a:spLocks noChangeShapeType="1"/>
            </p:cNvSpPr>
            <p:nvPr/>
          </p:nvSpPr>
          <p:spPr bwMode="auto">
            <a:xfrm flipV="1">
              <a:off x="2975" y="1499"/>
              <a:ext cx="0" cy="432"/>
            </a:xfrm>
            <a:prstGeom prst="line">
              <a:avLst/>
            </a:prstGeom>
            <a:noFill/>
            <a:ln w="4127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grpSp>
          <p:nvGrpSpPr>
            <p:cNvPr id="1055" name="Group 71"/>
            <p:cNvGrpSpPr>
              <a:grpSpLocks/>
            </p:cNvGrpSpPr>
            <p:nvPr/>
          </p:nvGrpSpPr>
          <p:grpSpPr bwMode="auto">
            <a:xfrm>
              <a:off x="2332" y="636"/>
              <a:ext cx="1286" cy="863"/>
              <a:chOff x="2332" y="636"/>
              <a:chExt cx="1286" cy="863"/>
            </a:xfrm>
          </p:grpSpPr>
          <p:sp>
            <p:nvSpPr>
              <p:cNvPr id="1077" name="Oval 69"/>
              <p:cNvSpPr>
                <a:spLocks noChangeArrowheads="1"/>
              </p:cNvSpPr>
              <p:nvPr/>
            </p:nvSpPr>
            <p:spPr bwMode="auto">
              <a:xfrm>
                <a:off x="2332" y="636"/>
                <a:ext cx="1286" cy="863"/>
              </a:xfrm>
              <a:prstGeom prst="ellipse">
                <a:avLst/>
              </a:prstGeom>
              <a:solidFill>
                <a:srgbClr val="BBE0E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sz="2000" dirty="0"/>
              </a:p>
            </p:txBody>
          </p:sp>
          <p:sp>
            <p:nvSpPr>
              <p:cNvPr id="1078" name="Oval 70"/>
              <p:cNvSpPr>
                <a:spLocks noChangeArrowheads="1"/>
              </p:cNvSpPr>
              <p:nvPr/>
            </p:nvSpPr>
            <p:spPr bwMode="auto">
              <a:xfrm>
                <a:off x="2332" y="636"/>
                <a:ext cx="1286" cy="863"/>
              </a:xfrm>
              <a:prstGeom prst="ellipse">
                <a:avLst/>
              </a:prstGeom>
              <a:noFill/>
              <a:ln w="1428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pSp>
        <p:sp>
          <p:nvSpPr>
            <p:cNvPr id="1056" name="Rectangle 72"/>
            <p:cNvSpPr>
              <a:spLocks noChangeArrowheads="1"/>
            </p:cNvSpPr>
            <p:nvPr/>
          </p:nvSpPr>
          <p:spPr bwMode="auto">
            <a:xfrm>
              <a:off x="2642" y="777"/>
              <a:ext cx="77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dirty="0" smtClean="0">
                  <a:ln>
                    <a:noFill/>
                  </a:ln>
                  <a:solidFill>
                    <a:srgbClr val="000000"/>
                  </a:solidFill>
                  <a:effectLst/>
                  <a:latin typeface="Times New Roman" pitchFamily="18" charset="0"/>
                  <a:cs typeface="Arial" pitchFamily="34" charset="0"/>
                </a:rPr>
                <a:t>от продажи </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57" name="Rectangle 73"/>
            <p:cNvSpPr>
              <a:spLocks noChangeArrowheads="1"/>
            </p:cNvSpPr>
            <p:nvPr/>
          </p:nvSpPr>
          <p:spPr bwMode="auto">
            <a:xfrm>
              <a:off x="2664" y="893"/>
              <a:ext cx="731"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dirty="0" smtClean="0">
                  <a:ln>
                    <a:noFill/>
                  </a:ln>
                  <a:solidFill>
                    <a:srgbClr val="000000"/>
                  </a:solidFill>
                  <a:effectLst/>
                  <a:latin typeface="Times New Roman" pitchFamily="18" charset="0"/>
                  <a:cs typeface="Arial" pitchFamily="34" charset="0"/>
                </a:rPr>
                <a:t>земельных </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58" name="Rectangle 74"/>
            <p:cNvSpPr>
              <a:spLocks noChangeArrowheads="1"/>
            </p:cNvSpPr>
            <p:nvPr/>
          </p:nvSpPr>
          <p:spPr bwMode="auto">
            <a:xfrm>
              <a:off x="2718" y="1010"/>
              <a:ext cx="62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dirty="0" smtClean="0">
                  <a:ln>
                    <a:noFill/>
                  </a:ln>
                  <a:solidFill>
                    <a:srgbClr val="000000"/>
                  </a:solidFill>
                  <a:effectLst/>
                  <a:latin typeface="Times New Roman" pitchFamily="18" charset="0"/>
                  <a:cs typeface="Arial" pitchFamily="34" charset="0"/>
                </a:rPr>
                <a:t>участков </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59" name="Rectangle 75"/>
            <p:cNvSpPr>
              <a:spLocks noChangeArrowheads="1"/>
            </p:cNvSpPr>
            <p:nvPr/>
          </p:nvSpPr>
          <p:spPr bwMode="auto">
            <a:xfrm>
              <a:off x="2566" y="1127"/>
              <a:ext cx="21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ru-RU" altLang="ru-RU" sz="1100" dirty="0" smtClean="0"/>
                <a:t>659,0</a:t>
              </a:r>
              <a:endParaRPr kumimoji="0" lang="ru-RU" altLang="ru-RU" sz="1100" b="0" i="0" u="none" strike="noStrike" cap="none" normalizeH="0" baseline="0" dirty="0" smtClean="0">
                <a:ln>
                  <a:noFill/>
                </a:ln>
                <a:solidFill>
                  <a:schemeClr val="tx1"/>
                </a:solidFill>
                <a:effectLst/>
                <a:latin typeface="Arial" pitchFamily="34" charset="0"/>
                <a:cs typeface="Arial" pitchFamily="34" charset="0"/>
              </a:endParaRPr>
            </a:p>
          </p:txBody>
        </p:sp>
        <p:sp>
          <p:nvSpPr>
            <p:cNvPr id="1060" name="Rectangle 76"/>
            <p:cNvSpPr>
              <a:spLocks noChangeArrowheads="1"/>
            </p:cNvSpPr>
            <p:nvPr/>
          </p:nvSpPr>
          <p:spPr bwMode="auto">
            <a:xfrm>
              <a:off x="2770" y="1127"/>
              <a:ext cx="95"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1" i="0" u="none" strike="noStrike" cap="none" normalizeH="0" baseline="0" dirty="0" smtClean="0">
                  <a:ln>
                    <a:noFill/>
                  </a:ln>
                  <a:solidFill>
                    <a:srgbClr val="000000"/>
                  </a:solidFill>
                  <a:effectLst/>
                  <a:latin typeface="Times New Roman" pitchFamily="18" charset="0"/>
                  <a:cs typeface="Arial" pitchFamily="34" charset="0"/>
                </a:rPr>
                <a:t> </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61" name="Rectangle 77"/>
            <p:cNvSpPr>
              <a:spLocks noChangeArrowheads="1"/>
            </p:cNvSpPr>
            <p:nvPr/>
          </p:nvSpPr>
          <p:spPr bwMode="auto">
            <a:xfrm>
              <a:off x="2804" y="1127"/>
              <a:ext cx="19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ru-RU" altLang="ru-RU" sz="1300" b="1" dirty="0">
                  <a:solidFill>
                    <a:srgbClr val="000000"/>
                  </a:solidFill>
                  <a:latin typeface="Times New Roman" pitchFamily="18" charset="0"/>
                </a:rPr>
                <a:t>т</a:t>
              </a:r>
              <a:r>
                <a:rPr kumimoji="0" lang="ru-RU" altLang="ru-RU" sz="1300" b="1" i="0" u="none" strike="noStrike" cap="none" normalizeH="0" baseline="0" dirty="0" smtClean="0">
                  <a:ln>
                    <a:noFill/>
                  </a:ln>
                  <a:solidFill>
                    <a:srgbClr val="000000"/>
                  </a:solidFill>
                  <a:effectLst/>
                  <a:latin typeface="Times New Roman" pitchFamily="18" charset="0"/>
                  <a:cs typeface="Arial" pitchFamily="34" charset="0"/>
                </a:rPr>
                <a:t>ыс.</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62" name="Rectangle 78"/>
            <p:cNvSpPr>
              <a:spLocks noChangeArrowheads="1"/>
            </p:cNvSpPr>
            <p:nvPr/>
          </p:nvSpPr>
          <p:spPr bwMode="auto">
            <a:xfrm>
              <a:off x="3073" y="1127"/>
              <a:ext cx="95"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1" i="0" u="none" strike="noStrike" cap="none" normalizeH="0" baseline="0" dirty="0" smtClean="0">
                  <a:ln>
                    <a:noFill/>
                  </a:ln>
                  <a:solidFill>
                    <a:srgbClr val="000000"/>
                  </a:solidFill>
                  <a:effectLst/>
                  <a:latin typeface="Times New Roman" pitchFamily="18" charset="0"/>
                  <a:cs typeface="Arial" pitchFamily="34" charset="0"/>
                </a:rPr>
                <a:t> </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63" name="Rectangle 79"/>
            <p:cNvSpPr>
              <a:spLocks noChangeArrowheads="1"/>
            </p:cNvSpPr>
            <p:nvPr/>
          </p:nvSpPr>
          <p:spPr bwMode="auto">
            <a:xfrm>
              <a:off x="3107" y="1127"/>
              <a:ext cx="383"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1" i="0" u="none" strike="noStrike" cap="none" normalizeH="0" baseline="0" dirty="0" smtClean="0">
                  <a:ln>
                    <a:noFill/>
                  </a:ln>
                  <a:solidFill>
                    <a:srgbClr val="000000"/>
                  </a:solidFill>
                  <a:effectLst/>
                  <a:latin typeface="Times New Roman" pitchFamily="18" charset="0"/>
                  <a:cs typeface="Arial" pitchFamily="34" charset="0"/>
                </a:rPr>
                <a:t>руб., </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64" name="Rectangle 80"/>
            <p:cNvSpPr>
              <a:spLocks noChangeArrowheads="1"/>
            </p:cNvSpPr>
            <p:nvPr/>
          </p:nvSpPr>
          <p:spPr bwMode="auto">
            <a:xfrm>
              <a:off x="2755" y="1247"/>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65" name="Rectangle 81"/>
            <p:cNvSpPr>
              <a:spLocks noChangeArrowheads="1"/>
            </p:cNvSpPr>
            <p:nvPr/>
          </p:nvSpPr>
          <p:spPr bwMode="auto">
            <a:xfrm>
              <a:off x="3198" y="1249"/>
              <a:ext cx="91"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dirty="0" smtClean="0">
                  <a:ln>
                    <a:noFill/>
                  </a:ln>
                  <a:solidFill>
                    <a:srgbClr val="000000"/>
                  </a:solidFill>
                  <a:effectLst/>
                  <a:latin typeface="Times New Roman" pitchFamily="18" charset="0"/>
                  <a:cs typeface="Arial" pitchFamily="34" charset="0"/>
                </a:rPr>
                <a:t> </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1066" name="Group 84"/>
            <p:cNvGrpSpPr>
              <a:grpSpLocks/>
            </p:cNvGrpSpPr>
            <p:nvPr/>
          </p:nvGrpSpPr>
          <p:grpSpPr bwMode="auto">
            <a:xfrm>
              <a:off x="2121" y="1814"/>
              <a:ext cx="1666" cy="1071"/>
              <a:chOff x="2121" y="1814"/>
              <a:chExt cx="1666" cy="1071"/>
            </a:xfrm>
          </p:grpSpPr>
          <p:sp>
            <p:nvSpPr>
              <p:cNvPr id="1075" name="Oval 82"/>
              <p:cNvSpPr>
                <a:spLocks noChangeArrowheads="1"/>
              </p:cNvSpPr>
              <p:nvPr/>
            </p:nvSpPr>
            <p:spPr bwMode="auto">
              <a:xfrm>
                <a:off x="2121" y="1814"/>
                <a:ext cx="1666" cy="1071"/>
              </a:xfrm>
              <a:prstGeom prst="ellipse">
                <a:avLst/>
              </a:prstGeom>
              <a:solidFill>
                <a:srgbClr val="BBE0E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76" name="Oval 83"/>
              <p:cNvSpPr>
                <a:spLocks noChangeArrowheads="1"/>
              </p:cNvSpPr>
              <p:nvPr/>
            </p:nvSpPr>
            <p:spPr bwMode="auto">
              <a:xfrm>
                <a:off x="2332" y="1931"/>
                <a:ext cx="1286" cy="863"/>
              </a:xfrm>
              <a:prstGeom prst="ellipse">
                <a:avLst/>
              </a:prstGeom>
              <a:noFill/>
              <a:ln w="1428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pSp>
        <p:sp>
          <p:nvSpPr>
            <p:cNvPr id="1067" name="Rectangle 85"/>
            <p:cNvSpPr>
              <a:spLocks noChangeArrowheads="1"/>
            </p:cNvSpPr>
            <p:nvPr/>
          </p:nvSpPr>
          <p:spPr bwMode="auto">
            <a:xfrm>
              <a:off x="2797" y="2228"/>
              <a:ext cx="5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ru-RU" altLang="ru-RU" sz="1400" b="1" dirty="0" smtClean="0"/>
                <a:t>1</a:t>
              </a:r>
              <a:endParaRPr kumimoji="0" lang="ru-RU" altLang="ru-RU" sz="1400" b="1" i="0" u="none" strike="noStrike" cap="none" normalizeH="0" baseline="0" dirty="0" smtClean="0">
                <a:ln>
                  <a:noFill/>
                </a:ln>
                <a:solidFill>
                  <a:schemeClr val="tx1"/>
                </a:solidFill>
                <a:effectLst/>
              </a:endParaRPr>
            </a:p>
          </p:txBody>
        </p:sp>
        <p:sp>
          <p:nvSpPr>
            <p:cNvPr id="1068" name="Rectangle 86"/>
            <p:cNvSpPr>
              <a:spLocks noChangeArrowheads="1"/>
            </p:cNvSpPr>
            <p:nvPr/>
          </p:nvSpPr>
          <p:spPr bwMode="auto">
            <a:xfrm>
              <a:off x="2878" y="2228"/>
              <a:ext cx="108"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500" b="1" i="0" u="none" strike="noStrike" cap="none" normalizeH="0" baseline="0" dirty="0" smtClean="0">
                  <a:ln>
                    <a:noFill/>
                  </a:ln>
                  <a:solidFill>
                    <a:srgbClr val="000000"/>
                  </a:solidFill>
                  <a:effectLst/>
                  <a:latin typeface="Times New Roman" pitchFamily="18" charset="0"/>
                  <a:cs typeface="Arial" pitchFamily="34" charset="0"/>
                </a:rPr>
                <a:t> </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69" name="Rectangle 87"/>
            <p:cNvSpPr>
              <a:spLocks noChangeArrowheads="1"/>
            </p:cNvSpPr>
            <p:nvPr/>
          </p:nvSpPr>
          <p:spPr bwMode="auto">
            <a:xfrm>
              <a:off x="2908" y="2200"/>
              <a:ext cx="204"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tx1"/>
                  </a:solidFill>
                  <a:effectLst/>
                </a:rPr>
                <a:t>616</a:t>
              </a:r>
            </a:p>
          </p:txBody>
        </p:sp>
        <p:sp>
          <p:nvSpPr>
            <p:cNvPr id="1070" name="Rectangle 88"/>
            <p:cNvSpPr>
              <a:spLocks noChangeArrowheads="1"/>
            </p:cNvSpPr>
            <p:nvPr/>
          </p:nvSpPr>
          <p:spPr bwMode="auto">
            <a:xfrm>
              <a:off x="3156" y="2228"/>
              <a:ext cx="108"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500" b="1" i="0" u="none" strike="noStrike" cap="none" normalizeH="0" baseline="0" dirty="0" smtClean="0">
                  <a:ln>
                    <a:noFill/>
                  </a:ln>
                  <a:solidFill>
                    <a:srgbClr val="000000"/>
                  </a:solidFill>
                  <a:effectLst/>
                  <a:latin typeface="Times New Roman" pitchFamily="18" charset="0"/>
                  <a:cs typeface="Arial" pitchFamily="34" charset="0"/>
                </a:rPr>
                <a:t> </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71" name="Rectangle 89"/>
            <p:cNvSpPr>
              <a:spLocks noChangeArrowheads="1"/>
            </p:cNvSpPr>
            <p:nvPr/>
          </p:nvSpPr>
          <p:spPr bwMode="auto">
            <a:xfrm>
              <a:off x="2637" y="2367"/>
              <a:ext cx="108"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500" b="1" i="0" u="none" strike="noStrike" cap="none" normalizeH="0" baseline="0" smtClean="0">
                  <a:ln>
                    <a:noFill/>
                  </a:ln>
                  <a:solidFill>
                    <a:srgbClr val="000000"/>
                  </a:solidFill>
                  <a:effectLst/>
                  <a:latin typeface="Times New Roman" pitchFamily="18" charset="0"/>
                  <a:cs typeface="Arial" pitchFamily="34" charset="0"/>
                </a:rPr>
                <a:t> </a:t>
              </a: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72" name="Rectangle 90"/>
            <p:cNvSpPr>
              <a:spLocks noChangeArrowheads="1"/>
            </p:cNvSpPr>
            <p:nvPr/>
          </p:nvSpPr>
          <p:spPr bwMode="auto">
            <a:xfrm>
              <a:off x="2676" y="2367"/>
              <a:ext cx="46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500" b="1" i="0" u="none" strike="noStrike" cap="none" normalizeH="0" baseline="0" dirty="0" smtClean="0">
                  <a:ln>
                    <a:noFill/>
                  </a:ln>
                  <a:solidFill>
                    <a:srgbClr val="000000"/>
                  </a:solidFill>
                  <a:effectLst/>
                  <a:latin typeface="Times New Roman" pitchFamily="18" charset="0"/>
                  <a:cs typeface="Arial" pitchFamily="34" charset="0"/>
                </a:rPr>
                <a:t>тыс. руб.</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73" name="Rectangle 91"/>
            <p:cNvSpPr>
              <a:spLocks noChangeArrowheads="1"/>
            </p:cNvSpPr>
            <p:nvPr/>
          </p:nvSpPr>
          <p:spPr bwMode="auto">
            <a:xfrm>
              <a:off x="3277" y="2367"/>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74" name="Rectangle 92"/>
            <p:cNvSpPr>
              <a:spLocks noChangeArrowheads="1"/>
            </p:cNvSpPr>
            <p:nvPr/>
          </p:nvSpPr>
          <p:spPr bwMode="auto">
            <a:xfrm>
              <a:off x="3315" y="2385"/>
              <a:ext cx="91"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0000"/>
                  </a:solidFill>
                  <a:effectLst/>
                  <a:latin typeface="Times New Roman" pitchFamily="18" charset="0"/>
                  <a:cs typeface="Arial" pitchFamily="34" charset="0"/>
                </a:rPr>
                <a:t> </a:t>
              </a: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grpSp>
    </p:spTree>
    <p:extLst>
      <p:ext uri="{BB962C8B-B14F-4D97-AF65-F5344CB8AC3E}">
        <p14:creationId xmlns:p14="http://schemas.microsoft.com/office/powerpoint/2010/main" val="1530813184"/>
      </p:ext>
    </p:extLst>
  </p:cSld>
  <p:clrMapOvr>
    <a:masterClrMapping/>
  </p:clrMapOvr>
  <p:transition spd="slow">
    <p:pull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2042" y="1412776"/>
            <a:ext cx="8032406" cy="5355312"/>
          </a:xfrm>
          <a:prstGeom prst="rect">
            <a:avLst/>
          </a:prstGeom>
          <a:noFill/>
        </p:spPr>
        <p:txBody>
          <a:bodyPr wrap="square" rtlCol="0">
            <a:spAutoFit/>
          </a:bodyPr>
          <a:lstStyle/>
          <a:p>
            <a:pPr algn="ctr">
              <a:spcAft>
                <a:spcPts val="0"/>
              </a:spcAft>
            </a:pPr>
            <a:r>
              <a:rPr lang="ru-RU" sz="2000" b="1" i="1" u="sng" dirty="0" smtClean="0">
                <a:solidFill>
                  <a:srgbClr val="00B050"/>
                </a:solidFill>
                <a:latin typeface="Times New Roman"/>
                <a:ea typeface="Times New Roman"/>
              </a:rPr>
              <a:t>На 31.12.2021 </a:t>
            </a:r>
            <a:r>
              <a:rPr lang="ru-RU" sz="2000" b="1" i="1" u="sng" dirty="0">
                <a:solidFill>
                  <a:srgbClr val="00B050"/>
                </a:solidFill>
                <a:latin typeface="Times New Roman"/>
                <a:ea typeface="Times New Roman"/>
              </a:rPr>
              <a:t>года</a:t>
            </a:r>
            <a:r>
              <a:rPr lang="ru-RU" sz="2000" b="1" i="1" u="sng" dirty="0" smtClean="0">
                <a:solidFill>
                  <a:srgbClr val="00B050"/>
                </a:solidFill>
                <a:latin typeface="Times New Roman"/>
                <a:ea typeface="Times New Roman"/>
              </a:rPr>
              <a:t>:</a:t>
            </a:r>
          </a:p>
          <a:p>
            <a:pPr algn="ctr">
              <a:spcAft>
                <a:spcPts val="0"/>
              </a:spcAft>
            </a:pPr>
            <a:endParaRPr lang="ru-RU" sz="2000" b="1" i="1" u="sng" dirty="0" smtClean="0">
              <a:solidFill>
                <a:srgbClr val="00B050"/>
              </a:solidFill>
              <a:latin typeface="Times New Roman"/>
              <a:ea typeface="Times New Roman"/>
            </a:endParaRPr>
          </a:p>
          <a:p>
            <a:pPr algn="just"/>
            <a:r>
              <a:rPr lang="ru-RU" sz="1600" dirty="0" smtClean="0"/>
              <a:t>      </a:t>
            </a:r>
            <a:r>
              <a:rPr lang="ru-RU" sz="1600" dirty="0"/>
              <a:t>В отчетном периоде заключен 21 договор аренды на земельные участки, расположенные на территории Нижнесергинского городского поселения, общей площадью 135171 кв. м, в том числе:</a:t>
            </a:r>
          </a:p>
          <a:p>
            <a:pPr algn="just"/>
            <a:r>
              <a:rPr lang="ru-RU" sz="1600" dirty="0"/>
              <a:t>- 15 договоров аренды на земельные участки под объектами недвижимости – 129171 кв. м, в том числе по результатам 4 </a:t>
            </a:r>
            <a:r>
              <a:rPr lang="ru-RU" sz="1600" dirty="0" smtClean="0"/>
              <a:t>аукционов, </a:t>
            </a:r>
            <a:r>
              <a:rPr lang="ru-RU" sz="1600" dirty="0"/>
              <a:t>общей площадью 6000 кв. м;</a:t>
            </a:r>
          </a:p>
          <a:p>
            <a:pPr algn="just"/>
            <a:r>
              <a:rPr lang="ru-RU" sz="1600" dirty="0"/>
              <a:t>- 6 договоров аренды земельных участков, предоставленных для целей, не связанных со строительством, общей площадью 4390 кв. м;</a:t>
            </a:r>
          </a:p>
          <a:p>
            <a:pPr algn="just"/>
            <a:r>
              <a:rPr lang="ru-RU" sz="1600" dirty="0"/>
              <a:t>- 21 соглашение о расторжении договоров аренды.</a:t>
            </a:r>
          </a:p>
          <a:p>
            <a:pPr algn="just"/>
            <a:r>
              <a:rPr lang="ru-RU" sz="1600" dirty="0"/>
              <a:t>В отчетном периоде в собственность физических и юридических лиц под объектами недвижимости предоставлено:</a:t>
            </a:r>
          </a:p>
          <a:p>
            <a:pPr algn="just"/>
            <a:r>
              <a:rPr lang="ru-RU" sz="1600" dirty="0"/>
              <a:t>- за плату 31 </a:t>
            </a:r>
            <a:r>
              <a:rPr lang="ru-RU" sz="1600" dirty="0" smtClean="0"/>
              <a:t>земельного участка, </a:t>
            </a:r>
            <a:r>
              <a:rPr lang="ru-RU" sz="1600" dirty="0"/>
              <a:t>общей площадью 43 525 кв. м;</a:t>
            </a:r>
          </a:p>
          <a:p>
            <a:pPr algn="just"/>
            <a:r>
              <a:rPr lang="ru-RU" sz="1600" dirty="0"/>
              <a:t>- бесплатно 8 земельных участков площадью 10642 кв. м;</a:t>
            </a:r>
          </a:p>
          <a:p>
            <a:pPr algn="just"/>
            <a:r>
              <a:rPr lang="ru-RU" sz="1600" dirty="0"/>
              <a:t>- путем перераспределения с землями, государственная собственность на которые не разграничена, 17 земельных участков, общей площадью 25209 кв. м.</a:t>
            </a:r>
          </a:p>
          <a:p>
            <a:pPr algn="just"/>
            <a:endParaRPr lang="ru-RU" sz="2000" b="1" i="1" u="sng" dirty="0">
              <a:solidFill>
                <a:srgbClr val="00B050"/>
              </a:solidFill>
              <a:latin typeface="Times New Roman"/>
              <a:ea typeface="Times New Roman"/>
            </a:endParaRPr>
          </a:p>
          <a:p>
            <a:pPr algn="ctr">
              <a:spcAft>
                <a:spcPts val="0"/>
              </a:spcAft>
            </a:pPr>
            <a:endParaRPr lang="ru-RU" sz="2000" b="1" i="1" u="sng" dirty="0" smtClean="0">
              <a:solidFill>
                <a:srgbClr val="00B050"/>
              </a:solidFill>
              <a:latin typeface="Times New Roman"/>
              <a:ea typeface="Times New Roman"/>
            </a:endParaRPr>
          </a:p>
          <a:p>
            <a:pPr algn="ctr">
              <a:spcAft>
                <a:spcPts val="0"/>
              </a:spcAft>
            </a:pPr>
            <a:endParaRPr lang="ru-RU" sz="2000" dirty="0">
              <a:solidFill>
                <a:srgbClr val="00B050"/>
              </a:solidFill>
              <a:latin typeface="Times New Roman"/>
              <a:ea typeface="Times New Roman"/>
            </a:endParaRPr>
          </a:p>
          <a:p>
            <a:pPr marL="285750" indent="-285750">
              <a:buFont typeface="Wingdings" panose="05000000000000000000" pitchFamily="2" charset="2"/>
              <a:buChar char="v"/>
            </a:pPr>
            <a:endParaRPr lang="ru-RU" dirty="0"/>
          </a:p>
        </p:txBody>
      </p:sp>
      <p:sp>
        <p:nvSpPr>
          <p:cNvPr id="3" name="Прямоугольник 2"/>
          <p:cNvSpPr/>
          <p:nvPr/>
        </p:nvSpPr>
        <p:spPr>
          <a:xfrm>
            <a:off x="395536" y="404664"/>
            <a:ext cx="8572560" cy="523220"/>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Земельно-имущественные отношения:</a:t>
            </a:r>
            <a:endParaRPr lang="ru-RU"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2730434706"/>
      </p:ext>
    </p:extLst>
  </p:cSld>
  <p:clrMapOvr>
    <a:masterClrMapping/>
  </p:clrMapOvr>
  <p:transition spd="slow">
    <p:pull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8673" y="923716"/>
            <a:ext cx="8032406" cy="3662541"/>
          </a:xfrm>
          <a:prstGeom prst="rect">
            <a:avLst/>
          </a:prstGeom>
          <a:noFill/>
        </p:spPr>
        <p:txBody>
          <a:bodyPr wrap="square" rtlCol="0">
            <a:spAutoFit/>
          </a:bodyPr>
          <a:lstStyle/>
          <a:p>
            <a:pPr algn="just">
              <a:spcAft>
                <a:spcPts val="0"/>
              </a:spcAft>
            </a:pPr>
            <a:r>
              <a:rPr lang="ru-RU" b="1" i="1" dirty="0" smtClean="0">
                <a:latin typeface="Times New Roman"/>
                <a:ea typeface="Times New Roman"/>
              </a:rPr>
              <a:t>На 31.12.2021 года в реестре учтено 1 399 объектов</a:t>
            </a:r>
            <a:r>
              <a:rPr lang="ru-RU" dirty="0" smtClean="0">
                <a:latin typeface="Times New Roman"/>
                <a:ea typeface="Times New Roman"/>
              </a:rPr>
              <a:t> муниципальной собственности (недвижимое имущество) в том числе:</a:t>
            </a:r>
            <a:endParaRPr lang="ru-RU" sz="1600" dirty="0" smtClean="0">
              <a:latin typeface="Times New Roman"/>
              <a:ea typeface="Times New Roman"/>
            </a:endParaRPr>
          </a:p>
          <a:p>
            <a:pPr marL="342900" lvl="0" indent="-342900" algn="just">
              <a:spcAft>
                <a:spcPts val="0"/>
              </a:spcAft>
              <a:buFont typeface="Symbol"/>
              <a:buBlip>
                <a:blip r:embed="rId2"/>
              </a:buBlip>
              <a:tabLst>
                <a:tab pos="817245" algn="l"/>
              </a:tabLst>
            </a:pPr>
            <a:r>
              <a:rPr lang="ru-RU" dirty="0" smtClean="0">
                <a:latin typeface="Times New Roman"/>
                <a:ea typeface="Times New Roman"/>
              </a:rPr>
              <a:t> 65 нежилых помещений;</a:t>
            </a:r>
            <a:endParaRPr lang="ru-RU" sz="1600" dirty="0" smtClean="0">
              <a:latin typeface="Times New Roman"/>
              <a:ea typeface="Times New Roman"/>
            </a:endParaRPr>
          </a:p>
          <a:p>
            <a:pPr marL="342900" lvl="0" indent="-342900" algn="just">
              <a:spcAft>
                <a:spcPts val="0"/>
              </a:spcAft>
              <a:buFont typeface="Symbol"/>
              <a:buBlip>
                <a:blip r:embed="rId2"/>
              </a:buBlip>
              <a:tabLst>
                <a:tab pos="817245" algn="l"/>
              </a:tabLst>
            </a:pPr>
            <a:r>
              <a:rPr lang="ru-RU" dirty="0" smtClean="0">
                <a:latin typeface="Times New Roman"/>
                <a:ea typeface="Times New Roman"/>
              </a:rPr>
              <a:t> 253 жилых помещения общей площадью 7271,83 </a:t>
            </a:r>
            <a:r>
              <a:rPr lang="ru-RU" dirty="0" err="1" smtClean="0">
                <a:latin typeface="Times New Roman"/>
                <a:ea typeface="Times New Roman"/>
              </a:rPr>
              <a:t>кв.м</a:t>
            </a:r>
            <a:r>
              <a:rPr lang="ru-RU" dirty="0" smtClean="0">
                <a:latin typeface="Times New Roman"/>
                <a:ea typeface="Times New Roman"/>
              </a:rPr>
              <a:t>;</a:t>
            </a:r>
          </a:p>
          <a:p>
            <a:pPr marL="342900" lvl="0" indent="-342900" algn="just">
              <a:spcAft>
                <a:spcPts val="0"/>
              </a:spcAft>
              <a:buFont typeface="Symbol"/>
              <a:buBlip>
                <a:blip r:embed="rId2"/>
              </a:buBlip>
              <a:tabLst>
                <a:tab pos="817245" algn="l"/>
              </a:tabLst>
            </a:pPr>
            <a:r>
              <a:rPr lang="ru-RU" dirty="0" smtClean="0">
                <a:latin typeface="Times New Roman"/>
                <a:ea typeface="Times New Roman"/>
              </a:rPr>
              <a:t>563 земельных участка;</a:t>
            </a:r>
          </a:p>
          <a:p>
            <a:pPr marL="342900" lvl="0" indent="-342900" algn="just">
              <a:spcAft>
                <a:spcPts val="0"/>
              </a:spcAft>
              <a:buFont typeface="Symbol"/>
              <a:buBlip>
                <a:blip r:embed="rId2"/>
              </a:buBlip>
              <a:tabLst>
                <a:tab pos="817245" algn="l"/>
              </a:tabLst>
            </a:pPr>
            <a:r>
              <a:rPr lang="ru-RU" dirty="0" smtClean="0">
                <a:latin typeface="Times New Roman"/>
                <a:ea typeface="Times New Roman"/>
              </a:rPr>
              <a:t>7 сетей газопровода общей протяженностью 154 508 м.;</a:t>
            </a:r>
            <a:endParaRPr lang="ru-RU" sz="1600" dirty="0" smtClean="0">
              <a:latin typeface="Times New Roman"/>
              <a:ea typeface="Times New Roman"/>
            </a:endParaRPr>
          </a:p>
          <a:p>
            <a:pPr marL="342900" lvl="0" indent="-342900" algn="just">
              <a:spcAft>
                <a:spcPts val="0"/>
              </a:spcAft>
              <a:buFont typeface="Symbol"/>
              <a:buBlip>
                <a:blip r:embed="rId2"/>
              </a:buBlip>
              <a:tabLst>
                <a:tab pos="817245" algn="l"/>
              </a:tabLst>
            </a:pPr>
            <a:r>
              <a:rPr lang="ru-RU" dirty="0" smtClean="0">
                <a:latin typeface="Times New Roman"/>
                <a:ea typeface="Times New Roman"/>
              </a:rPr>
              <a:t>3 артезианских скважины и сети водопровода общей протяженностью 53,6 км;</a:t>
            </a:r>
            <a:endParaRPr lang="ru-RU" sz="1600" dirty="0" smtClean="0">
              <a:latin typeface="Times New Roman"/>
              <a:ea typeface="Times New Roman"/>
            </a:endParaRPr>
          </a:p>
          <a:p>
            <a:pPr marL="342900" lvl="0" indent="-342900" algn="just">
              <a:spcAft>
                <a:spcPts val="0"/>
              </a:spcAft>
              <a:buFont typeface="Symbol"/>
              <a:buBlip>
                <a:blip r:embed="rId2"/>
              </a:buBlip>
              <a:tabLst>
                <a:tab pos="817245" algn="l"/>
              </a:tabLst>
            </a:pPr>
            <a:r>
              <a:rPr lang="ru-RU" dirty="0" smtClean="0">
                <a:latin typeface="Times New Roman"/>
                <a:ea typeface="Times New Roman"/>
              </a:rPr>
              <a:t> сети канализации общей протяженностью 27,3 км;</a:t>
            </a:r>
            <a:endParaRPr lang="ru-RU" sz="1600" dirty="0" smtClean="0">
              <a:latin typeface="Times New Roman"/>
              <a:ea typeface="Times New Roman"/>
            </a:endParaRPr>
          </a:p>
          <a:p>
            <a:pPr marL="342900" lvl="0" indent="-342900" algn="just">
              <a:spcAft>
                <a:spcPts val="0"/>
              </a:spcAft>
              <a:buFont typeface="Symbol"/>
              <a:buBlip>
                <a:blip r:embed="rId2"/>
              </a:buBlip>
              <a:tabLst>
                <a:tab pos="817245" algn="l"/>
              </a:tabLst>
            </a:pPr>
            <a:r>
              <a:rPr lang="ru-RU" dirty="0" smtClean="0">
                <a:latin typeface="Times New Roman"/>
                <a:ea typeface="Times New Roman"/>
              </a:rPr>
              <a:t>144 автомобильные дороги, общей протяженностью 109,57 км.;</a:t>
            </a:r>
            <a:endParaRPr lang="ru-RU" sz="1600" dirty="0" smtClean="0">
              <a:latin typeface="Times New Roman"/>
              <a:ea typeface="Times New Roman"/>
            </a:endParaRPr>
          </a:p>
          <a:p>
            <a:pPr marL="342900" lvl="0" indent="-342900" algn="just">
              <a:spcAft>
                <a:spcPts val="0"/>
              </a:spcAft>
              <a:buFont typeface="Symbol"/>
              <a:buBlip>
                <a:blip r:embed="rId2"/>
              </a:buBlip>
              <a:tabLst>
                <a:tab pos="817245" algn="l"/>
              </a:tabLst>
            </a:pPr>
            <a:r>
              <a:rPr lang="ru-RU" dirty="0" smtClean="0">
                <a:latin typeface="Times New Roman"/>
                <a:ea typeface="Times New Roman"/>
              </a:rPr>
              <a:t> 5 памятников;</a:t>
            </a:r>
            <a:endParaRPr lang="ru-RU" sz="1600" dirty="0" smtClean="0">
              <a:latin typeface="Times New Roman"/>
              <a:ea typeface="Times New Roman"/>
            </a:endParaRPr>
          </a:p>
          <a:p>
            <a:pPr marL="342900" lvl="0" indent="-342900" algn="just">
              <a:spcAft>
                <a:spcPts val="0"/>
              </a:spcAft>
              <a:buFont typeface="Symbol"/>
              <a:buBlip>
                <a:blip r:embed="rId2"/>
              </a:buBlip>
              <a:tabLst>
                <a:tab pos="817245" algn="l"/>
              </a:tabLst>
            </a:pPr>
            <a:r>
              <a:rPr lang="ru-RU" dirty="0" smtClean="0">
                <a:latin typeface="Times New Roman"/>
                <a:ea typeface="Times New Roman"/>
              </a:rPr>
              <a:t>359 иных сооружений  и объектов.</a:t>
            </a:r>
            <a:endParaRPr lang="ru-RU" sz="1600" i="1" dirty="0" smtClean="0">
              <a:latin typeface="Times New Roman"/>
              <a:ea typeface="Times New Roman"/>
            </a:endParaRPr>
          </a:p>
          <a:p>
            <a:pPr algn="just">
              <a:spcAft>
                <a:spcPts val="0"/>
              </a:spcAft>
            </a:pPr>
            <a:endParaRPr lang="ru-RU" dirty="0"/>
          </a:p>
        </p:txBody>
      </p:sp>
      <p:sp>
        <p:nvSpPr>
          <p:cNvPr id="3" name="Прямоугольник 2"/>
          <p:cNvSpPr/>
          <p:nvPr/>
        </p:nvSpPr>
        <p:spPr>
          <a:xfrm>
            <a:off x="428596" y="261610"/>
            <a:ext cx="8572560" cy="523220"/>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Земельно-имущественные отношения:</a:t>
            </a:r>
            <a:endParaRPr lang="ru-RU"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4365104"/>
            <a:ext cx="3656133" cy="2258621"/>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6128" y="4295364"/>
            <a:ext cx="3404951" cy="2308061"/>
          </a:xfrm>
          <a:prstGeom prst="rect">
            <a:avLst/>
          </a:prstGeom>
        </p:spPr>
      </p:pic>
    </p:spTree>
    <p:extLst>
      <p:ext uri="{BB962C8B-B14F-4D97-AF65-F5344CB8AC3E}">
        <p14:creationId xmlns:p14="http://schemas.microsoft.com/office/powerpoint/2010/main" val="691430679"/>
      </p:ext>
    </p:extLst>
  </p:cSld>
  <p:clrMapOvr>
    <a:masterClrMapping/>
  </p:clrMapOvr>
  <p:transition spd="slow">
    <p:pull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5797" y="2780928"/>
            <a:ext cx="8032406" cy="3177793"/>
          </a:xfrm>
          <a:prstGeom prst="rect">
            <a:avLst/>
          </a:prstGeom>
          <a:noFill/>
        </p:spPr>
        <p:txBody>
          <a:bodyPr wrap="square" rtlCol="0">
            <a:spAutoFit/>
          </a:bodyPr>
          <a:lstStyle/>
          <a:p>
            <a:pPr marL="1005840" indent="-1005840" algn="just">
              <a:spcBef>
                <a:spcPts val="1200"/>
              </a:spcBef>
              <a:spcAft>
                <a:spcPts val="300"/>
              </a:spcAft>
            </a:pPr>
            <a:r>
              <a:rPr lang="ru-RU" b="1" dirty="0">
                <a:latin typeface="Times New Roman" panose="02020603050405020304" pitchFamily="18" charset="0"/>
                <a:ea typeface="Times New Roman"/>
                <a:cs typeface="Times New Roman" panose="02020603050405020304" pitchFamily="18" charset="0"/>
              </a:rPr>
              <a:t> </a:t>
            </a:r>
            <a:r>
              <a:rPr lang="ru-RU" b="1" dirty="0" smtClean="0">
                <a:latin typeface="Times New Roman" panose="02020603050405020304" pitchFamily="18" charset="0"/>
                <a:ea typeface="Times New Roman"/>
                <a:cs typeface="Times New Roman" panose="02020603050405020304" pitchFamily="18" charset="0"/>
              </a:rPr>
              <a:t>        В 2021 году:</a:t>
            </a:r>
          </a:p>
          <a:p>
            <a:pPr marL="742950" lvl="1" indent="-285750" algn="just">
              <a:buFont typeface="Wingdings"/>
              <a:buChar char=""/>
            </a:pPr>
            <a:r>
              <a:rPr lang="ru-RU" i="1" dirty="0">
                <a:solidFill>
                  <a:prstClr val="black"/>
                </a:solidFill>
                <a:latin typeface="Times New Roman"/>
                <a:ea typeface="Times New Roman"/>
              </a:rPr>
              <a:t>проведено </a:t>
            </a:r>
            <a:r>
              <a:rPr lang="ru-RU" i="1" dirty="0" smtClean="0">
                <a:solidFill>
                  <a:prstClr val="black"/>
                </a:solidFill>
                <a:latin typeface="Times New Roman"/>
                <a:ea typeface="Times New Roman"/>
              </a:rPr>
              <a:t>5 заседаний </a:t>
            </a:r>
            <a:r>
              <a:rPr lang="ru-RU" i="1" dirty="0">
                <a:solidFill>
                  <a:prstClr val="black"/>
                </a:solidFill>
                <a:latin typeface="Times New Roman"/>
                <a:ea typeface="Times New Roman"/>
              </a:rPr>
              <a:t>комиссии</a:t>
            </a:r>
            <a:r>
              <a:rPr lang="ru-RU" dirty="0">
                <a:solidFill>
                  <a:prstClr val="black"/>
                </a:solidFill>
                <a:latin typeface="Times New Roman"/>
                <a:ea typeface="Times New Roman"/>
              </a:rPr>
              <a:t> по землепользованию и застройке Нижнесергинского городского поселения</a:t>
            </a:r>
            <a:r>
              <a:rPr lang="ru-RU" dirty="0" smtClean="0">
                <a:solidFill>
                  <a:prstClr val="black"/>
                </a:solidFill>
                <a:latin typeface="Times New Roman"/>
                <a:ea typeface="Times New Roman"/>
              </a:rPr>
              <a:t>;</a:t>
            </a:r>
          </a:p>
          <a:p>
            <a:pPr marL="742950" lvl="1" indent="-285750" algn="just">
              <a:buFont typeface="Wingdings"/>
              <a:buChar char=""/>
              <a:tabLst>
                <a:tab pos="712470" algn="l"/>
              </a:tabLst>
            </a:pPr>
            <a:r>
              <a:rPr lang="ru-RU" i="1" dirty="0">
                <a:solidFill>
                  <a:prstClr val="black"/>
                </a:solidFill>
                <a:latin typeface="Times New Roman"/>
                <a:ea typeface="Times New Roman"/>
              </a:rPr>
              <a:t>проведено </a:t>
            </a:r>
            <a:r>
              <a:rPr lang="ru-RU" i="1" dirty="0" smtClean="0">
                <a:solidFill>
                  <a:prstClr val="black"/>
                </a:solidFill>
                <a:latin typeface="Times New Roman"/>
                <a:ea typeface="Times New Roman"/>
              </a:rPr>
              <a:t>11 </a:t>
            </a:r>
            <a:r>
              <a:rPr lang="ru-RU" i="1" dirty="0">
                <a:solidFill>
                  <a:prstClr val="black"/>
                </a:solidFill>
                <a:latin typeface="Times New Roman"/>
                <a:ea typeface="Times New Roman"/>
              </a:rPr>
              <a:t>публичных </a:t>
            </a:r>
            <a:r>
              <a:rPr lang="ru-RU" i="1" dirty="0" smtClean="0">
                <a:solidFill>
                  <a:prstClr val="black"/>
                </a:solidFill>
                <a:latin typeface="Times New Roman"/>
                <a:ea typeface="Times New Roman"/>
              </a:rPr>
              <a:t>слушаний</a:t>
            </a:r>
            <a:r>
              <a:rPr lang="ru-RU" dirty="0" smtClean="0">
                <a:solidFill>
                  <a:prstClr val="black"/>
                </a:solidFill>
                <a:latin typeface="Times New Roman"/>
                <a:ea typeface="Times New Roman"/>
              </a:rPr>
              <a:t> </a:t>
            </a:r>
            <a:r>
              <a:rPr lang="ru-RU" dirty="0">
                <a:solidFill>
                  <a:prstClr val="black"/>
                </a:solidFill>
                <a:latin typeface="Times New Roman"/>
                <a:ea typeface="Times New Roman"/>
              </a:rPr>
              <a:t>по внесению изменений в Правила землепользования и застройки</a:t>
            </a:r>
            <a:r>
              <a:rPr lang="ru-RU" dirty="0" smtClean="0">
                <a:solidFill>
                  <a:prstClr val="black"/>
                </a:solidFill>
                <a:latin typeface="Times New Roman"/>
                <a:ea typeface="Times New Roman"/>
              </a:rPr>
              <a:t>;</a:t>
            </a:r>
          </a:p>
          <a:p>
            <a:pPr marL="742950" lvl="1" indent="-285750" algn="just">
              <a:buFont typeface="Wingdings"/>
              <a:buChar char=""/>
              <a:tabLst>
                <a:tab pos="712470" algn="l"/>
              </a:tabLst>
            </a:pPr>
            <a:r>
              <a:rPr lang="ru-RU" dirty="0"/>
              <a:t>в</a:t>
            </a:r>
            <a:r>
              <a:rPr lang="ru-RU" dirty="0" smtClean="0"/>
              <a:t>ыдано 5 разрешений на строительство объектов капитального строительства;</a:t>
            </a:r>
          </a:p>
          <a:p>
            <a:pPr marL="742950" lvl="1" indent="-285750" algn="just">
              <a:buFont typeface="Wingdings"/>
              <a:buChar char=""/>
              <a:tabLst>
                <a:tab pos="712470" algn="l"/>
              </a:tabLst>
            </a:pPr>
            <a:r>
              <a:rPr lang="ru-RU" dirty="0">
                <a:solidFill>
                  <a:prstClr val="black"/>
                </a:solidFill>
                <a:latin typeface="Times New Roman"/>
                <a:ea typeface="Times New Roman"/>
              </a:rPr>
              <a:t>подготовлено </a:t>
            </a:r>
            <a:r>
              <a:rPr lang="ru-RU" dirty="0" smtClean="0">
                <a:solidFill>
                  <a:prstClr val="black"/>
                </a:solidFill>
                <a:latin typeface="Times New Roman"/>
                <a:ea typeface="Times New Roman"/>
              </a:rPr>
              <a:t>31 постановление </a:t>
            </a:r>
            <a:r>
              <a:rPr lang="ru-RU" dirty="0">
                <a:solidFill>
                  <a:prstClr val="black"/>
                </a:solidFill>
                <a:latin typeface="Times New Roman"/>
                <a:ea typeface="Times New Roman"/>
              </a:rPr>
              <a:t>об уточнении адреса объекта адресации.</a:t>
            </a:r>
            <a:endParaRPr lang="ru-RU" sz="1600" dirty="0">
              <a:solidFill>
                <a:prstClr val="black"/>
              </a:solidFill>
              <a:latin typeface="Times New Roman"/>
              <a:ea typeface="Times New Roman"/>
            </a:endParaRPr>
          </a:p>
          <a:p>
            <a:pPr marL="742950" lvl="1" indent="-285750" algn="just">
              <a:buFont typeface="Wingdings"/>
              <a:buChar char=""/>
            </a:pPr>
            <a:r>
              <a:rPr lang="ru-RU" dirty="0" smtClean="0"/>
              <a:t>выдано 30 выписок из Правил землепользования и застройки;</a:t>
            </a:r>
          </a:p>
          <a:p>
            <a:pPr marL="742950" lvl="1" indent="-285750" algn="just">
              <a:buFont typeface="Wingdings"/>
              <a:buChar char=""/>
            </a:pPr>
            <a:r>
              <a:rPr lang="ru-RU" dirty="0" smtClean="0"/>
              <a:t>21 акт обследования технического состояния жилого дома.</a:t>
            </a:r>
            <a:endParaRPr lang="ru-RU" dirty="0"/>
          </a:p>
        </p:txBody>
      </p:sp>
      <p:sp>
        <p:nvSpPr>
          <p:cNvPr id="3" name="Прямоугольник 2"/>
          <p:cNvSpPr/>
          <p:nvPr/>
        </p:nvSpPr>
        <p:spPr>
          <a:xfrm>
            <a:off x="428596" y="261610"/>
            <a:ext cx="8572560" cy="523220"/>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Земельно-имущественные отношения:</a:t>
            </a:r>
            <a:endParaRPr lang="ru-RU"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527863" y="-47143"/>
            <a:ext cx="2160240" cy="4071966"/>
          </a:xfrm>
          <a:prstGeom prst="rect">
            <a:avLst/>
          </a:prstGeom>
        </p:spPr>
      </p:pic>
    </p:spTree>
    <p:extLst>
      <p:ext uri="{BB962C8B-B14F-4D97-AF65-F5344CB8AC3E}">
        <p14:creationId xmlns:p14="http://schemas.microsoft.com/office/powerpoint/2010/main" val="1300966632"/>
      </p:ext>
    </p:extLst>
  </p:cSld>
  <p:clrMapOvr>
    <a:masterClrMapping/>
  </p:clrMapOvr>
  <p:transition spd="slow">
    <p:pull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71034" y="908720"/>
            <a:ext cx="4464496" cy="4759196"/>
          </a:xfrm>
          <a:prstGeom prst="rect">
            <a:avLst/>
          </a:prstGeom>
        </p:spPr>
        <p:txBody>
          <a:bodyPr wrap="square" bIns="216000">
            <a:spAutoFit/>
          </a:bodyPr>
          <a:lstStyle/>
          <a:p>
            <a:pPr algn="ctr"/>
            <a:r>
              <a:rPr lang="ru-RU" sz="2000" dirty="0" smtClean="0">
                <a:solidFill>
                  <a:srgbClr val="0070C0"/>
                </a:solidFill>
                <a:latin typeface="a_FuturicaLt" pitchFamily="34" charset="-52"/>
              </a:rPr>
              <a:t/>
            </a:r>
            <a:br>
              <a:rPr lang="ru-RU" sz="2000" dirty="0" smtClean="0">
                <a:solidFill>
                  <a:srgbClr val="0070C0"/>
                </a:solidFill>
                <a:latin typeface="a_FuturicaLt" pitchFamily="34" charset="-52"/>
              </a:rPr>
            </a:br>
            <a:r>
              <a:rPr lang="ru-RU" sz="2000" dirty="0" smtClean="0">
                <a:latin typeface="a_FuturicaLt" pitchFamily="34" charset="-52"/>
              </a:rPr>
              <a:t>        </a:t>
            </a:r>
          </a:p>
          <a:p>
            <a:r>
              <a:rPr lang="ru-RU" b="1" dirty="0" smtClean="0">
                <a:solidFill>
                  <a:srgbClr val="0070C0"/>
                </a:solidFill>
                <a:latin typeface="a_FuturicaLt" pitchFamily="34" charset="-52"/>
              </a:rPr>
              <a:t>Ежегодный отчет главы поселения </a:t>
            </a:r>
            <a:r>
              <a:rPr lang="ru-RU" dirty="0" smtClean="0">
                <a:latin typeface="a_FuturicaLt" pitchFamily="34" charset="-52"/>
              </a:rPr>
              <a:t> </a:t>
            </a:r>
          </a:p>
          <a:p>
            <a:r>
              <a:rPr lang="ru-RU" dirty="0" smtClean="0">
                <a:latin typeface="a_FuturicaLt" pitchFamily="34" charset="-52"/>
              </a:rPr>
              <a:t>о проведенной работе – </a:t>
            </a:r>
            <a:r>
              <a:rPr lang="ru-RU" b="1" dirty="0" smtClean="0">
                <a:latin typeface="a_FuturicaLt" pitchFamily="34" charset="-52"/>
              </a:rPr>
              <a:t>это отчет </a:t>
            </a:r>
            <a:r>
              <a:rPr lang="ru-RU" dirty="0" smtClean="0">
                <a:latin typeface="a_FuturicaLt" pitchFamily="34" charset="-52"/>
              </a:rPr>
              <a:t>о </a:t>
            </a:r>
            <a:r>
              <a:rPr lang="ru-RU" dirty="0">
                <a:latin typeface="a_FuturicaLt" pitchFamily="34" charset="-52"/>
              </a:rPr>
              <a:t>деятельности </a:t>
            </a:r>
            <a:r>
              <a:rPr lang="ru-RU" b="1" dirty="0">
                <a:latin typeface="a_FuturicaLt" pitchFamily="34" charset="-52"/>
              </a:rPr>
              <a:t>единой команды</a:t>
            </a:r>
            <a:r>
              <a:rPr lang="ru-RU" dirty="0">
                <a:latin typeface="a_FuturicaLt" pitchFamily="34" charset="-52"/>
              </a:rPr>
              <a:t>, в которой мы работаем. </a:t>
            </a:r>
          </a:p>
          <a:p>
            <a:pPr lvl="0"/>
            <a:r>
              <a:rPr lang="ru-RU" dirty="0">
                <a:solidFill>
                  <a:prstClr val="black"/>
                </a:solidFill>
                <a:latin typeface="a_FuturicaLt" pitchFamily="34" charset="-52"/>
              </a:rPr>
              <a:t>Этот </a:t>
            </a:r>
            <a:r>
              <a:rPr lang="ru-RU" b="1" dirty="0">
                <a:solidFill>
                  <a:prstClr val="black"/>
                </a:solidFill>
                <a:latin typeface="a_FuturicaLt" pitchFamily="34" charset="-52"/>
              </a:rPr>
              <a:t>отчет</a:t>
            </a:r>
            <a:r>
              <a:rPr lang="ru-RU" dirty="0">
                <a:solidFill>
                  <a:prstClr val="black"/>
                </a:solidFill>
                <a:latin typeface="a_FuturicaLt" pitchFamily="34" charset="-52"/>
              </a:rPr>
              <a:t> </a:t>
            </a:r>
            <a:r>
              <a:rPr lang="ru-RU" i="1" dirty="0">
                <a:solidFill>
                  <a:prstClr val="black"/>
                </a:solidFill>
                <a:latin typeface="a_FuturicaLt" pitchFamily="34" charset="-52"/>
              </a:rPr>
              <a:t>должен в первую очередь </a:t>
            </a:r>
            <a:r>
              <a:rPr lang="ru-RU" b="1" i="1" dirty="0" smtClean="0">
                <a:solidFill>
                  <a:prstClr val="black"/>
                </a:solidFill>
                <a:latin typeface="a_FuturicaLt" pitchFamily="34" charset="-52"/>
              </a:rPr>
              <a:t>ответить </a:t>
            </a:r>
            <a:r>
              <a:rPr lang="ru-RU" b="1" i="1" dirty="0">
                <a:solidFill>
                  <a:prstClr val="black"/>
                </a:solidFill>
                <a:latin typeface="a_FuturicaLt" pitchFamily="34" charset="-52"/>
              </a:rPr>
              <a:t>на очень важные вопросы</a:t>
            </a:r>
            <a:r>
              <a:rPr lang="ru-RU" dirty="0">
                <a:solidFill>
                  <a:prstClr val="black"/>
                </a:solidFill>
                <a:latin typeface="a_FuturicaLt" pitchFamily="34" charset="-52"/>
              </a:rPr>
              <a:t>:  </a:t>
            </a:r>
            <a:endParaRPr lang="ru-RU" dirty="0" smtClean="0">
              <a:solidFill>
                <a:prstClr val="black"/>
              </a:solidFill>
              <a:latin typeface="a_FuturicaLt" pitchFamily="34" charset="-52"/>
            </a:endParaRPr>
          </a:p>
          <a:p>
            <a:pPr lvl="0"/>
            <a:r>
              <a:rPr lang="ru-RU" dirty="0" smtClean="0">
                <a:solidFill>
                  <a:srgbClr val="0070C0"/>
                </a:solidFill>
                <a:latin typeface="a_FuturicaLt" pitchFamily="34" charset="-52"/>
              </a:rPr>
              <a:t> </a:t>
            </a:r>
            <a:r>
              <a:rPr lang="ru-RU" i="1" dirty="0">
                <a:solidFill>
                  <a:srgbClr val="0070C0"/>
                </a:solidFill>
                <a:latin typeface="a_FuturicaLt" pitchFamily="34" charset="-52"/>
              </a:rPr>
              <a:t>-</a:t>
            </a:r>
            <a:r>
              <a:rPr lang="ru-RU" b="1" i="1" dirty="0">
                <a:latin typeface="a_FuturicaLt" pitchFamily="34" charset="-52"/>
              </a:rPr>
              <a:t>актуальна </a:t>
            </a:r>
            <a:r>
              <a:rPr lang="ru-RU" b="1" i="1" dirty="0" smtClean="0">
                <a:latin typeface="a_FuturicaLt" pitchFamily="34" charset="-52"/>
              </a:rPr>
              <a:t>ли выбранная </a:t>
            </a:r>
            <a:r>
              <a:rPr lang="ru-RU" b="1" i="1" dirty="0">
                <a:latin typeface="a_FuturicaLt" pitchFamily="34" charset="-52"/>
              </a:rPr>
              <a:t>нами система  </a:t>
            </a:r>
            <a:r>
              <a:rPr lang="ru-RU" b="1" i="1" dirty="0" smtClean="0">
                <a:latin typeface="a_FuturicaLt" pitchFamily="34" charset="-52"/>
              </a:rPr>
              <a:t>приоритетов</a:t>
            </a:r>
            <a:endParaRPr lang="ru-RU" b="1" i="1" dirty="0">
              <a:latin typeface="a_FuturicaLt" pitchFamily="34" charset="-52"/>
            </a:endParaRPr>
          </a:p>
          <a:p>
            <a:pPr lvl="0"/>
            <a:r>
              <a:rPr lang="ru-RU" b="1" i="1" dirty="0" smtClean="0">
                <a:latin typeface="a_FuturicaLt" pitchFamily="34" charset="-52"/>
              </a:rPr>
              <a:t> </a:t>
            </a:r>
            <a:r>
              <a:rPr lang="ru-RU" b="1" i="1" dirty="0">
                <a:latin typeface="a_FuturicaLt" pitchFamily="34" charset="-52"/>
              </a:rPr>
              <a:t>- каких корректив требует  время</a:t>
            </a:r>
          </a:p>
          <a:p>
            <a:pPr lvl="0"/>
            <a:r>
              <a:rPr lang="ru-RU" b="1" i="1" dirty="0" smtClean="0">
                <a:latin typeface="a_FuturicaLt" pitchFamily="34" charset="-52"/>
              </a:rPr>
              <a:t>- какие </a:t>
            </a:r>
            <a:r>
              <a:rPr lang="ru-RU" b="1" i="1" dirty="0">
                <a:latin typeface="a_FuturicaLt" pitchFamily="34" charset="-52"/>
              </a:rPr>
              <a:t>итоги </a:t>
            </a:r>
            <a:r>
              <a:rPr lang="ru-RU" b="1" i="1" dirty="0" smtClean="0">
                <a:latin typeface="a_FuturicaLt" pitchFamily="34" charset="-52"/>
              </a:rPr>
              <a:t>2021 </a:t>
            </a:r>
            <a:r>
              <a:rPr lang="ru-RU" b="1" i="1" dirty="0">
                <a:latin typeface="a_FuturicaLt" pitchFamily="34" charset="-52"/>
              </a:rPr>
              <a:t>года мы можем занести себе в </a:t>
            </a:r>
            <a:r>
              <a:rPr lang="ru-RU" b="1" i="1" dirty="0" smtClean="0">
                <a:latin typeface="a_FuturicaLt" pitchFamily="34" charset="-52"/>
              </a:rPr>
              <a:t>актив</a:t>
            </a:r>
          </a:p>
          <a:p>
            <a:pPr lvl="0"/>
            <a:r>
              <a:rPr lang="ru-RU" b="1" i="1" dirty="0" smtClean="0">
                <a:latin typeface="a_FuturicaLt" pitchFamily="34" charset="-52"/>
              </a:rPr>
              <a:t>- обозначить </a:t>
            </a:r>
            <a:r>
              <a:rPr lang="ru-RU" b="1" i="1" dirty="0">
                <a:latin typeface="a_FuturicaLt" pitchFamily="34" charset="-52"/>
              </a:rPr>
              <a:t>цели </a:t>
            </a:r>
            <a:r>
              <a:rPr lang="ru-RU" b="1" i="1">
                <a:latin typeface="a_FuturicaLt" pitchFamily="34" charset="-52"/>
              </a:rPr>
              <a:t>на </a:t>
            </a:r>
            <a:r>
              <a:rPr lang="ru-RU" b="1" i="1" smtClean="0">
                <a:latin typeface="a_FuturicaLt" pitchFamily="34" charset="-52"/>
              </a:rPr>
              <a:t>2022 </a:t>
            </a:r>
            <a:r>
              <a:rPr lang="ru-RU" b="1" i="1" dirty="0" smtClean="0">
                <a:latin typeface="a_FuturicaLt" pitchFamily="34" charset="-52"/>
              </a:rPr>
              <a:t>и последующий годы</a:t>
            </a:r>
          </a:p>
        </p:txBody>
      </p:sp>
      <p:pic>
        <p:nvPicPr>
          <p:cNvPr id="2"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l="1961" t="10390" b="6493"/>
          <a:stretch/>
        </p:blipFill>
        <p:spPr>
          <a:xfrm>
            <a:off x="5004048" y="1628800"/>
            <a:ext cx="3600400" cy="4608512"/>
          </a:xfrm>
          <a:prstGeom prst="rect">
            <a:avLst/>
          </a:prstGeom>
        </p:spPr>
      </p:pic>
      <p:sp>
        <p:nvSpPr>
          <p:cNvPr id="3" name="Прямоугольник 2"/>
          <p:cNvSpPr/>
          <p:nvPr/>
        </p:nvSpPr>
        <p:spPr>
          <a:xfrm>
            <a:off x="2195736" y="548680"/>
            <a:ext cx="4572000" cy="1077218"/>
          </a:xfrm>
          <a:prstGeom prst="rect">
            <a:avLst/>
          </a:prstGeom>
        </p:spPr>
        <p:txBody>
          <a:bodyPr>
            <a:spAutoFit/>
          </a:bodyPr>
          <a:lstStyle/>
          <a:p>
            <a:pPr algn="ctr"/>
            <a:r>
              <a:rPr lang="ru-RU" sz="3200" b="1" i="1" dirty="0">
                <a:solidFill>
                  <a:srgbClr val="FF0000"/>
                </a:solidFill>
                <a:latin typeface="a_FuturicaLt" pitchFamily="34" charset="-52"/>
              </a:rPr>
              <a:t>Уважаемые земляки!</a:t>
            </a:r>
            <a:r>
              <a:rPr lang="ru-RU" sz="3200" dirty="0">
                <a:solidFill>
                  <a:srgbClr val="FF0000"/>
                </a:solidFill>
                <a:latin typeface="a_FuturicaLt" pitchFamily="34" charset="-52"/>
              </a:rPr>
              <a:t/>
            </a:r>
            <a:br>
              <a:rPr lang="ru-RU" sz="3200" dirty="0">
                <a:solidFill>
                  <a:srgbClr val="FF0000"/>
                </a:solidFill>
                <a:latin typeface="a_FuturicaLt" pitchFamily="34" charset="-52"/>
              </a:rPr>
            </a:br>
            <a:endParaRPr lang="ru-RU" sz="3200" dirty="0">
              <a:solidFill>
                <a:srgbClr val="FF0000"/>
              </a:solidFill>
            </a:endParaRPr>
          </a:p>
        </p:txBody>
      </p:sp>
    </p:spTree>
  </p:cSld>
  <p:clrMapOvr>
    <a:masterClrMapping/>
  </p:clrMapOvr>
  <p:transition spd="slow">
    <p:pull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6372" y="855876"/>
            <a:ext cx="7612052" cy="954107"/>
          </a:xfrm>
          <a:prstGeom prst="rect">
            <a:avLst/>
          </a:prstGeom>
          <a:noFill/>
        </p:spPr>
        <p:txBody>
          <a:bodyPr wrap="square" rtlCol="0">
            <a:spAutoFit/>
          </a:bodyPr>
          <a:lstStyle/>
          <a:p>
            <a:pPr algn="just">
              <a:spcAft>
                <a:spcPts val="0"/>
              </a:spcAft>
              <a:tabLst>
                <a:tab pos="2163445" algn="l"/>
              </a:tabLst>
            </a:pPr>
            <a:r>
              <a:rPr lang="ru-RU" sz="2000" b="1" u="sng" dirty="0" smtClean="0">
                <a:latin typeface="Times New Roman"/>
                <a:ea typeface="Times New Roman"/>
              </a:rPr>
              <a:t>Выдано:</a:t>
            </a:r>
          </a:p>
          <a:p>
            <a:pPr algn="just">
              <a:spcAft>
                <a:spcPts val="0"/>
              </a:spcAft>
              <a:tabLst>
                <a:tab pos="2163445" algn="l"/>
              </a:tabLst>
            </a:pPr>
            <a:r>
              <a:rPr lang="ru-RU" b="1" dirty="0" smtClean="0">
                <a:latin typeface="Times New Roman"/>
                <a:ea typeface="Times New Roman"/>
              </a:rPr>
              <a:t>Выдано 19 уведомлений </a:t>
            </a:r>
            <a:r>
              <a:rPr lang="ru-RU" b="1" dirty="0">
                <a:latin typeface="Times New Roman"/>
                <a:ea typeface="Times New Roman"/>
              </a:rPr>
              <a:t>о соответствии указанных в уведомлении о планируемом строительстве объекта </a:t>
            </a:r>
            <a:r>
              <a:rPr lang="ru-RU" b="1" dirty="0" smtClean="0">
                <a:latin typeface="Times New Roman"/>
                <a:ea typeface="Times New Roman"/>
              </a:rPr>
              <a:t>или </a:t>
            </a:r>
            <a:r>
              <a:rPr lang="ru-RU" b="1" dirty="0">
                <a:latin typeface="Times New Roman"/>
                <a:ea typeface="Times New Roman"/>
              </a:rPr>
              <a:t>реконструкции.</a:t>
            </a:r>
            <a:endParaRPr lang="ru-RU" sz="2000" b="1" u="sng" dirty="0" smtClean="0">
              <a:latin typeface="Times New Roman"/>
              <a:ea typeface="Times New Roman"/>
            </a:endParaRPr>
          </a:p>
        </p:txBody>
      </p:sp>
      <p:sp>
        <p:nvSpPr>
          <p:cNvPr id="3" name="Прямоугольник 2"/>
          <p:cNvSpPr/>
          <p:nvPr/>
        </p:nvSpPr>
        <p:spPr>
          <a:xfrm>
            <a:off x="611560" y="332656"/>
            <a:ext cx="8402706" cy="523220"/>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Жилой  фонд:</a:t>
            </a:r>
            <a:endParaRPr lang="ru-RU"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Прямоугольник 3"/>
          <p:cNvSpPr/>
          <p:nvPr/>
        </p:nvSpPr>
        <p:spPr>
          <a:xfrm>
            <a:off x="776372" y="5949280"/>
            <a:ext cx="8044100" cy="430887"/>
          </a:xfrm>
          <a:prstGeom prst="rect">
            <a:avLst/>
          </a:prstGeom>
        </p:spPr>
        <p:txBody>
          <a:bodyPr wrap="square">
            <a:spAutoFit/>
          </a:bodyPr>
          <a:lstStyle/>
          <a:p>
            <a:pPr algn="ctr"/>
            <a:r>
              <a:rPr lang="ru-RU" sz="2200" b="1" dirty="0" smtClean="0">
                <a:solidFill>
                  <a:prstClr val="black"/>
                </a:solidFill>
                <a:latin typeface="Times New Roman"/>
                <a:ea typeface="Times New Roman"/>
              </a:rPr>
              <a:t>Ввод </a:t>
            </a:r>
            <a:r>
              <a:rPr lang="ru-RU" sz="2200" b="1" dirty="0">
                <a:solidFill>
                  <a:prstClr val="black"/>
                </a:solidFill>
                <a:latin typeface="Times New Roman"/>
                <a:ea typeface="Times New Roman"/>
              </a:rPr>
              <a:t>жилья на </a:t>
            </a:r>
            <a:r>
              <a:rPr lang="ru-RU" sz="2200" b="1" dirty="0" smtClean="0">
                <a:solidFill>
                  <a:prstClr val="black"/>
                </a:solidFill>
                <a:latin typeface="Times New Roman"/>
                <a:ea typeface="Times New Roman"/>
              </a:rPr>
              <a:t>31.12.2021 составил </a:t>
            </a:r>
            <a:r>
              <a:rPr lang="ru-RU" sz="2200" b="1" dirty="0" smtClean="0">
                <a:solidFill>
                  <a:srgbClr val="00B050"/>
                </a:solidFill>
                <a:latin typeface="Times New Roman"/>
                <a:ea typeface="Times New Roman"/>
              </a:rPr>
              <a:t>1 490 </a:t>
            </a:r>
            <a:r>
              <a:rPr lang="ru-RU" sz="2200" b="1" dirty="0" smtClean="0">
                <a:solidFill>
                  <a:prstClr val="black"/>
                </a:solidFill>
                <a:latin typeface="Times New Roman"/>
                <a:ea typeface="Times New Roman"/>
              </a:rPr>
              <a:t>кв. м</a:t>
            </a:r>
            <a:r>
              <a:rPr lang="ru-RU" sz="2200" b="1" dirty="0">
                <a:solidFill>
                  <a:prstClr val="black"/>
                </a:solidFill>
                <a:latin typeface="Times New Roman"/>
                <a:ea typeface="Times New Roman"/>
              </a:rPr>
              <a:t>.</a:t>
            </a:r>
            <a:endParaRPr lang="ru-RU" sz="2000" i="1"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98888" y="2097869"/>
            <a:ext cx="5799068" cy="3563525"/>
          </a:xfrm>
          <a:prstGeom prst="rect">
            <a:avLst/>
          </a:prstGeom>
        </p:spPr>
      </p:pic>
    </p:spTree>
    <p:extLst>
      <p:ext uri="{BB962C8B-B14F-4D97-AF65-F5344CB8AC3E}">
        <p14:creationId xmlns:p14="http://schemas.microsoft.com/office/powerpoint/2010/main" val="2217135906"/>
      </p:ext>
    </p:extLst>
  </p:cSld>
  <p:clrMapOvr>
    <a:masterClrMapping/>
  </p:clrMapOvr>
  <p:transition spd="slow">
    <p:pull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32284" y="2348894"/>
            <a:ext cx="2315408" cy="4031873"/>
          </a:xfrm>
          <a:prstGeom prst="rect">
            <a:avLst/>
          </a:prstGeom>
          <a:noFill/>
        </p:spPr>
        <p:txBody>
          <a:bodyPr wrap="square" rtlCol="0">
            <a:spAutoFit/>
          </a:bodyPr>
          <a:lstStyle/>
          <a:p>
            <a:pPr algn="ctr"/>
            <a:r>
              <a:rPr lang="ru-RU" sz="1600" dirty="0">
                <a:cs typeface="AngsanaUPC" panose="02020603050405020304" pitchFamily="18" charset="-34"/>
              </a:rPr>
              <a:t>В</a:t>
            </a:r>
            <a:r>
              <a:rPr lang="ru-RU" sz="1600" b="1" dirty="0">
                <a:cs typeface="AngsanaUPC" panose="02020603050405020304" pitchFamily="18" charset="-34"/>
              </a:rPr>
              <a:t> 2021 </a:t>
            </a:r>
            <a:r>
              <a:rPr lang="ru-RU" sz="1600" dirty="0">
                <a:cs typeface="AngsanaUPC" panose="02020603050405020304" pitchFamily="18" charset="-34"/>
              </a:rPr>
              <a:t>пять молодых семей получили социальную выплату на строительство (приобретение) жилья (средства федерального, областного, местного бюджетов), из них две семьи приобрели жилье на территории города Нижние Серги, две семьи – в городе Екатеринбург, </a:t>
            </a:r>
            <a:endParaRPr lang="ru-RU" sz="1600" dirty="0" smtClean="0">
              <a:cs typeface="AngsanaUPC" panose="02020603050405020304" pitchFamily="18" charset="-34"/>
            </a:endParaRPr>
          </a:p>
          <a:p>
            <a:pPr algn="ctr"/>
            <a:r>
              <a:rPr lang="ru-RU" sz="1600" dirty="0" smtClean="0">
                <a:cs typeface="AngsanaUPC" panose="02020603050405020304" pitchFamily="18" charset="-34"/>
              </a:rPr>
              <a:t>одна </a:t>
            </a:r>
            <a:r>
              <a:rPr lang="ru-RU" sz="1600" dirty="0">
                <a:cs typeface="AngsanaUPC" panose="02020603050405020304" pitchFamily="18" charset="-34"/>
              </a:rPr>
              <a:t>семья в пос. Верхние </a:t>
            </a:r>
            <a:r>
              <a:rPr lang="ru-RU" sz="1600" dirty="0" smtClean="0">
                <a:cs typeface="AngsanaUPC" panose="02020603050405020304" pitchFamily="18" charset="-34"/>
              </a:rPr>
              <a:t>Серги</a:t>
            </a:r>
            <a:endParaRPr lang="ru-RU" sz="1600" dirty="0">
              <a:cs typeface="AngsanaUPC" panose="02020603050405020304" pitchFamily="18" charset="-34"/>
            </a:endParaRPr>
          </a:p>
        </p:txBody>
      </p:sp>
      <p:sp>
        <p:nvSpPr>
          <p:cNvPr id="3" name="Прямоугольник 2"/>
          <p:cNvSpPr/>
          <p:nvPr/>
        </p:nvSpPr>
        <p:spPr>
          <a:xfrm>
            <a:off x="395536" y="360130"/>
            <a:ext cx="8402706" cy="523220"/>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Жилищные условия</a:t>
            </a:r>
            <a:endParaRPr lang="ru-RU"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Прямоугольник 3"/>
          <p:cNvSpPr/>
          <p:nvPr/>
        </p:nvSpPr>
        <p:spPr>
          <a:xfrm>
            <a:off x="776372" y="5696381"/>
            <a:ext cx="7324019" cy="400110"/>
          </a:xfrm>
          <a:prstGeom prst="rect">
            <a:avLst/>
          </a:prstGeom>
        </p:spPr>
        <p:txBody>
          <a:bodyPr wrap="square">
            <a:spAutoFit/>
          </a:bodyPr>
          <a:lstStyle/>
          <a:p>
            <a:pPr algn="ctr"/>
            <a:r>
              <a:rPr lang="ru-RU" sz="2000" i="1" dirty="0" smtClean="0">
                <a:solidFill>
                  <a:prstClr val="black"/>
                </a:solidFill>
                <a:latin typeface="Times New Roman"/>
                <a:ea typeface="Times New Roman"/>
              </a:rPr>
              <a:t> </a:t>
            </a:r>
            <a:endParaRPr lang="ru-RU" sz="2000" i="1" dirty="0"/>
          </a:p>
        </p:txBody>
      </p:sp>
      <p:sp>
        <p:nvSpPr>
          <p:cNvPr id="7" name="Прямоугольник 6"/>
          <p:cNvSpPr/>
          <p:nvPr/>
        </p:nvSpPr>
        <p:spPr>
          <a:xfrm>
            <a:off x="539552" y="1052736"/>
            <a:ext cx="7992888" cy="1323439"/>
          </a:xfrm>
          <a:prstGeom prst="rect">
            <a:avLst/>
          </a:prstGeom>
        </p:spPr>
        <p:txBody>
          <a:bodyPr wrap="square">
            <a:spAutoFit/>
          </a:bodyPr>
          <a:lstStyle/>
          <a:p>
            <a:pPr indent="449580" algn="ctr">
              <a:spcAft>
                <a:spcPts val="0"/>
              </a:spcAft>
            </a:pPr>
            <a:r>
              <a:rPr lang="ru-RU" sz="2000" dirty="0">
                <a:solidFill>
                  <a:srgbClr val="00B0F0"/>
                </a:solidFill>
                <a:latin typeface="Times New Roman" panose="02020603050405020304" pitchFamily="18" charset="0"/>
                <a:ea typeface="Times New Roman" panose="02020603050405020304" pitchFamily="18" charset="0"/>
              </a:rPr>
              <a:t>В 2021 году от граждан </a:t>
            </a:r>
            <a:r>
              <a:rPr lang="ru-RU" sz="2000" b="1" dirty="0">
                <a:solidFill>
                  <a:srgbClr val="00B0F0"/>
                </a:solidFill>
                <a:latin typeface="Times New Roman" panose="02020603050405020304" pitchFamily="18" charset="0"/>
                <a:ea typeface="Times New Roman" panose="02020603050405020304" pitchFamily="18" charset="0"/>
              </a:rPr>
              <a:t>поступило 5 заявлений</a:t>
            </a:r>
            <a:r>
              <a:rPr lang="ru-RU" sz="2000" dirty="0">
                <a:solidFill>
                  <a:srgbClr val="00B0F0"/>
                </a:solidFill>
                <a:latin typeface="Times New Roman" panose="02020603050405020304" pitchFamily="18" charset="0"/>
                <a:ea typeface="Times New Roman" panose="02020603050405020304" pitchFamily="18" charset="0"/>
              </a:rPr>
              <a:t> о постановке на учет нуждающихся в улучшении жилищных условий, из них: 1 малоимущая многодетная семья, 4 молодых семьи. По всем заявлениям приняты положительные решения.</a:t>
            </a:r>
            <a:endParaRPr lang="ru-RU" sz="2000" dirty="0">
              <a:solidFill>
                <a:srgbClr val="00B0F0"/>
              </a:solidFill>
              <a:effectLst/>
              <a:latin typeface="Times New Roman" panose="02020603050405020304" pitchFamily="18" charset="0"/>
              <a:ea typeface="Times New Roman" panose="02020603050405020304" pitchFamily="18" charset="0"/>
            </a:endParaRPr>
          </a:p>
        </p:txBody>
      </p:sp>
      <p:pic>
        <p:nvPicPr>
          <p:cNvPr id="10" name="Рисунок 9"/>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432" y="2376175"/>
            <a:ext cx="2448272" cy="4077161"/>
          </a:xfrm>
          <a:prstGeom prst="rect">
            <a:avLst/>
          </a:prstGeom>
          <a:noFill/>
          <a:ln>
            <a:noFill/>
          </a:ln>
        </p:spPr>
      </p:pic>
      <p:pic>
        <p:nvPicPr>
          <p:cNvPr id="5" name="Рисунок 4"/>
          <p:cNvPicPr>
            <a:picLocks noChangeAspect="1"/>
          </p:cNvPicPr>
          <p:nvPr/>
        </p:nvPicPr>
        <p:blipFill rotWithShape="1">
          <a:blip r:embed="rId3">
            <a:extLst>
              <a:ext uri="{28A0092B-C50C-407E-A947-70E740481C1C}">
                <a14:useLocalDpi xmlns:a14="http://schemas.microsoft.com/office/drawing/2010/main" val="0"/>
              </a:ext>
            </a:extLst>
          </a:blip>
          <a:srcRect l="5201" t="17451" r="5201" b="3801"/>
          <a:stretch/>
        </p:blipFill>
        <p:spPr>
          <a:xfrm>
            <a:off x="2987825" y="2376174"/>
            <a:ext cx="3384376" cy="4005153"/>
          </a:xfrm>
          <a:prstGeom prst="rect">
            <a:avLst/>
          </a:prstGeom>
        </p:spPr>
      </p:pic>
    </p:spTree>
    <p:extLst>
      <p:ext uri="{BB962C8B-B14F-4D97-AF65-F5344CB8AC3E}">
        <p14:creationId xmlns:p14="http://schemas.microsoft.com/office/powerpoint/2010/main" val="545018761"/>
      </p:ext>
    </p:extLst>
  </p:cSld>
  <p:clrMapOvr>
    <a:masterClrMapping/>
  </p:clrMapOvr>
  <p:transition spd="slow">
    <p:pull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23528" y="397263"/>
            <a:ext cx="8402706" cy="523220"/>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Жилищно-коммунальное хозяйство</a:t>
            </a:r>
            <a:endParaRPr lang="ru-RU"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 name="Прямоугольник 1"/>
          <p:cNvSpPr/>
          <p:nvPr/>
        </p:nvSpPr>
        <p:spPr>
          <a:xfrm>
            <a:off x="3507032" y="1628800"/>
            <a:ext cx="5512568" cy="4401205"/>
          </a:xfrm>
          <a:prstGeom prst="rect">
            <a:avLst/>
          </a:prstGeom>
        </p:spPr>
        <p:txBody>
          <a:bodyPr wrap="square">
            <a:spAutoFit/>
          </a:bodyPr>
          <a:lstStyle/>
          <a:p>
            <a:pPr algn="ctr"/>
            <a:r>
              <a:rPr lang="ru-RU" sz="2000" b="1" dirty="0">
                <a:solidFill>
                  <a:srgbClr val="0070C0"/>
                </a:solidFill>
              </a:rPr>
              <a:t>Организации, предоставляющие услуги в сфере </a:t>
            </a:r>
            <a:r>
              <a:rPr lang="ru-RU" sz="2000" b="1" dirty="0" err="1">
                <a:solidFill>
                  <a:srgbClr val="0070C0"/>
                </a:solidFill>
              </a:rPr>
              <a:t>жилищно</a:t>
            </a:r>
            <a:r>
              <a:rPr lang="ru-RU" sz="2000" b="1" dirty="0">
                <a:solidFill>
                  <a:srgbClr val="0070C0"/>
                </a:solidFill>
              </a:rPr>
              <a:t> – коммунального хозяйства на территории Нижнесергинского городского поселения:</a:t>
            </a:r>
          </a:p>
          <a:p>
            <a:pPr marL="342900" indent="-342900">
              <a:buFont typeface="Wingdings" panose="05000000000000000000" pitchFamily="2" charset="2"/>
              <a:buChar char="q"/>
            </a:pPr>
            <a:r>
              <a:rPr lang="ru-RU" b="1" dirty="0" smtClean="0"/>
              <a:t> </a:t>
            </a:r>
            <a:r>
              <a:rPr lang="ru-RU" b="1" dirty="0"/>
              <a:t>- МУП «</a:t>
            </a:r>
            <a:r>
              <a:rPr lang="ru-RU" b="1" dirty="0" smtClean="0"/>
              <a:t>Энергоресурс г . Нижние Серги», </a:t>
            </a:r>
            <a:r>
              <a:rPr lang="ru-RU" b="1" dirty="0"/>
              <a:t>осуществляющий водоснабжение и водоотведение, теплоснабжение;</a:t>
            </a:r>
          </a:p>
          <a:p>
            <a:pPr marL="342900" indent="-342900">
              <a:buFont typeface="Wingdings" panose="05000000000000000000" pitchFamily="2" charset="2"/>
              <a:buChar char="q"/>
            </a:pPr>
            <a:r>
              <a:rPr lang="ru-RU" b="1" dirty="0"/>
              <a:t>-АО «Региональная сетевая компания», РЭС «Западные электрические сети» Филиала ОАО «МРСК-Урала» - Свердловэнерго, снабжающие нас электричеством;</a:t>
            </a:r>
          </a:p>
          <a:p>
            <a:pPr marL="342900" indent="-342900">
              <a:buFont typeface="Wingdings" panose="05000000000000000000" pitchFamily="2" charset="2"/>
              <a:buChar char="q"/>
            </a:pPr>
            <a:r>
              <a:rPr lang="ru-RU" b="1" dirty="0"/>
              <a:t>-ООО </a:t>
            </a:r>
            <a:r>
              <a:rPr lang="ru-RU" b="1" dirty="0" smtClean="0"/>
              <a:t>«Нижнесергинский </a:t>
            </a:r>
            <a:r>
              <a:rPr lang="ru-RU" b="1" dirty="0" err="1" smtClean="0"/>
              <a:t>ЖилСервис</a:t>
            </a:r>
            <a:r>
              <a:rPr lang="ru-RU" b="1" dirty="0"/>
              <a:t>», </a:t>
            </a:r>
            <a:r>
              <a:rPr lang="ru-RU" b="1" dirty="0" smtClean="0"/>
              <a:t>осуществляющий </a:t>
            </a:r>
            <a:r>
              <a:rPr lang="ru-RU" b="1" dirty="0"/>
              <a:t>деятельность в сфере управления многоквартирными </a:t>
            </a:r>
            <a:r>
              <a:rPr lang="ru-RU" b="1" dirty="0" smtClean="0"/>
              <a:t>домами</a:t>
            </a:r>
            <a:endParaRPr lang="ru-RU" b="1" dirty="0"/>
          </a:p>
          <a:p>
            <a:endParaRPr lang="ru-RU" sz="2000" b="1"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339074"/>
            <a:ext cx="3183504" cy="4365104"/>
          </a:xfrm>
          <a:prstGeom prst="rect">
            <a:avLst/>
          </a:prstGeom>
        </p:spPr>
      </p:pic>
    </p:spTree>
    <p:extLst>
      <p:ext uri="{BB962C8B-B14F-4D97-AF65-F5344CB8AC3E}">
        <p14:creationId xmlns:p14="http://schemas.microsoft.com/office/powerpoint/2010/main" val="474083134"/>
      </p:ext>
    </p:extLst>
  </p:cSld>
  <p:clrMapOvr>
    <a:masterClrMapping/>
  </p:clrMapOvr>
  <p:transition spd="slow">
    <p:pull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95536" y="267355"/>
            <a:ext cx="8402706" cy="523220"/>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Жилищно-коммунальное хозяйство</a:t>
            </a:r>
            <a:endParaRPr lang="ru-RU"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Прямоугольник 3"/>
          <p:cNvSpPr/>
          <p:nvPr/>
        </p:nvSpPr>
        <p:spPr>
          <a:xfrm>
            <a:off x="2890927" y="855876"/>
            <a:ext cx="5760640" cy="553998"/>
          </a:xfrm>
          <a:prstGeom prst="rect">
            <a:avLst/>
          </a:prstGeom>
        </p:spPr>
        <p:txBody>
          <a:bodyPr wrap="square">
            <a:spAutoFit/>
          </a:bodyPr>
          <a:lstStyle/>
          <a:p>
            <a:pPr marL="270510" indent="449580" algn="just">
              <a:spcAft>
                <a:spcPts val="0"/>
              </a:spcAft>
            </a:pPr>
            <a:endParaRPr lang="ru-RU" sz="1600" dirty="0">
              <a:latin typeface="Times New Roman"/>
              <a:ea typeface="Times New Roman"/>
            </a:endParaRPr>
          </a:p>
          <a:p>
            <a:pPr marL="270510" indent="449580" algn="just">
              <a:spcAft>
                <a:spcPts val="0"/>
              </a:spcAft>
            </a:pPr>
            <a:endParaRPr lang="ru-RU" sz="1400" dirty="0">
              <a:effectLst/>
              <a:latin typeface="Times New Roman"/>
              <a:ea typeface="Times New Roman"/>
            </a:endParaRP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1247" y="1700808"/>
            <a:ext cx="2777533" cy="3353403"/>
          </a:xfrm>
          <a:prstGeom prst="rect">
            <a:avLst/>
          </a:prstGeom>
        </p:spPr>
      </p:pic>
      <p:sp>
        <p:nvSpPr>
          <p:cNvPr id="5" name="Прямоугольник 4"/>
          <p:cNvSpPr/>
          <p:nvPr/>
        </p:nvSpPr>
        <p:spPr>
          <a:xfrm>
            <a:off x="683568" y="1092879"/>
            <a:ext cx="4572000" cy="5047536"/>
          </a:xfrm>
          <a:prstGeom prst="rect">
            <a:avLst/>
          </a:prstGeom>
        </p:spPr>
        <p:txBody>
          <a:bodyPr>
            <a:spAutoFit/>
          </a:bodyPr>
          <a:lstStyle/>
          <a:p>
            <a:pPr algn="just">
              <a:spcAft>
                <a:spcPts val="0"/>
              </a:spcAft>
            </a:pPr>
            <a:r>
              <a:rPr lang="ru-RU" sz="1400" dirty="0">
                <a:latin typeface="Times New Roman" panose="02020603050405020304" pitchFamily="18" charset="0"/>
                <a:ea typeface="Times New Roman" panose="02020603050405020304" pitchFamily="18" charset="0"/>
              </a:rPr>
              <a:t>В ходе подготовки к отопительному периоду 2021/2022гг, согласно плану мероприятий, </a:t>
            </a:r>
            <a:r>
              <a:rPr lang="ru-RU" sz="1400" u="sng" dirty="0">
                <a:latin typeface="Times New Roman" panose="02020603050405020304" pitchFamily="18" charset="0"/>
                <a:ea typeface="Times New Roman" panose="02020603050405020304" pitchFamily="18" charset="0"/>
              </a:rPr>
              <a:t>выполнены работы:</a:t>
            </a:r>
            <a:endParaRPr lang="ru-RU" sz="1400" dirty="0">
              <a:latin typeface="Times New Roman" panose="02020603050405020304" pitchFamily="18" charset="0"/>
              <a:ea typeface="Times New Roman" panose="02020603050405020304" pitchFamily="18" charset="0"/>
            </a:endParaRPr>
          </a:p>
          <a:p>
            <a:pPr marL="342900" lvl="0" indent="-342900" algn="just">
              <a:spcAft>
                <a:spcPts val="0"/>
              </a:spcAft>
              <a:buFont typeface="+mj-lt"/>
              <a:buAutoNum type="arabicPeriod"/>
            </a:pPr>
            <a:r>
              <a:rPr lang="ru-RU" sz="1400" dirty="0">
                <a:latin typeface="Times New Roman" panose="02020603050405020304" pitchFamily="18" charset="0"/>
                <a:ea typeface="Times New Roman" panose="02020603050405020304" pitchFamily="18" charset="0"/>
              </a:rPr>
              <a:t>Гидравлическое испытание тепловых сетей (согласно утвержденного графика, центральная часть города) </a:t>
            </a:r>
          </a:p>
          <a:p>
            <a:pPr marL="342900" lvl="0" indent="-342900" algn="just">
              <a:spcAft>
                <a:spcPts val="0"/>
              </a:spcAft>
              <a:buFont typeface="+mj-lt"/>
              <a:buAutoNum type="arabicPeriod"/>
            </a:pPr>
            <a:r>
              <a:rPr lang="ru-RU" sz="1400" dirty="0">
                <a:latin typeface="Times New Roman" panose="02020603050405020304" pitchFamily="18" charset="0"/>
                <a:ea typeface="Times New Roman" panose="02020603050405020304" pitchFamily="18" charset="0"/>
              </a:rPr>
              <a:t>Останов котельной № 1 по ул. Уральская. Установка заглушки на газопровод котельной.</a:t>
            </a:r>
          </a:p>
          <a:p>
            <a:pPr marL="342900" lvl="0" indent="-342900" algn="just">
              <a:spcAft>
                <a:spcPts val="0"/>
              </a:spcAft>
              <a:buFont typeface="+mj-lt"/>
              <a:buAutoNum type="arabicPeriod"/>
            </a:pPr>
            <a:r>
              <a:rPr lang="ru-RU" sz="1400" dirty="0">
                <a:latin typeface="Times New Roman" panose="02020603050405020304" pitchFamily="18" charset="0"/>
                <a:ea typeface="Times New Roman" panose="02020603050405020304" pitchFamily="18" charset="0"/>
              </a:rPr>
              <a:t>Замена уплотнительных колец на запорной арматуре котлового контура котельной № 1 по ул. Уральская.</a:t>
            </a:r>
          </a:p>
          <a:p>
            <a:pPr marL="342900" lvl="0" indent="-342900" algn="just">
              <a:spcAft>
                <a:spcPts val="0"/>
              </a:spcAft>
              <a:buFont typeface="+mj-lt"/>
              <a:buAutoNum type="arabicPeriod"/>
            </a:pPr>
            <a:r>
              <a:rPr lang="ru-RU" sz="1400" dirty="0">
                <a:latin typeface="Times New Roman" panose="02020603050405020304" pitchFamily="18" charset="0"/>
                <a:ea typeface="Times New Roman" panose="02020603050405020304" pitchFamily="18" charset="0"/>
              </a:rPr>
              <a:t>Снятие заглушки, </a:t>
            </a:r>
            <a:r>
              <a:rPr lang="ru-RU" sz="1400" dirty="0" err="1">
                <a:latin typeface="Times New Roman" panose="02020603050405020304" pitchFamily="18" charset="0"/>
                <a:ea typeface="Times New Roman" panose="02020603050405020304" pitchFamily="18" charset="0"/>
              </a:rPr>
              <a:t>опрессовка</a:t>
            </a:r>
            <a:r>
              <a:rPr lang="ru-RU" sz="1400" dirty="0">
                <a:latin typeface="Times New Roman" panose="02020603050405020304" pitchFamily="18" charset="0"/>
                <a:ea typeface="Times New Roman" panose="02020603050405020304" pitchFamily="18" charset="0"/>
              </a:rPr>
              <a:t> газопровода котельной. Установка преобразователя расчетно-измерительного ТЭКОН-19 зав. № 001/7623 Подача газа в котельную и подготовка котельной к запуску в работу.</a:t>
            </a:r>
          </a:p>
          <a:p>
            <a:pPr marL="342900" lvl="0" indent="-342900" algn="just">
              <a:spcAft>
                <a:spcPts val="0"/>
              </a:spcAft>
              <a:buFont typeface="+mj-lt"/>
              <a:buAutoNum type="arabicPeriod"/>
            </a:pPr>
            <a:r>
              <a:rPr lang="ru-RU" sz="1400" dirty="0">
                <a:latin typeface="Times New Roman" panose="02020603050405020304" pitchFamily="18" charset="0"/>
                <a:ea typeface="Times New Roman" panose="02020603050405020304" pitchFamily="18" charset="0"/>
              </a:rPr>
              <a:t>Гидравлические испытания тепловых сетей (согласно утвержденного графика, район курорта)</a:t>
            </a:r>
          </a:p>
          <a:p>
            <a:pPr marL="342900" lvl="0" indent="-342900" algn="just">
              <a:spcAft>
                <a:spcPts val="0"/>
              </a:spcAft>
              <a:buFont typeface="+mj-lt"/>
              <a:buAutoNum type="arabicPeriod"/>
            </a:pPr>
            <a:r>
              <a:rPr lang="ru-RU" sz="1400" dirty="0">
                <a:latin typeface="Times New Roman" panose="02020603050405020304" pitchFamily="18" charset="0"/>
                <a:ea typeface="Times New Roman" panose="02020603050405020304" pitchFamily="18" charset="0"/>
              </a:rPr>
              <a:t>Останов котельной с 07.06.2021 по 11.06.2021 (</a:t>
            </a:r>
            <a:r>
              <a:rPr lang="ru-RU" sz="1400" dirty="0" err="1">
                <a:latin typeface="Times New Roman" panose="02020603050405020304" pitchFamily="18" charset="0"/>
                <a:ea typeface="Times New Roman" panose="02020603050405020304" pitchFamily="18" charset="0"/>
              </a:rPr>
              <a:t>переврезка</a:t>
            </a:r>
            <a:r>
              <a:rPr lang="ru-RU" sz="1400" dirty="0">
                <a:latin typeface="Times New Roman" panose="02020603050405020304" pitchFamily="18" charset="0"/>
                <a:ea typeface="Times New Roman" panose="02020603050405020304" pitchFamily="18" charset="0"/>
              </a:rPr>
              <a:t> участков подающего и обратного трубопровода диаметром 219 мм на сетевом контуре котельной)</a:t>
            </a:r>
          </a:p>
          <a:p>
            <a:pPr marL="342900" lvl="0" indent="-342900">
              <a:spcAft>
                <a:spcPts val="0"/>
              </a:spcAft>
              <a:buFont typeface="+mj-lt"/>
              <a:buAutoNum type="arabicPeriod"/>
            </a:pPr>
            <a:r>
              <a:rPr lang="ru-RU" sz="1400" dirty="0">
                <a:latin typeface="Times New Roman" panose="02020603050405020304" pitchFamily="18" charset="0"/>
                <a:ea typeface="Times New Roman" panose="02020603050405020304" pitchFamily="18" charset="0"/>
              </a:rPr>
              <a:t>Заполнение водой котлового и сетевого контура котельной № 2 по ул. Отдыха. </a:t>
            </a:r>
            <a:r>
              <a:rPr lang="ru-RU" sz="1400" dirty="0" err="1">
                <a:latin typeface="Times New Roman" panose="02020603050405020304" pitchFamily="18" charset="0"/>
                <a:ea typeface="Times New Roman" panose="02020603050405020304" pitchFamily="18" charset="0"/>
              </a:rPr>
              <a:t>Опрессовка</a:t>
            </a:r>
            <a:r>
              <a:rPr lang="ru-RU" sz="1400" dirty="0">
                <a:latin typeface="Times New Roman" panose="02020603050405020304" pitchFamily="18" charset="0"/>
                <a:ea typeface="Times New Roman" panose="02020603050405020304" pitchFamily="18" charset="0"/>
              </a:rPr>
              <a:t> оборудования после ремонта.</a:t>
            </a:r>
            <a:endParaRPr lang="ru-RU" sz="1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19022823"/>
      </p:ext>
    </p:extLst>
  </p:cSld>
  <p:clrMapOvr>
    <a:masterClrMapping/>
  </p:clrMapOvr>
  <p:transition spd="slow">
    <p:pull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23528" y="332656"/>
            <a:ext cx="8402706" cy="523220"/>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Жилищно-коммунальное хозяйство</a:t>
            </a:r>
            <a:endParaRPr lang="ru-RU"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Прямоугольник 3"/>
          <p:cNvSpPr/>
          <p:nvPr/>
        </p:nvSpPr>
        <p:spPr>
          <a:xfrm>
            <a:off x="467544" y="980728"/>
            <a:ext cx="8208911" cy="2797689"/>
          </a:xfrm>
          <a:prstGeom prst="rect">
            <a:avLst/>
          </a:prstGeom>
        </p:spPr>
        <p:txBody>
          <a:bodyPr wrap="square">
            <a:spAutoFit/>
          </a:bodyPr>
          <a:lstStyle/>
          <a:p>
            <a:pPr indent="450215" algn="just">
              <a:spcAft>
                <a:spcPts val="0"/>
              </a:spcAft>
            </a:pPr>
            <a:r>
              <a:rPr lang="ru-RU" sz="1600" b="1" dirty="0">
                <a:latin typeface="Times New Roman" panose="02020603050405020304" pitchFamily="18" charset="0"/>
                <a:ea typeface="Times New Roman" panose="02020603050405020304" pitchFamily="18" charset="0"/>
              </a:rPr>
              <a:t>Проведена модернизация сетей водоснабжения и теплоснабжения по следующим участкам: </a:t>
            </a:r>
          </a:p>
          <a:p>
            <a:pPr marL="342900" lvl="0" indent="-342900" algn="just">
              <a:lnSpc>
                <a:spcPct val="115000"/>
              </a:lnSpc>
              <a:spcAft>
                <a:spcPts val="0"/>
              </a:spcAft>
              <a:buFont typeface="Symbol" panose="05050102010706020507" pitchFamily="18" charset="2"/>
              <a:buChar char=""/>
            </a:pPr>
            <a:r>
              <a:rPr lang="ru-RU" sz="1600" dirty="0">
                <a:latin typeface="Times New Roman" panose="02020603050405020304" pitchFamily="18" charset="0"/>
                <a:ea typeface="Times New Roman" panose="02020603050405020304" pitchFamily="18" charset="0"/>
                <a:cs typeface="Times New Roman" panose="02020603050405020304" pitchFamily="18" charset="0"/>
              </a:rPr>
              <a:t>"Модернизация участка тепловых сетей с водопроводом по ул. Федотова в г. Нижние Серги» </a:t>
            </a:r>
            <a:endParaRPr lang="ru-RU" sz="12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0"/>
              </a:spcAft>
              <a:buFont typeface="Symbol" panose="05050102010706020507" pitchFamily="18" charset="2"/>
              <a:buChar char=""/>
            </a:pPr>
            <a:r>
              <a:rPr lang="ru-RU" sz="1600" dirty="0">
                <a:latin typeface="Times New Roman" panose="02020603050405020304" pitchFamily="18" charset="0"/>
                <a:ea typeface="Times New Roman" panose="02020603050405020304" pitchFamily="18" charset="0"/>
                <a:cs typeface="Times New Roman" panose="02020603050405020304" pitchFamily="18" charset="0"/>
              </a:rPr>
              <a:t> "Модернизация участка тепловых сетей по Юбилейная в г. Нижние Серги»</a:t>
            </a:r>
            <a:endParaRPr lang="ru-RU" sz="12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0"/>
              </a:spcAft>
              <a:buFont typeface="Symbol" panose="05050102010706020507" pitchFamily="18" charset="2"/>
              <a:buChar char=""/>
            </a:pPr>
            <a:r>
              <a:rPr lang="ru-RU" sz="1600" dirty="0">
                <a:latin typeface="Times New Roman" panose="02020603050405020304" pitchFamily="18" charset="0"/>
                <a:ea typeface="Times New Roman" panose="02020603050405020304" pitchFamily="18" charset="0"/>
                <a:cs typeface="Times New Roman" panose="02020603050405020304" pitchFamily="18" charset="0"/>
              </a:rPr>
              <a:t>"Модернизация участка тепловых сетей по ул. Розы Люксембург в направлении дома № 89 в г. Нижние Серги»</a:t>
            </a:r>
            <a:endParaRPr lang="ru-RU" sz="12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0"/>
              </a:spcAft>
              <a:buFont typeface="Symbol" panose="05050102010706020507" pitchFamily="18" charset="2"/>
              <a:buChar char=""/>
            </a:pPr>
            <a:r>
              <a:rPr lang="ru-RU" sz="1600" dirty="0">
                <a:latin typeface="Times New Roman" panose="02020603050405020304" pitchFamily="18" charset="0"/>
                <a:ea typeface="Times New Roman" panose="02020603050405020304" pitchFamily="18" charset="0"/>
                <a:cs typeface="Times New Roman" panose="02020603050405020304" pitchFamily="18" charset="0"/>
              </a:rPr>
              <a:t>"Модернизация участка тепловых сетей от ТК по ул. Титова 82 до ТК по ул. Титова 80 в г. Нижние Серги".</a:t>
            </a:r>
            <a:endParaRPr lang="ru-RU" sz="1200" dirty="0">
              <a:latin typeface="Calibri" panose="020F0502020204030204" pitchFamily="34" charset="0"/>
              <a:ea typeface="Times New Roman" panose="02020603050405020304" pitchFamily="18" charset="0"/>
              <a:cs typeface="Times New Roman" panose="02020603050405020304" pitchFamily="18" charset="0"/>
            </a:endParaRPr>
          </a:p>
          <a:p>
            <a:pPr lvl="0" indent="450215" algn="just"/>
            <a:endParaRPr lang="ru-RU" sz="15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584" y="3501008"/>
            <a:ext cx="3672408" cy="3020290"/>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0072" y="3254863"/>
            <a:ext cx="3101444" cy="3265960"/>
          </a:xfrm>
          <a:prstGeom prst="rect">
            <a:avLst/>
          </a:prstGeom>
        </p:spPr>
      </p:pic>
    </p:spTree>
    <p:extLst>
      <p:ext uri="{BB962C8B-B14F-4D97-AF65-F5344CB8AC3E}">
        <p14:creationId xmlns:p14="http://schemas.microsoft.com/office/powerpoint/2010/main" val="3270470063"/>
      </p:ext>
    </p:extLst>
  </p:cSld>
  <p:clrMapOvr>
    <a:masterClrMapping/>
  </p:clrMapOvr>
  <p:transition spd="slow">
    <p:pull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23528" y="332656"/>
            <a:ext cx="8402706" cy="523220"/>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Жилищно-коммунальное хозяйство</a:t>
            </a:r>
            <a:endParaRPr lang="ru-RU"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9" name="Рисунок 8"/>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11960" y="1019521"/>
            <a:ext cx="4514274" cy="2625503"/>
          </a:xfrm>
          <a:prstGeom prst="rect">
            <a:avLst/>
          </a:prstGeom>
          <a:noFill/>
          <a:ln>
            <a:noFill/>
          </a:ln>
        </p:spPr>
      </p:pic>
      <p:sp>
        <p:nvSpPr>
          <p:cNvPr id="2" name="Прямоугольник 1"/>
          <p:cNvSpPr/>
          <p:nvPr/>
        </p:nvSpPr>
        <p:spPr>
          <a:xfrm>
            <a:off x="395536" y="1268760"/>
            <a:ext cx="3528392" cy="4524315"/>
          </a:xfrm>
          <a:prstGeom prst="rect">
            <a:avLst/>
          </a:prstGeom>
        </p:spPr>
        <p:txBody>
          <a:bodyPr wrap="square">
            <a:spAutoFit/>
          </a:bodyPr>
          <a:lstStyle/>
          <a:p>
            <a:pPr algn="just">
              <a:spcAft>
                <a:spcPts val="0"/>
              </a:spcAft>
            </a:pPr>
            <a:r>
              <a:rPr lang="ru-RU" dirty="0" smtClean="0">
                <a:latin typeface="Times New Roman" panose="02020603050405020304" pitchFamily="18" charset="0"/>
                <a:ea typeface="Times New Roman" panose="02020603050405020304" pitchFamily="18" charset="0"/>
              </a:rPr>
              <a:t>В </a:t>
            </a:r>
            <a:r>
              <a:rPr lang="ru-RU" dirty="0">
                <a:latin typeface="Times New Roman" panose="02020603050405020304" pitchFamily="18" charset="0"/>
                <a:ea typeface="Times New Roman" panose="02020603050405020304" pitchFamily="18" charset="0"/>
              </a:rPr>
              <a:t>2021 году проведено обустройство девяти контейнерных площадок для сбора твердых коммунальных отходов на территории Нижнесергинского городского поселения, выполнено обустройство асфальтового покрытия на территории частного сектора. В целях ухода от </a:t>
            </a:r>
            <a:r>
              <a:rPr lang="ru-RU" dirty="0" err="1">
                <a:latin typeface="Times New Roman" panose="02020603050405020304" pitchFamily="18" charset="0"/>
                <a:ea typeface="Times New Roman" panose="02020603050405020304" pitchFamily="18" charset="0"/>
              </a:rPr>
              <a:t>помешкового</a:t>
            </a:r>
            <a:r>
              <a:rPr lang="ru-RU" dirty="0">
                <a:latin typeface="Times New Roman" panose="02020603050405020304" pitchFamily="18" charset="0"/>
                <a:ea typeface="Times New Roman" panose="02020603050405020304" pitchFamily="18" charset="0"/>
              </a:rPr>
              <a:t> сбора ТКО, также будет продолжена работа по установке контейнерных площадок на территории частного сектора Нижнесергинского городского поселения.</a:t>
            </a:r>
            <a:endParaRPr lang="ru-RU" sz="1600" dirty="0">
              <a:effectLst/>
              <a:latin typeface="Times New Roman" panose="02020603050405020304" pitchFamily="18" charset="0"/>
              <a:ea typeface="Times New Roman" panose="02020603050405020304" pitchFamily="18" charset="0"/>
            </a:endParaRPr>
          </a:p>
        </p:txBody>
      </p:sp>
      <p:pic>
        <p:nvPicPr>
          <p:cNvPr id="5" name="Рисунок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960" y="3802542"/>
            <a:ext cx="4514274" cy="2762777"/>
          </a:xfrm>
          <a:prstGeom prst="rect">
            <a:avLst/>
          </a:prstGeom>
          <a:noFill/>
          <a:ln>
            <a:noFill/>
          </a:ln>
        </p:spPr>
      </p:pic>
    </p:spTree>
    <p:extLst>
      <p:ext uri="{BB962C8B-B14F-4D97-AF65-F5344CB8AC3E}">
        <p14:creationId xmlns:p14="http://schemas.microsoft.com/office/powerpoint/2010/main" val="3762962672"/>
      </p:ext>
    </p:extLst>
  </p:cSld>
  <p:clrMapOvr>
    <a:masterClrMapping/>
  </p:clrMapOvr>
  <p:transition spd="slow">
    <p:pull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57445" y="406576"/>
            <a:ext cx="8402706" cy="523220"/>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Капитальный ремонт</a:t>
            </a:r>
            <a:endParaRPr lang="ru-RU"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 name="Прямоугольник 1"/>
          <p:cNvSpPr/>
          <p:nvPr/>
        </p:nvSpPr>
        <p:spPr>
          <a:xfrm>
            <a:off x="4355976" y="1088811"/>
            <a:ext cx="4536504" cy="6647974"/>
          </a:xfrm>
          <a:prstGeom prst="rect">
            <a:avLst/>
          </a:prstGeom>
        </p:spPr>
        <p:txBody>
          <a:bodyPr wrap="square">
            <a:spAutoFit/>
          </a:bodyPr>
          <a:lstStyle/>
          <a:p>
            <a:r>
              <a:rPr lang="ru-RU" sz="1600" dirty="0"/>
              <a:t>Продолжаем работу по долгосрочной региональной программе </a:t>
            </a:r>
            <a:r>
              <a:rPr lang="ru-RU" sz="1600" b="1" dirty="0"/>
              <a:t>капитального ремонта общего имущества</a:t>
            </a:r>
            <a:r>
              <a:rPr lang="ru-RU" sz="1600" dirty="0"/>
              <a:t> в многоквартирных домах Свердловской области.</a:t>
            </a:r>
          </a:p>
          <a:p>
            <a:r>
              <a:rPr lang="ru-RU" sz="1600" dirty="0"/>
              <a:t>По капитальному ремонту многоквартирных домов на 2021 год включены следующие дома: ул. Ленина, д. 48 (водоотведение), ул. Ленина, д. 44 (водоотведение), ул. Ленина, д. 46 (водоотведение), ул. Титова, д. 64 (внутридомовые инженерные системы), ул. Титова, д. 66 (внутридомовые инженерные системы), ул. Розы Люксембург, д. 77 (весь комплекс работ), ремонт кровли и ремонт фасада не выполнены, работы перенесены на 2022 год, ул. Титова, д. 74 (весь комплекс работ), ремонт кровли не выполнен, работы перенесены на 2022 год, ул. Титова, д. 68 (внутридомовые инженерные системы), ул. Розы Люксембург, д. 85 (внутридомовые инженерные системы).</a:t>
            </a:r>
          </a:p>
          <a:p>
            <a:pPr algn="just"/>
            <a:endParaRPr lang="ru-RU" dirty="0" smtClean="0">
              <a:latin typeface="Times New Roman"/>
              <a:ea typeface="Times New Roman"/>
            </a:endParaRPr>
          </a:p>
          <a:p>
            <a:pPr marL="270510" indent="449580" algn="just">
              <a:spcAft>
                <a:spcPts val="0"/>
              </a:spcAft>
            </a:pPr>
            <a:endParaRPr lang="ru-RU" dirty="0">
              <a:latin typeface="Times New Roman"/>
              <a:ea typeface="Times New Roman"/>
            </a:endParaRPr>
          </a:p>
          <a:p>
            <a:pPr marL="270510" indent="449580" algn="just">
              <a:spcAft>
                <a:spcPts val="0"/>
              </a:spcAft>
            </a:pPr>
            <a:endParaRPr lang="ru-RU" dirty="0" smtClean="0">
              <a:latin typeface="Times New Roman"/>
              <a:ea typeface="Times New Roman"/>
            </a:endParaRPr>
          </a:p>
          <a:p>
            <a:pPr marL="270510" indent="449580" algn="just">
              <a:spcAft>
                <a:spcPts val="0"/>
              </a:spcAft>
            </a:pPr>
            <a:endParaRPr lang="ru-RU" dirty="0">
              <a:latin typeface="Times New Roman"/>
              <a:ea typeface="Times New Roman"/>
            </a:endParaRPr>
          </a:p>
          <a:p>
            <a:pPr marL="270510" indent="449580" algn="just">
              <a:spcAft>
                <a:spcPts val="0"/>
              </a:spcAft>
            </a:pPr>
            <a:endParaRPr lang="ru-RU" dirty="0" smtClean="0">
              <a:latin typeface="Times New Roman"/>
              <a:ea typeface="Times New Roman"/>
            </a:endParaRPr>
          </a:p>
        </p:txBody>
      </p:sp>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l="7692" r="7692" b="20194"/>
          <a:stretch/>
        </p:blipFill>
        <p:spPr>
          <a:xfrm>
            <a:off x="539552" y="1088811"/>
            <a:ext cx="3168352" cy="2988261"/>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4236087"/>
            <a:ext cx="2736304" cy="2448272"/>
          </a:xfrm>
          <a:prstGeom prst="rect">
            <a:avLst/>
          </a:prstGeom>
        </p:spPr>
      </p:pic>
    </p:spTree>
    <p:extLst>
      <p:ext uri="{BB962C8B-B14F-4D97-AF65-F5344CB8AC3E}">
        <p14:creationId xmlns:p14="http://schemas.microsoft.com/office/powerpoint/2010/main" val="4163821444"/>
      </p:ext>
    </p:extLst>
  </p:cSld>
  <p:clrMapOvr>
    <a:masterClrMapping/>
  </p:clrMapOvr>
  <p:transition spd="slow">
    <p:pull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28596" y="404664"/>
            <a:ext cx="8585670" cy="584775"/>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Газификация</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8342" y="1291956"/>
            <a:ext cx="2664296" cy="2029457"/>
          </a:xfrm>
          <a:prstGeom prst="rect">
            <a:avLst/>
          </a:prstGeo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3038" y="1333475"/>
            <a:ext cx="2568688" cy="1987938"/>
          </a:xfrm>
          <a:prstGeom prst="rect">
            <a:avLst/>
          </a:prstGeom>
        </p:spPr>
      </p:pic>
      <p:sp>
        <p:nvSpPr>
          <p:cNvPr id="4" name="Прямоугольник 3"/>
          <p:cNvSpPr/>
          <p:nvPr/>
        </p:nvSpPr>
        <p:spPr>
          <a:xfrm>
            <a:off x="642935" y="3328054"/>
            <a:ext cx="8391876" cy="3170099"/>
          </a:xfrm>
          <a:prstGeom prst="rect">
            <a:avLst/>
          </a:prstGeom>
        </p:spPr>
        <p:txBody>
          <a:bodyPr wrap="square">
            <a:spAutoFit/>
          </a:bodyPr>
          <a:lstStyle/>
          <a:p>
            <a:pPr algn="ctr">
              <a:spcAft>
                <a:spcPts val="0"/>
              </a:spcAft>
            </a:pPr>
            <a:endParaRPr lang="ru-RU" sz="1600" dirty="0" smtClean="0">
              <a:solidFill>
                <a:srgbClr val="0070C0"/>
              </a:solidFill>
              <a:latin typeface="Times New Roman" panose="02020603050405020304" pitchFamily="18" charset="0"/>
              <a:ea typeface="Times New Roman" panose="02020603050405020304" pitchFamily="18" charset="0"/>
            </a:endParaRPr>
          </a:p>
          <a:p>
            <a:pPr algn="ctr"/>
            <a:r>
              <a:rPr lang="ru-RU" sz="1600" i="1" dirty="0" smtClean="0"/>
              <a:t>В </a:t>
            </a:r>
            <a:r>
              <a:rPr lang="ru-RU" sz="1600" i="1" dirty="0"/>
              <a:t>рамках реализации муниципальной программы </a:t>
            </a:r>
            <a:r>
              <a:rPr lang="ru-RU" sz="1600" i="1" u="sng" dirty="0"/>
              <a:t>«Газификация Нижнесергинского городского поселения на 2017-2022 годы»,</a:t>
            </a:r>
            <a:r>
              <a:rPr lang="ru-RU" sz="1600" i="1" dirty="0"/>
              <a:t> выполнено следующее:</a:t>
            </a:r>
          </a:p>
          <a:p>
            <a:pPr lvl="0" algn="ctr"/>
            <a:r>
              <a:rPr lang="ru-RU" sz="1600" dirty="0" smtClean="0"/>
              <a:t>Закончено </a:t>
            </a:r>
            <a:r>
              <a:rPr lang="ru-RU" sz="1600" dirty="0"/>
              <a:t>строительство объекта «Газоснабжение жилых домов ПГК «Южный» г. Нижние Серги» общей протяженностью 7366,8 м Возможность газификации получили 283 домовладения (ул. Кузнечная, ул. </a:t>
            </a:r>
            <a:r>
              <a:rPr lang="ru-RU" sz="1600" dirty="0" err="1"/>
              <a:t>Лепсе</a:t>
            </a:r>
            <a:r>
              <a:rPr lang="ru-RU" sz="1600" dirty="0"/>
              <a:t>, ул. Южная, ул. Восточная, ул. Восход-2, ул. 2-я Лесная, Максима Горького, 1-я Лесная, Революции, </a:t>
            </a:r>
            <a:endParaRPr lang="ru-RU" sz="1600" dirty="0" smtClean="0"/>
          </a:p>
          <a:p>
            <a:pPr lvl="0" algn="ctr"/>
            <a:r>
              <a:rPr lang="ru-RU" sz="1600" dirty="0" smtClean="0"/>
              <a:t>Стахановцев</a:t>
            </a:r>
            <a:r>
              <a:rPr lang="ru-RU" sz="1600" dirty="0"/>
              <a:t>, Лесорубов, Юбилейная).</a:t>
            </a:r>
          </a:p>
          <a:p>
            <a:pPr marL="342900" lvl="0" indent="-342900" algn="just">
              <a:buFont typeface="+mj-lt"/>
              <a:buAutoNum type="arabicPeriod"/>
            </a:pPr>
            <a:endParaRPr lang="ru-RU" sz="1600" dirty="0">
              <a:cs typeface="Times New Roman" panose="02020603050405020304" pitchFamily="18" charset="0"/>
            </a:endParaRPr>
          </a:p>
          <a:p>
            <a:pPr marL="342900" lvl="0" indent="-342900" algn="just">
              <a:buFont typeface="+mj-lt"/>
              <a:buAutoNum type="arabicPeriod"/>
            </a:pPr>
            <a:endParaRPr lang="ru-RU" sz="1400" dirty="0" smtClean="0">
              <a:cs typeface="Times New Roman" panose="02020603050405020304" pitchFamily="18" charset="0"/>
            </a:endParaRPr>
          </a:p>
          <a:p>
            <a:pPr marL="342900" lvl="0" indent="-342900" algn="just">
              <a:buFont typeface="+mj-lt"/>
              <a:buAutoNum type="arabicPeriod"/>
            </a:pPr>
            <a:endParaRPr lang="ru-RU" sz="1400" dirty="0">
              <a:cs typeface="Times New Roman" panose="02020603050405020304" pitchFamily="18" charset="0"/>
            </a:endParaRPr>
          </a:p>
          <a:p>
            <a:pPr marL="342900" lvl="0" indent="-342900" algn="just">
              <a:buFont typeface="+mj-lt"/>
              <a:buAutoNum type="arabicPeriod"/>
            </a:pPr>
            <a:endParaRPr lang="ru-RU" sz="1400" dirty="0" smtClean="0">
              <a:cs typeface="Times New Roman" panose="02020603050405020304" pitchFamily="18" charset="0"/>
            </a:endParaRPr>
          </a:p>
          <a:p>
            <a:pPr marL="342900" lvl="0" indent="-342900" algn="just">
              <a:buFont typeface="+mj-lt"/>
              <a:buAutoNum type="arabicPeriod"/>
            </a:pPr>
            <a:endParaRPr lang="ru-RU" sz="1400" dirty="0">
              <a:cs typeface="Times New Roman" panose="02020603050405020304" pitchFamily="18" charset="0"/>
            </a:endParaRPr>
          </a:p>
        </p:txBody>
      </p:sp>
      <p:sp>
        <p:nvSpPr>
          <p:cNvPr id="5" name="Прямоугольник 4"/>
          <p:cNvSpPr/>
          <p:nvPr/>
        </p:nvSpPr>
        <p:spPr>
          <a:xfrm>
            <a:off x="3067090" y="1333475"/>
            <a:ext cx="3234945" cy="1569660"/>
          </a:xfrm>
          <a:prstGeom prst="rect">
            <a:avLst/>
          </a:prstGeom>
        </p:spPr>
        <p:txBody>
          <a:bodyPr wrap="square">
            <a:spAutoFit/>
          </a:bodyPr>
          <a:lstStyle/>
          <a:p>
            <a:pPr lvl="0" algn="ctr"/>
            <a:endParaRPr lang="ru-RU" sz="1600" b="1" dirty="0" smtClean="0">
              <a:solidFill>
                <a:srgbClr val="0070C0"/>
              </a:solidFill>
              <a:latin typeface="Times New Roman" panose="02020603050405020304" pitchFamily="18" charset="0"/>
              <a:ea typeface="Times New Roman" panose="02020603050405020304" pitchFamily="18" charset="0"/>
            </a:endParaRPr>
          </a:p>
          <a:p>
            <a:pPr lvl="0" algn="ctr"/>
            <a:r>
              <a:rPr lang="ru-RU" sz="1600" b="1" dirty="0" smtClean="0">
                <a:solidFill>
                  <a:srgbClr val="0070C0"/>
                </a:solidFill>
                <a:latin typeface="Times New Roman" panose="02020603050405020304" pitchFamily="18" charset="0"/>
                <a:ea typeface="Times New Roman" panose="02020603050405020304" pitchFamily="18" charset="0"/>
              </a:rPr>
              <a:t>Вопросами </a:t>
            </a:r>
            <a:r>
              <a:rPr lang="ru-RU" sz="1600" b="1" dirty="0">
                <a:solidFill>
                  <a:srgbClr val="0070C0"/>
                </a:solidFill>
                <a:latin typeface="Times New Roman" panose="02020603050405020304" pitchFamily="18" charset="0"/>
                <a:ea typeface="Times New Roman" panose="02020603050405020304" pitchFamily="18" charset="0"/>
              </a:rPr>
              <a:t>газификации </a:t>
            </a:r>
            <a:r>
              <a:rPr lang="ru-RU" sz="1600" dirty="0">
                <a:solidFill>
                  <a:srgbClr val="0070C0"/>
                </a:solidFill>
                <a:latin typeface="Times New Roman" panose="02020603050405020304" pitchFamily="18" charset="0"/>
                <a:ea typeface="Times New Roman" panose="02020603050405020304" pitchFamily="18" charset="0"/>
              </a:rPr>
              <a:t>Нижнесергинского городского поселения администрация продолжала заниматься и весь </a:t>
            </a:r>
            <a:r>
              <a:rPr lang="ru-RU" sz="1600" dirty="0" smtClean="0">
                <a:solidFill>
                  <a:srgbClr val="0070C0"/>
                </a:solidFill>
                <a:latin typeface="Times New Roman" panose="02020603050405020304" pitchFamily="18" charset="0"/>
                <a:ea typeface="Times New Roman" panose="02020603050405020304" pitchFamily="18" charset="0"/>
              </a:rPr>
              <a:t>2021 </a:t>
            </a:r>
            <a:r>
              <a:rPr lang="ru-RU" sz="1600" dirty="0">
                <a:solidFill>
                  <a:srgbClr val="0070C0"/>
                </a:solidFill>
                <a:latin typeface="Times New Roman" panose="02020603050405020304" pitchFamily="18" charset="0"/>
                <a:ea typeface="Times New Roman" panose="02020603050405020304" pitchFamily="18" charset="0"/>
              </a:rPr>
              <a:t>год</a:t>
            </a:r>
          </a:p>
        </p:txBody>
      </p:sp>
    </p:spTree>
    <p:extLst>
      <p:ext uri="{BB962C8B-B14F-4D97-AF65-F5344CB8AC3E}">
        <p14:creationId xmlns:p14="http://schemas.microsoft.com/office/powerpoint/2010/main" val="2441822695"/>
      </p:ext>
    </p:extLst>
  </p:cSld>
  <p:clrMapOvr>
    <a:masterClrMapping/>
  </p:clrMapOvr>
  <p:transition spd="slow">
    <p:pull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508948" y="170057"/>
            <a:ext cx="8308875" cy="1508105"/>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2000" b="1" dirty="0" smtClean="0"/>
              <a:t>Реализация  </a:t>
            </a:r>
            <a:r>
              <a:rPr lang="ru-RU" sz="2000" b="1" dirty="0"/>
              <a:t>муниципальной </a:t>
            </a:r>
            <a:r>
              <a:rPr lang="ru-RU" sz="2000" b="1" dirty="0" smtClean="0"/>
              <a:t>программы</a:t>
            </a:r>
          </a:p>
          <a:p>
            <a:pPr algn="ctr"/>
            <a:r>
              <a:rPr lang="ru-RU" sz="2000" b="1" dirty="0" smtClean="0"/>
              <a:t> </a:t>
            </a:r>
            <a:r>
              <a:rPr lang="ru-RU" sz="2000" b="1" dirty="0"/>
              <a:t>«</a:t>
            </a:r>
            <a:r>
              <a:rPr lang="ru-RU" sz="2400" b="1" dirty="0"/>
              <a:t>Энергосбережение и повышение энергетической эффективности Нижнесергинского городского поселения до </a:t>
            </a:r>
            <a:r>
              <a:rPr lang="ru-RU" sz="2400" b="1" dirty="0" smtClean="0"/>
              <a:t>2024 </a:t>
            </a:r>
            <a:r>
              <a:rPr lang="ru-RU" sz="2400" b="1" dirty="0"/>
              <a:t>года</a:t>
            </a:r>
            <a:r>
              <a:rPr lang="ru-RU" sz="2400" b="1" dirty="0" smtClean="0"/>
              <a:t>» </a:t>
            </a:r>
            <a:endParaRPr lang="ru-RU" sz="2400" b="1" dirty="0">
              <a:effectLst/>
            </a:endParaRPr>
          </a:p>
        </p:txBody>
      </p:sp>
      <p:sp>
        <p:nvSpPr>
          <p:cNvPr id="9" name="Прямоугольник 8"/>
          <p:cNvSpPr/>
          <p:nvPr/>
        </p:nvSpPr>
        <p:spPr>
          <a:xfrm>
            <a:off x="428596" y="1196752"/>
            <a:ext cx="8585670" cy="369332"/>
          </a:xfrm>
          <a:prstGeom prst="rect">
            <a:avLst/>
          </a:prstGeom>
        </p:spPr>
        <p:txBody>
          <a:bodyPr wrap="square">
            <a:spAutoFit/>
          </a:bodyPr>
          <a:lstStyle/>
          <a:p>
            <a:pPr algn="ctr"/>
            <a:endParaRPr lang="ru-RU" dirty="0"/>
          </a:p>
        </p:txBody>
      </p:sp>
      <p:sp>
        <p:nvSpPr>
          <p:cNvPr id="2" name="Rectangle 1"/>
          <p:cNvSpPr>
            <a:spLocks noChangeArrowheads="1"/>
          </p:cNvSpPr>
          <p:nvPr/>
        </p:nvSpPr>
        <p:spPr bwMode="auto">
          <a:xfrm>
            <a:off x="539552" y="3557631"/>
            <a:ext cx="806489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457200" algn="just" defTabSz="914400" rtl="0" eaLnBrk="0" fontAlgn="base" latinLnBrk="0" hangingPunct="0">
              <a:lnSpc>
                <a:spcPct val="100000"/>
              </a:lnSpc>
              <a:spcBef>
                <a:spcPct val="0"/>
              </a:spcBef>
              <a:spcAft>
                <a:spcPct val="0"/>
              </a:spcAft>
              <a:buClrTx/>
              <a:buSzTx/>
              <a:buFontTx/>
              <a:buChar char="•"/>
              <a:tabLst/>
            </a:pPr>
            <a:endParaRPr kumimoji="0" lang="ru-RU" altLang="ru-RU" sz="1600" b="0" i="0" u="none" strike="noStrike" cap="none" normalizeH="0" baseline="0" dirty="0" smtClean="0">
              <a:ln>
                <a:noFill/>
              </a:ln>
              <a:effectLst/>
              <a:cs typeface="Aharoni" panose="02010803020104030203" pitchFamily="2" charset="-79"/>
            </a:endParaRPr>
          </a:p>
        </p:txBody>
      </p:sp>
      <p:sp>
        <p:nvSpPr>
          <p:cNvPr id="7" name="Прямоугольник 6"/>
          <p:cNvSpPr/>
          <p:nvPr/>
        </p:nvSpPr>
        <p:spPr>
          <a:xfrm>
            <a:off x="539552" y="2093660"/>
            <a:ext cx="8474714" cy="369332"/>
          </a:xfrm>
          <a:prstGeom prst="rect">
            <a:avLst/>
          </a:prstGeom>
        </p:spPr>
        <p:txBody>
          <a:bodyPr wrap="square">
            <a:spAutoFit/>
          </a:bodyPr>
          <a:lstStyle/>
          <a:p>
            <a:pPr algn="just"/>
            <a:r>
              <a:rPr lang="ru-RU" dirty="0"/>
              <a:t> </a:t>
            </a:r>
          </a:p>
        </p:txBody>
      </p:sp>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3" y="1844824"/>
            <a:ext cx="2568409" cy="2330101"/>
          </a:xfrm>
          <a:prstGeom prst="rect">
            <a:avLst/>
          </a:prstGeom>
        </p:spPr>
      </p:pic>
      <p:sp>
        <p:nvSpPr>
          <p:cNvPr id="5" name="Прямоугольник 4"/>
          <p:cNvSpPr/>
          <p:nvPr/>
        </p:nvSpPr>
        <p:spPr>
          <a:xfrm>
            <a:off x="3081769" y="1748770"/>
            <a:ext cx="5683656" cy="2846933"/>
          </a:xfrm>
          <a:prstGeom prst="rect">
            <a:avLst/>
          </a:prstGeom>
        </p:spPr>
        <p:txBody>
          <a:bodyPr wrap="square">
            <a:spAutoFit/>
          </a:bodyPr>
          <a:lstStyle/>
          <a:p>
            <a:pPr algn="ctr"/>
            <a:r>
              <a:rPr lang="ru-RU" sz="1500" dirty="0"/>
              <a:t>В решении вопросов развития жилищно-коммунальной инфраструктуры города приоритетным направлением является реализация муниципальной программы </a:t>
            </a:r>
            <a:r>
              <a:rPr lang="ru-RU" sz="1500" b="1" i="1" dirty="0"/>
              <a:t>«Энергосбережение и повышение энергетической эффективности Нижнесергинского городского поселения до </a:t>
            </a:r>
            <a:r>
              <a:rPr lang="ru-RU" sz="1500" b="1" i="1" dirty="0" smtClean="0"/>
              <a:t>2024 </a:t>
            </a:r>
            <a:r>
              <a:rPr lang="ru-RU" sz="1500" b="1" i="1" dirty="0"/>
              <a:t>года».  </a:t>
            </a:r>
            <a:endParaRPr lang="ru-RU" sz="1500" i="1" dirty="0"/>
          </a:p>
          <a:p>
            <a:pPr algn="ctr">
              <a:spcAft>
                <a:spcPts val="0"/>
              </a:spcAft>
            </a:pPr>
            <a:r>
              <a:rPr lang="ru-RU" sz="1500" b="1" dirty="0">
                <a:latin typeface="Times New Roman" panose="02020603050405020304" pitchFamily="18" charset="0"/>
                <a:ea typeface="Times New Roman" panose="02020603050405020304" pitchFamily="18" charset="0"/>
              </a:rPr>
              <a:t>За отчетный период проделано следующее</a:t>
            </a:r>
            <a:r>
              <a:rPr lang="ru-RU" sz="1500" dirty="0">
                <a:latin typeface="Times New Roman" panose="02020603050405020304" pitchFamily="18" charset="0"/>
                <a:ea typeface="Times New Roman" panose="02020603050405020304" pitchFamily="18" charset="0"/>
              </a:rPr>
              <a:t>:</a:t>
            </a:r>
          </a:p>
          <a:p>
            <a:pPr algn="ctr">
              <a:spcAft>
                <a:spcPts val="0"/>
              </a:spcAft>
            </a:pPr>
            <a:r>
              <a:rPr lang="ru-RU" sz="1500" dirty="0">
                <a:latin typeface="Times New Roman" panose="02020603050405020304" pitchFamily="18" charset="0"/>
                <a:ea typeface="Times New Roman" panose="02020603050405020304" pitchFamily="18" charset="0"/>
              </a:rPr>
              <a:t>Актуализирована Схема теплоснабжения Нижнесергинского городского поселения на 2019-2027 годы с целью определения первоочередных мероприятий по дальнейшей коренной реконструкции системы теплоснабжения города. </a:t>
            </a:r>
            <a:endParaRPr lang="ru-RU" sz="1500" dirty="0" smtClean="0">
              <a:latin typeface="Times New Roman" panose="02020603050405020304" pitchFamily="18" charset="0"/>
              <a:ea typeface="Times New Roman" panose="02020603050405020304" pitchFamily="18" charset="0"/>
            </a:endParaRPr>
          </a:p>
          <a:p>
            <a:pPr algn="just">
              <a:spcAft>
                <a:spcPts val="0"/>
              </a:spcAft>
            </a:pPr>
            <a:endParaRPr lang="ru-RU" sz="1400" dirty="0">
              <a:latin typeface="Times New Roman" panose="02020603050405020304" pitchFamily="18" charset="0"/>
              <a:ea typeface="Times New Roman" panose="02020603050405020304" pitchFamily="18" charset="0"/>
            </a:endParaRPr>
          </a:p>
        </p:txBody>
      </p:sp>
      <p:sp>
        <p:nvSpPr>
          <p:cNvPr id="6" name="Прямоугольник 5"/>
          <p:cNvSpPr/>
          <p:nvPr/>
        </p:nvSpPr>
        <p:spPr>
          <a:xfrm>
            <a:off x="508948" y="4423761"/>
            <a:ext cx="8350063" cy="1877437"/>
          </a:xfrm>
          <a:prstGeom prst="rect">
            <a:avLst/>
          </a:prstGeom>
        </p:spPr>
        <p:txBody>
          <a:bodyPr wrap="square">
            <a:spAutoFit/>
          </a:bodyPr>
          <a:lstStyle/>
          <a:p>
            <a:pPr algn="just">
              <a:spcAft>
                <a:spcPts val="0"/>
              </a:spcAft>
            </a:pPr>
            <a:r>
              <a:rPr lang="ru-RU" sz="1300" dirty="0">
                <a:solidFill>
                  <a:srgbClr val="7030A0"/>
                </a:solidFill>
                <a:latin typeface="Times New Roman" panose="02020603050405020304" pitchFamily="18" charset="0"/>
                <a:ea typeface="Times New Roman" panose="02020603050405020304" pitchFamily="18" charset="0"/>
              </a:rPr>
              <a:t>Основные мероприятия, планируемые в </a:t>
            </a:r>
            <a:r>
              <a:rPr lang="ru-RU" sz="1300" dirty="0" smtClean="0">
                <a:solidFill>
                  <a:srgbClr val="7030A0"/>
                </a:solidFill>
                <a:latin typeface="Times New Roman" panose="02020603050405020304" pitchFamily="18" charset="0"/>
                <a:ea typeface="Times New Roman" panose="02020603050405020304" pitchFamily="18" charset="0"/>
              </a:rPr>
              <a:t>2021 </a:t>
            </a:r>
            <a:r>
              <a:rPr lang="ru-RU" sz="1300" dirty="0">
                <a:solidFill>
                  <a:srgbClr val="7030A0"/>
                </a:solidFill>
                <a:latin typeface="Times New Roman" panose="02020603050405020304" pitchFamily="18" charset="0"/>
                <a:ea typeface="Times New Roman" panose="02020603050405020304" pitchFamily="18" charset="0"/>
              </a:rPr>
              <a:t>г., включены в муниципальную программу и приняты к реализации</a:t>
            </a:r>
            <a:r>
              <a:rPr lang="ru-RU" sz="1300" dirty="0" smtClean="0">
                <a:solidFill>
                  <a:srgbClr val="7030A0"/>
                </a:solidFill>
                <a:latin typeface="Times New Roman" panose="02020603050405020304" pitchFamily="18" charset="0"/>
                <a:ea typeface="Times New Roman" panose="02020603050405020304" pitchFamily="18" charset="0"/>
              </a:rPr>
              <a:t>:</a:t>
            </a:r>
          </a:p>
          <a:p>
            <a:pPr algn="just">
              <a:spcAft>
                <a:spcPts val="0"/>
              </a:spcAft>
            </a:pPr>
            <a:r>
              <a:rPr lang="ru-RU" sz="1300" dirty="0" smtClean="0">
                <a:solidFill>
                  <a:srgbClr val="7030A0"/>
                </a:solidFill>
                <a:latin typeface="Times New Roman" panose="02020603050405020304" pitchFamily="18" charset="0"/>
                <a:ea typeface="Times New Roman" panose="02020603050405020304" pitchFamily="18" charset="0"/>
              </a:rPr>
              <a:t>1.Заключен </a:t>
            </a:r>
            <a:r>
              <a:rPr lang="ru-RU" sz="1300" dirty="0">
                <a:solidFill>
                  <a:srgbClr val="7030A0"/>
                </a:solidFill>
                <a:latin typeface="Times New Roman" panose="02020603050405020304" pitchFamily="18" charset="0"/>
                <a:ea typeface="Times New Roman" panose="02020603050405020304" pitchFamily="18" charset="0"/>
              </a:rPr>
              <a:t>муниципальный контракт на строительство котельной №5 с инженерными коммуникациями по ул. Восстания г. Нижние Серги.</a:t>
            </a:r>
          </a:p>
          <a:p>
            <a:pPr algn="just">
              <a:spcAft>
                <a:spcPts val="0"/>
              </a:spcAft>
            </a:pPr>
            <a:r>
              <a:rPr lang="ru-RU" sz="1300" dirty="0" smtClean="0">
                <a:solidFill>
                  <a:srgbClr val="7030A0"/>
                </a:solidFill>
                <a:latin typeface="Times New Roman" panose="02020603050405020304" pitchFamily="18" charset="0"/>
                <a:ea typeface="Times New Roman" panose="02020603050405020304" pitchFamily="18" charset="0"/>
              </a:rPr>
              <a:t>2.С </a:t>
            </a:r>
            <a:r>
              <a:rPr lang="ru-RU" sz="1300" dirty="0">
                <a:solidFill>
                  <a:srgbClr val="7030A0"/>
                </a:solidFill>
                <a:latin typeface="Times New Roman" panose="02020603050405020304" pitchFamily="18" charset="0"/>
                <a:ea typeface="Times New Roman" panose="02020603050405020304" pitchFamily="18" charset="0"/>
              </a:rPr>
              <a:t>привлечением средств областного бюджета выполнены следующие мероприятия:</a:t>
            </a:r>
          </a:p>
          <a:p>
            <a:pPr algn="just">
              <a:spcAft>
                <a:spcPts val="0"/>
              </a:spcAft>
            </a:pPr>
            <a:r>
              <a:rPr lang="ru-RU" sz="1300" dirty="0" smtClean="0">
                <a:solidFill>
                  <a:srgbClr val="7030A0"/>
                </a:solidFill>
                <a:latin typeface="Times New Roman" panose="02020603050405020304" pitchFamily="18" charset="0"/>
                <a:ea typeface="Times New Roman" panose="02020603050405020304" pitchFamily="18" charset="0"/>
              </a:rPr>
              <a:t>•"</a:t>
            </a:r>
            <a:r>
              <a:rPr lang="ru-RU" sz="1300" dirty="0">
                <a:solidFill>
                  <a:srgbClr val="7030A0"/>
                </a:solidFill>
                <a:latin typeface="Times New Roman" panose="02020603050405020304" pitchFamily="18" charset="0"/>
                <a:ea typeface="Times New Roman" panose="02020603050405020304" pitchFamily="18" charset="0"/>
              </a:rPr>
              <a:t>Модернизация участка тепловых сетей с водопроводом по ул. Федотова в г. Нижние Серги» </a:t>
            </a:r>
          </a:p>
          <a:p>
            <a:pPr algn="just">
              <a:spcAft>
                <a:spcPts val="0"/>
              </a:spcAft>
            </a:pPr>
            <a:r>
              <a:rPr lang="ru-RU" sz="1300" dirty="0" smtClean="0">
                <a:solidFill>
                  <a:srgbClr val="7030A0"/>
                </a:solidFill>
                <a:latin typeface="Times New Roman" panose="02020603050405020304" pitchFamily="18" charset="0"/>
                <a:ea typeface="Times New Roman" panose="02020603050405020304" pitchFamily="18" charset="0"/>
              </a:rPr>
              <a:t>• </a:t>
            </a:r>
            <a:r>
              <a:rPr lang="ru-RU" sz="1300" dirty="0">
                <a:solidFill>
                  <a:srgbClr val="7030A0"/>
                </a:solidFill>
                <a:latin typeface="Times New Roman" panose="02020603050405020304" pitchFamily="18" charset="0"/>
                <a:ea typeface="Times New Roman" panose="02020603050405020304" pitchFamily="18" charset="0"/>
              </a:rPr>
              <a:t>"Модернизация участка тепловых сетей по Юбилейная в г. Нижние Серги»</a:t>
            </a:r>
          </a:p>
          <a:p>
            <a:pPr algn="just">
              <a:spcAft>
                <a:spcPts val="0"/>
              </a:spcAft>
            </a:pPr>
            <a:r>
              <a:rPr lang="ru-RU" sz="1300" dirty="0" smtClean="0">
                <a:solidFill>
                  <a:srgbClr val="7030A0"/>
                </a:solidFill>
                <a:latin typeface="Times New Roman" panose="02020603050405020304" pitchFamily="18" charset="0"/>
                <a:ea typeface="Times New Roman" panose="02020603050405020304" pitchFamily="18" charset="0"/>
              </a:rPr>
              <a:t>•"</a:t>
            </a:r>
            <a:r>
              <a:rPr lang="ru-RU" sz="1300" dirty="0">
                <a:solidFill>
                  <a:srgbClr val="7030A0"/>
                </a:solidFill>
                <a:latin typeface="Times New Roman" panose="02020603050405020304" pitchFamily="18" charset="0"/>
                <a:ea typeface="Times New Roman" panose="02020603050405020304" pitchFamily="18" charset="0"/>
              </a:rPr>
              <a:t>Модернизация участка тепловых сетей по ул. Розы Люксембург в направлении дома № 89 в г. Нижние Серги»</a:t>
            </a:r>
          </a:p>
          <a:p>
            <a:pPr algn="just">
              <a:spcAft>
                <a:spcPts val="0"/>
              </a:spcAft>
            </a:pPr>
            <a:r>
              <a:rPr lang="ru-RU" sz="1300" dirty="0" smtClean="0">
                <a:solidFill>
                  <a:srgbClr val="7030A0"/>
                </a:solidFill>
                <a:latin typeface="Times New Roman" panose="02020603050405020304" pitchFamily="18" charset="0"/>
                <a:ea typeface="Times New Roman" panose="02020603050405020304" pitchFamily="18" charset="0"/>
              </a:rPr>
              <a:t>•"</a:t>
            </a:r>
            <a:r>
              <a:rPr lang="ru-RU" sz="1300" dirty="0">
                <a:solidFill>
                  <a:srgbClr val="7030A0"/>
                </a:solidFill>
                <a:latin typeface="Times New Roman" panose="02020603050405020304" pitchFamily="18" charset="0"/>
                <a:ea typeface="Times New Roman" panose="02020603050405020304" pitchFamily="18" charset="0"/>
              </a:rPr>
              <a:t>Модернизация участка тепловых сетей от ТК по ул. Титова 82 до ТК по ул. Титова 80 в г. Нижние Серги".</a:t>
            </a:r>
          </a:p>
          <a:p>
            <a:pPr algn="just">
              <a:spcAft>
                <a:spcPts val="0"/>
              </a:spcAft>
            </a:pPr>
            <a:endParaRPr lang="ru-RU" sz="1200" dirty="0">
              <a:solidFill>
                <a:srgbClr val="7030A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75609351"/>
      </p:ext>
    </p:extLst>
  </p:cSld>
  <p:clrMapOvr>
    <a:masterClrMapping/>
  </p:clrMapOvr>
  <p:transition spd="slow">
    <p:pull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28596" y="404664"/>
            <a:ext cx="8585670" cy="584775"/>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Газовая котельная</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1426468"/>
            <a:ext cx="3192663" cy="4509120"/>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120" y="1426468"/>
            <a:ext cx="3162937" cy="4509120"/>
          </a:xfrm>
          <a:prstGeom prst="rect">
            <a:avLst/>
          </a:prstGeom>
        </p:spPr>
      </p:pic>
      <p:sp>
        <p:nvSpPr>
          <p:cNvPr id="7" name="Прямоугольник 6"/>
          <p:cNvSpPr/>
          <p:nvPr/>
        </p:nvSpPr>
        <p:spPr>
          <a:xfrm>
            <a:off x="3732215" y="1700808"/>
            <a:ext cx="1847897" cy="4016484"/>
          </a:xfrm>
          <a:prstGeom prst="rect">
            <a:avLst/>
          </a:prstGeom>
        </p:spPr>
        <p:txBody>
          <a:bodyPr wrap="square">
            <a:spAutoFit/>
          </a:bodyPr>
          <a:lstStyle/>
          <a:p>
            <a:pPr algn="ctr">
              <a:spcAft>
                <a:spcPts val="0"/>
              </a:spcAft>
            </a:pPr>
            <a:r>
              <a:rPr lang="ru-RU" sz="1700" dirty="0">
                <a:solidFill>
                  <a:srgbClr val="7030A0"/>
                </a:solidFill>
                <a:latin typeface="Times New Roman" panose="02020603050405020304" pitchFamily="18" charset="0"/>
                <a:ea typeface="Times New Roman" panose="02020603050405020304" pitchFamily="18" charset="0"/>
              </a:rPr>
              <a:t>В 2021 году завершены строительно-монтажные работы объекта «Модульная </a:t>
            </a:r>
            <a:r>
              <a:rPr lang="ru-RU" b="1" dirty="0">
                <a:solidFill>
                  <a:srgbClr val="7030A0"/>
                </a:solidFill>
                <a:latin typeface="Times New Roman" panose="02020603050405020304" pitchFamily="18" charset="0"/>
                <a:ea typeface="Times New Roman" panose="02020603050405020304" pitchFamily="18" charset="0"/>
              </a:rPr>
              <a:t>газовая котельная </a:t>
            </a:r>
            <a:r>
              <a:rPr lang="ru-RU" sz="1700" dirty="0">
                <a:solidFill>
                  <a:srgbClr val="7030A0"/>
                </a:solidFill>
                <a:latin typeface="Times New Roman" panose="02020603050405020304" pitchFamily="18" charset="0"/>
                <a:ea typeface="Times New Roman" panose="02020603050405020304" pitchFamily="18" charset="0"/>
              </a:rPr>
              <a:t>МКГ-13 МВт с </a:t>
            </a:r>
            <a:r>
              <a:rPr lang="ru-RU" sz="1700" dirty="0" smtClean="0">
                <a:solidFill>
                  <a:srgbClr val="7030A0"/>
                </a:solidFill>
                <a:latin typeface="Times New Roman" panose="02020603050405020304" pitchFamily="18" charset="0"/>
                <a:ea typeface="Times New Roman" panose="02020603050405020304" pitchFamily="18" charset="0"/>
              </a:rPr>
              <a:t>подводящими </a:t>
            </a:r>
            <a:r>
              <a:rPr lang="ru-RU" sz="1700" dirty="0">
                <a:solidFill>
                  <a:srgbClr val="7030A0"/>
                </a:solidFill>
                <a:latin typeface="Times New Roman" panose="02020603050405020304" pitchFamily="18" charset="0"/>
                <a:ea typeface="Times New Roman" panose="02020603050405020304" pitchFamily="18" charset="0"/>
              </a:rPr>
              <a:t>инженерными коммуникациями по ул. Восстания в г. Нижние Серги</a:t>
            </a:r>
            <a:r>
              <a:rPr lang="ru-RU" sz="1700" dirty="0" smtClean="0">
                <a:solidFill>
                  <a:srgbClr val="7030A0"/>
                </a:solidFill>
                <a:latin typeface="Times New Roman" panose="02020603050405020304" pitchFamily="18" charset="0"/>
                <a:ea typeface="Times New Roman" panose="02020603050405020304" pitchFamily="18" charset="0"/>
              </a:rPr>
              <a:t>»</a:t>
            </a:r>
            <a:endParaRPr lang="ru-RU" sz="1700" dirty="0">
              <a:solidFill>
                <a:srgbClr val="7030A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88498834"/>
      </p:ext>
    </p:extLst>
  </p:cSld>
  <p:clrMapOvr>
    <a:masterClrMapping/>
  </p:clrMapOvr>
  <p:transition spd="slow">
    <p:pull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31840" y="927895"/>
            <a:ext cx="8064896" cy="1015663"/>
          </a:xfrm>
          <a:prstGeom prst="rect">
            <a:avLst/>
          </a:prstGeom>
          <a:noFill/>
        </p:spPr>
        <p:txBody>
          <a:bodyPr wrap="square" rtlCol="0">
            <a:spAutoFit/>
          </a:bodyPr>
          <a:lstStyle/>
          <a:p>
            <a:pPr lvl="0" algn="ctr"/>
            <a:r>
              <a:rPr lang="ru-RU" sz="2000" dirty="0" smtClean="0">
                <a:latin typeface="a_FuturicaLt" pitchFamily="34" charset="-52"/>
              </a:rPr>
              <a:t> </a:t>
            </a:r>
            <a:r>
              <a:rPr lang="ru-RU" sz="1600" dirty="0" smtClean="0">
                <a:latin typeface="a_FuturicaLt" pitchFamily="34" charset="-52"/>
              </a:rPr>
              <a:t>                             </a:t>
            </a:r>
          </a:p>
          <a:p>
            <a:pPr algn="ctr"/>
            <a:endParaRPr lang="ru-RU" sz="2000" b="1" i="1" dirty="0">
              <a:solidFill>
                <a:srgbClr val="FF0000"/>
              </a:solidFill>
              <a:latin typeface="a_FuturicaLt" pitchFamily="34" charset="-52"/>
            </a:endParaRPr>
          </a:p>
          <a:p>
            <a:pPr algn="ctr"/>
            <a:endParaRPr lang="ru-RU" sz="2000" dirty="0">
              <a:solidFill>
                <a:srgbClr val="FF0000"/>
              </a:solidFill>
              <a:latin typeface="a_FuturicaLt" pitchFamily="34" charset="-52"/>
            </a:endParaRPr>
          </a:p>
        </p:txBody>
      </p:sp>
      <p:sp>
        <p:nvSpPr>
          <p:cNvPr id="11" name="Заголовок 10"/>
          <p:cNvSpPr>
            <a:spLocks noGrp="1"/>
          </p:cNvSpPr>
          <p:nvPr>
            <p:ph type="title"/>
          </p:nvPr>
        </p:nvSpPr>
        <p:spPr>
          <a:xfrm>
            <a:off x="1371600" y="0"/>
            <a:ext cx="7772400" cy="1143000"/>
          </a:xfrm>
        </p:spPr>
        <p:txBody>
          <a:bodyPr/>
          <a:lstStyle/>
          <a:p>
            <a:r>
              <a:rPr lang="ru-RU" dirty="0" smtClean="0">
                <a:solidFill>
                  <a:srgbClr val="0070C0"/>
                </a:solidFill>
              </a:rPr>
              <a:t>РУКОВОДСТВО К ДЕЙСТВИЮ</a:t>
            </a:r>
            <a:endParaRPr lang="ru-RU" dirty="0">
              <a:solidFill>
                <a:srgbClr val="0070C0"/>
              </a:solidFill>
            </a:endParaRPr>
          </a:p>
        </p:txBody>
      </p:sp>
      <p:sp>
        <p:nvSpPr>
          <p:cNvPr id="15" name="Объект 14"/>
          <p:cNvSpPr>
            <a:spLocks noGrp="1"/>
          </p:cNvSpPr>
          <p:nvPr>
            <p:ph sz="quarter" idx="1"/>
          </p:nvPr>
        </p:nvSpPr>
        <p:spPr>
          <a:xfrm>
            <a:off x="4132636" y="2744533"/>
            <a:ext cx="4562370" cy="2952328"/>
          </a:xfrm>
        </p:spPr>
        <p:txBody>
          <a:bodyPr>
            <a:normAutofit/>
          </a:bodyPr>
          <a:lstStyle/>
          <a:p>
            <a:pPr marL="0" indent="0">
              <a:buNone/>
            </a:pPr>
            <a:r>
              <a:rPr lang="ru-RU" sz="1900" b="1" dirty="0" smtClean="0"/>
              <a:t>      Руководство </a:t>
            </a:r>
            <a:r>
              <a:rPr lang="ru-RU" sz="1900" b="1" dirty="0"/>
              <a:t>к действиям для нас </a:t>
            </a:r>
            <a:r>
              <a:rPr lang="ru-RU" sz="1900" b="1" dirty="0" smtClean="0"/>
              <a:t>:                         </a:t>
            </a:r>
            <a:endParaRPr lang="ru-RU" sz="1900" b="1" dirty="0"/>
          </a:p>
          <a:p>
            <a:r>
              <a:rPr lang="ru-RU" sz="1900" b="1" dirty="0"/>
              <a:t> майские Указы Президента </a:t>
            </a:r>
            <a:r>
              <a:rPr lang="ru-RU" sz="1900" b="1" dirty="0" smtClean="0"/>
              <a:t>РФ Владимира   Владимировича </a:t>
            </a:r>
            <a:r>
              <a:rPr lang="ru-RU" sz="1900" b="1" dirty="0"/>
              <a:t>Путина;</a:t>
            </a:r>
          </a:p>
          <a:p>
            <a:r>
              <a:rPr lang="ru-RU" sz="1900" b="1" dirty="0"/>
              <a:t>замечания депутатов </a:t>
            </a:r>
            <a:r>
              <a:rPr lang="ru-RU" sz="1900" b="1" dirty="0" smtClean="0"/>
              <a:t>Думы, высказанные </a:t>
            </a:r>
            <a:r>
              <a:rPr lang="ru-RU" sz="1900" b="1" dirty="0"/>
              <a:t>при оценке </a:t>
            </a:r>
            <a:r>
              <a:rPr lang="ru-RU" sz="1900" b="1" dirty="0" smtClean="0"/>
              <a:t>работы главы </a:t>
            </a:r>
            <a:r>
              <a:rPr lang="ru-RU" sz="1900" b="1" dirty="0"/>
              <a:t>за </a:t>
            </a:r>
            <a:r>
              <a:rPr lang="ru-RU" sz="1900" b="1" dirty="0" smtClean="0"/>
              <a:t>2020 </a:t>
            </a:r>
            <a:r>
              <a:rPr lang="ru-RU" sz="1900" b="1" dirty="0"/>
              <a:t>год;</a:t>
            </a:r>
          </a:p>
          <a:p>
            <a:r>
              <a:rPr lang="ru-RU" sz="1900" b="1" dirty="0"/>
              <a:t>справедливая </a:t>
            </a:r>
            <a:r>
              <a:rPr lang="ru-RU" sz="1900" b="1" dirty="0" smtClean="0"/>
              <a:t>критика  неравнодушных </a:t>
            </a:r>
            <a:r>
              <a:rPr lang="ru-RU" sz="1900" b="1" dirty="0"/>
              <a:t>горожан .</a:t>
            </a:r>
          </a:p>
          <a:p>
            <a:endParaRPr lang="ru-RU" dirty="0"/>
          </a:p>
        </p:txBody>
      </p:sp>
      <p:sp>
        <p:nvSpPr>
          <p:cNvPr id="4" name="Прямоугольник 3"/>
          <p:cNvSpPr/>
          <p:nvPr/>
        </p:nvSpPr>
        <p:spPr>
          <a:xfrm>
            <a:off x="539552" y="1326815"/>
            <a:ext cx="8030825" cy="1323439"/>
          </a:xfrm>
          <a:prstGeom prst="rect">
            <a:avLst/>
          </a:prstGeom>
        </p:spPr>
        <p:txBody>
          <a:bodyPr wrap="square">
            <a:spAutoFit/>
          </a:bodyPr>
          <a:lstStyle/>
          <a:p>
            <a:pPr algn="just">
              <a:spcAft>
                <a:spcPts val="0"/>
              </a:spcAft>
            </a:pPr>
            <a:r>
              <a:rPr lang="ru-RU" dirty="0">
                <a:latin typeface="Times New Roman" panose="02020603050405020304" pitchFamily="18" charset="0"/>
                <a:ea typeface="Times New Roman" panose="02020603050405020304" pitchFamily="18" charset="0"/>
              </a:rPr>
              <a:t>     </a:t>
            </a:r>
            <a:r>
              <a:rPr lang="ru-RU" sz="2000" i="1" dirty="0">
                <a:latin typeface="Times New Roman" panose="02020603050405020304" pitchFamily="18" charset="0"/>
                <a:ea typeface="Times New Roman" panose="02020603050405020304" pitchFamily="18" charset="0"/>
              </a:rPr>
              <a:t> В течение </a:t>
            </a:r>
            <a:r>
              <a:rPr lang="ru-RU" sz="2000" i="1" dirty="0" smtClean="0">
                <a:latin typeface="Times New Roman" panose="02020603050405020304" pitchFamily="18" charset="0"/>
                <a:ea typeface="Times New Roman" panose="02020603050405020304" pitchFamily="18" charset="0"/>
              </a:rPr>
              <a:t>2021 </a:t>
            </a:r>
            <a:r>
              <a:rPr lang="ru-RU" sz="2000" i="1" dirty="0">
                <a:latin typeface="Times New Roman" panose="02020603050405020304" pitchFamily="18" charset="0"/>
                <a:ea typeface="Times New Roman" panose="02020603050405020304" pitchFamily="18" charset="0"/>
              </a:rPr>
              <a:t>года Глава Нижнесергинского городского поселения, осуществлял свою работу в пределах полномочий, установленных действующим законодательством и Уставом поселения по решению вопросов местного значения.</a:t>
            </a:r>
            <a:endParaRPr lang="ru-RU" sz="2000" i="1" dirty="0">
              <a:effectLst/>
              <a:latin typeface="Times New Roman" panose="02020603050405020304" pitchFamily="18" charset="0"/>
              <a:ea typeface="Times New Roman" panose="02020603050405020304" pitchFamily="18" charset="0"/>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2738155"/>
            <a:ext cx="3443236" cy="36604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39589" y="404664"/>
            <a:ext cx="858567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3600" b="1" dirty="0" smtClean="0">
                <a:effectLst/>
              </a:rPr>
              <a:t>Модернизация уличного освещения</a:t>
            </a:r>
            <a:endParaRPr lang="ru-RU" sz="3600" b="1" dirty="0">
              <a:effectLst/>
            </a:endParaRPr>
          </a:p>
        </p:txBody>
      </p:sp>
      <p:pic>
        <p:nvPicPr>
          <p:cNvPr id="2"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t="6628" b="13090"/>
          <a:stretch/>
        </p:blipFill>
        <p:spPr>
          <a:xfrm>
            <a:off x="721940" y="3915365"/>
            <a:ext cx="2618541" cy="2452791"/>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021" y="1196752"/>
            <a:ext cx="2614450" cy="2572856"/>
          </a:xfrm>
          <a:prstGeom prst="rect">
            <a:avLst/>
          </a:prstGeom>
        </p:spPr>
      </p:pic>
      <p:sp>
        <p:nvSpPr>
          <p:cNvPr id="4" name="Прямоугольник 3"/>
          <p:cNvSpPr/>
          <p:nvPr/>
        </p:nvSpPr>
        <p:spPr>
          <a:xfrm>
            <a:off x="3995936" y="1628800"/>
            <a:ext cx="4572000" cy="4801314"/>
          </a:xfrm>
          <a:prstGeom prst="rect">
            <a:avLst/>
          </a:prstGeom>
        </p:spPr>
        <p:txBody>
          <a:bodyPr>
            <a:spAutoFit/>
          </a:bodyPr>
          <a:lstStyle/>
          <a:p>
            <a:pPr algn="ctr">
              <a:spcAft>
                <a:spcPts val="0"/>
              </a:spcAft>
            </a:pPr>
            <a:r>
              <a:rPr lang="ru-RU" sz="1700" dirty="0">
                <a:latin typeface="Times New Roman" panose="02020603050405020304" pitchFamily="18" charset="0"/>
                <a:ea typeface="Times New Roman" panose="02020603050405020304" pitchFamily="18" charset="0"/>
              </a:rPr>
              <a:t>Работы по модернизации систем уличного освещения, начатые в 2019 году успешно продолжены в 2021 </a:t>
            </a:r>
            <a:r>
              <a:rPr lang="ru-RU" sz="1700" dirty="0" smtClean="0">
                <a:latin typeface="Times New Roman" panose="02020603050405020304" pitchFamily="18" charset="0"/>
                <a:ea typeface="Times New Roman" panose="02020603050405020304" pitchFamily="18" charset="0"/>
              </a:rPr>
              <a:t>году</a:t>
            </a:r>
            <a:r>
              <a:rPr lang="ru-RU" sz="1700" dirty="0">
                <a:latin typeface="Times New Roman" panose="02020603050405020304" pitchFamily="18" charset="0"/>
                <a:ea typeface="Times New Roman" panose="02020603050405020304" pitchFamily="18" charset="0"/>
              </a:rPr>
              <a:t>:</a:t>
            </a:r>
            <a:endParaRPr lang="ru-RU" sz="1700" dirty="0" smtClean="0">
              <a:latin typeface="Times New Roman" panose="02020603050405020304" pitchFamily="18" charset="0"/>
              <a:ea typeface="Times New Roman" panose="02020603050405020304" pitchFamily="18" charset="0"/>
            </a:endParaRPr>
          </a:p>
          <a:p>
            <a:pPr algn="ctr">
              <a:spcAft>
                <a:spcPts val="0"/>
              </a:spcAft>
            </a:pPr>
            <a:endParaRPr lang="ru-RU" sz="1700" dirty="0" smtClean="0">
              <a:latin typeface="Times New Roman" panose="02020603050405020304" pitchFamily="18" charset="0"/>
              <a:ea typeface="Times New Roman" panose="02020603050405020304" pitchFamily="18" charset="0"/>
            </a:endParaRPr>
          </a:p>
          <a:p>
            <a:pPr algn="ctr">
              <a:spcAft>
                <a:spcPts val="0"/>
              </a:spcAft>
            </a:pPr>
            <a:r>
              <a:rPr lang="ru-RU" sz="1700" dirty="0" smtClean="0">
                <a:solidFill>
                  <a:srgbClr val="FF0000"/>
                </a:solidFill>
                <a:latin typeface="Times New Roman" panose="02020603050405020304" pitchFamily="18" charset="0"/>
                <a:ea typeface="Times New Roman" panose="02020603050405020304" pitchFamily="18" charset="0"/>
              </a:rPr>
              <a:t>Так </a:t>
            </a:r>
            <a:r>
              <a:rPr lang="ru-RU" sz="1700" dirty="0">
                <a:solidFill>
                  <a:srgbClr val="FF0000"/>
                </a:solidFill>
                <a:latin typeface="Times New Roman" panose="02020603050405020304" pitchFamily="18" charset="0"/>
                <a:ea typeface="Times New Roman" panose="02020603050405020304" pitchFamily="18" charset="0"/>
              </a:rPr>
              <a:t>в течении 2021 года выполнена модернизация улиц: ул. Поперечная, ул. 30 лет Октября, участок ул. Пионеров, </a:t>
            </a:r>
            <a:endParaRPr lang="ru-RU" sz="1700" dirty="0" smtClean="0">
              <a:solidFill>
                <a:srgbClr val="FF0000"/>
              </a:solidFill>
              <a:latin typeface="Times New Roman" panose="02020603050405020304" pitchFamily="18" charset="0"/>
              <a:ea typeface="Times New Roman" panose="02020603050405020304" pitchFamily="18" charset="0"/>
            </a:endParaRPr>
          </a:p>
          <a:p>
            <a:pPr algn="ctr">
              <a:spcAft>
                <a:spcPts val="0"/>
              </a:spcAft>
            </a:pPr>
            <a:r>
              <a:rPr lang="ru-RU" sz="1700" dirty="0" smtClean="0">
                <a:solidFill>
                  <a:srgbClr val="FF0000"/>
                </a:solidFill>
                <a:latin typeface="Times New Roman" panose="02020603050405020304" pitchFamily="18" charset="0"/>
                <a:ea typeface="Times New Roman" panose="02020603050405020304" pitchFamily="18" charset="0"/>
              </a:rPr>
              <a:t>участок </a:t>
            </a:r>
            <a:r>
              <a:rPr lang="ru-RU" sz="1700" dirty="0">
                <a:solidFill>
                  <a:srgbClr val="FF0000"/>
                </a:solidFill>
                <a:latin typeface="Times New Roman" panose="02020603050405020304" pitchFamily="18" charset="0"/>
                <a:ea typeface="Times New Roman" panose="02020603050405020304" pitchFamily="18" charset="0"/>
              </a:rPr>
              <a:t>ул. Ленина. </a:t>
            </a:r>
            <a:endParaRPr lang="ru-RU" sz="1700" dirty="0" smtClean="0">
              <a:solidFill>
                <a:srgbClr val="FF0000"/>
              </a:solidFill>
              <a:latin typeface="Times New Roman" panose="02020603050405020304" pitchFamily="18" charset="0"/>
              <a:ea typeface="Times New Roman" panose="02020603050405020304" pitchFamily="18" charset="0"/>
            </a:endParaRPr>
          </a:p>
          <a:p>
            <a:pPr algn="ctr">
              <a:spcAft>
                <a:spcPts val="0"/>
              </a:spcAft>
            </a:pPr>
            <a:endParaRPr lang="ru-RU" sz="1700" dirty="0">
              <a:latin typeface="Times New Roman" panose="02020603050405020304" pitchFamily="18" charset="0"/>
              <a:ea typeface="Times New Roman" panose="02020603050405020304" pitchFamily="18" charset="0"/>
            </a:endParaRPr>
          </a:p>
          <a:p>
            <a:pPr algn="ctr">
              <a:spcAft>
                <a:spcPts val="0"/>
              </a:spcAft>
            </a:pPr>
            <a:r>
              <a:rPr lang="ru-RU" sz="1700" dirty="0">
                <a:solidFill>
                  <a:srgbClr val="00B0F0"/>
                </a:solidFill>
                <a:latin typeface="Times New Roman" panose="02020603050405020304" pitchFamily="18" charset="0"/>
                <a:ea typeface="Times New Roman" panose="02020603050405020304" pitchFamily="18" charset="0"/>
              </a:rPr>
              <a:t>В ходе выполнения работ по модернизации установлено 40 светодиодных </a:t>
            </a:r>
            <a:r>
              <a:rPr lang="ru-RU" sz="1700" dirty="0" smtClean="0">
                <a:solidFill>
                  <a:srgbClr val="00B0F0"/>
                </a:solidFill>
                <a:latin typeface="Times New Roman" panose="02020603050405020304" pitchFamily="18" charset="0"/>
                <a:ea typeface="Times New Roman" panose="02020603050405020304" pitchFamily="18" charset="0"/>
              </a:rPr>
              <a:t>светильников</a:t>
            </a:r>
          </a:p>
          <a:p>
            <a:pPr algn="just">
              <a:spcAft>
                <a:spcPts val="0"/>
              </a:spcAft>
            </a:pPr>
            <a:endParaRPr lang="ru-RU" sz="1700" dirty="0">
              <a:latin typeface="Times New Roman" panose="02020603050405020304" pitchFamily="18" charset="0"/>
              <a:ea typeface="Times New Roman" panose="02020603050405020304" pitchFamily="18" charset="0"/>
            </a:endParaRPr>
          </a:p>
          <a:p>
            <a:pPr algn="ctr">
              <a:spcAft>
                <a:spcPts val="0"/>
              </a:spcAft>
            </a:pPr>
            <a:r>
              <a:rPr lang="ru-RU" sz="1700" dirty="0">
                <a:solidFill>
                  <a:srgbClr val="7030A0"/>
                </a:solidFill>
                <a:latin typeface="Times New Roman" panose="02020603050405020304" pitchFamily="18" charset="0"/>
                <a:ea typeface="Times New Roman" panose="02020603050405020304" pitchFamily="18" charset="0"/>
              </a:rPr>
              <a:t>В ходе проведения текущего ремонта </a:t>
            </a:r>
            <a:r>
              <a:rPr lang="ru-RU" sz="1700" dirty="0" smtClean="0">
                <a:solidFill>
                  <a:srgbClr val="7030A0"/>
                </a:solidFill>
                <a:latin typeface="Times New Roman" panose="02020603050405020304" pitchFamily="18" charset="0"/>
                <a:ea typeface="Times New Roman" panose="02020603050405020304" pitchFamily="18" charset="0"/>
              </a:rPr>
              <a:t>освещения дополнительно отремонтировано на  </a:t>
            </a:r>
            <a:r>
              <a:rPr lang="ru-RU" sz="1700" dirty="0">
                <a:solidFill>
                  <a:srgbClr val="7030A0"/>
                </a:solidFill>
                <a:latin typeface="Times New Roman" panose="02020603050405020304" pitchFamily="18" charset="0"/>
                <a:ea typeface="Times New Roman" panose="02020603050405020304" pitchFamily="18" charset="0"/>
              </a:rPr>
              <a:t>территории Нижнесергинского городского поселения около 300 </a:t>
            </a:r>
            <a:r>
              <a:rPr lang="ru-RU" sz="1700" dirty="0" err="1">
                <a:solidFill>
                  <a:srgbClr val="7030A0"/>
                </a:solidFill>
                <a:latin typeface="Times New Roman" panose="02020603050405020304" pitchFamily="18" charset="0"/>
                <a:ea typeface="Times New Roman" panose="02020603050405020304" pitchFamily="18" charset="0"/>
              </a:rPr>
              <a:t>светоточек</a:t>
            </a:r>
            <a:r>
              <a:rPr lang="ru-RU" sz="1700" dirty="0">
                <a:solidFill>
                  <a:srgbClr val="7030A0"/>
                </a:solidFill>
                <a:latin typeface="Times New Roman" panose="02020603050405020304" pitchFamily="18" charset="0"/>
                <a:ea typeface="Times New Roman" panose="02020603050405020304" pitchFamily="18" charset="0"/>
              </a:rPr>
              <a:t>, а также смонтировано 8000 м линий эл. передач для систем уличного </a:t>
            </a:r>
            <a:r>
              <a:rPr lang="ru-RU" sz="1700" dirty="0" smtClean="0">
                <a:solidFill>
                  <a:srgbClr val="7030A0"/>
                </a:solidFill>
                <a:latin typeface="Times New Roman" panose="02020603050405020304" pitchFamily="18" charset="0"/>
                <a:ea typeface="Times New Roman" panose="02020603050405020304" pitchFamily="18" charset="0"/>
              </a:rPr>
              <a:t>освещения</a:t>
            </a:r>
            <a:endParaRPr lang="ru-RU" sz="1700" dirty="0">
              <a:solidFill>
                <a:srgbClr val="7030A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31779358"/>
      </p:ext>
    </p:extLst>
  </p:cSld>
  <p:clrMapOvr>
    <a:masterClrMapping/>
  </p:clrMapOvr>
  <p:transition spd="slow">
    <p:pull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39589" y="404664"/>
            <a:ext cx="858567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3600" b="1" dirty="0" smtClean="0"/>
              <a:t>Благоустройство</a:t>
            </a:r>
            <a:endParaRPr lang="ru-RU" sz="3600" b="1" dirty="0">
              <a:effectLst/>
            </a:endParaRPr>
          </a:p>
        </p:txBody>
      </p:sp>
      <p:sp>
        <p:nvSpPr>
          <p:cNvPr id="9" name="Прямоугольник 8"/>
          <p:cNvSpPr/>
          <p:nvPr/>
        </p:nvSpPr>
        <p:spPr>
          <a:xfrm>
            <a:off x="428596" y="1196752"/>
            <a:ext cx="8585670" cy="369332"/>
          </a:xfrm>
          <a:prstGeom prst="rect">
            <a:avLst/>
          </a:prstGeom>
        </p:spPr>
        <p:txBody>
          <a:bodyPr wrap="square">
            <a:spAutoFit/>
          </a:bodyPr>
          <a:lstStyle/>
          <a:p>
            <a:pPr algn="ctr"/>
            <a:endParaRPr lang="ru-RU" dirty="0"/>
          </a:p>
        </p:txBody>
      </p:sp>
      <p:sp>
        <p:nvSpPr>
          <p:cNvPr id="2" name="Rectangle 1"/>
          <p:cNvSpPr>
            <a:spLocks noChangeArrowheads="1"/>
          </p:cNvSpPr>
          <p:nvPr/>
        </p:nvSpPr>
        <p:spPr bwMode="auto">
          <a:xfrm>
            <a:off x="539552" y="3557631"/>
            <a:ext cx="806489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457200" algn="just" defTabSz="914400" rtl="0" eaLnBrk="0" fontAlgn="base" latinLnBrk="0" hangingPunct="0">
              <a:lnSpc>
                <a:spcPct val="100000"/>
              </a:lnSpc>
              <a:spcBef>
                <a:spcPct val="0"/>
              </a:spcBef>
              <a:spcAft>
                <a:spcPct val="0"/>
              </a:spcAft>
              <a:buClrTx/>
              <a:buSzTx/>
              <a:buFontTx/>
              <a:buChar char="•"/>
              <a:tabLst/>
            </a:pPr>
            <a:endParaRPr kumimoji="0" lang="ru-RU" altLang="ru-RU" sz="1600" b="0" i="0" u="none" strike="noStrike" cap="none" normalizeH="0" baseline="0" dirty="0" smtClean="0">
              <a:ln>
                <a:noFill/>
              </a:ln>
              <a:effectLst/>
              <a:cs typeface="Aharoni" panose="02010803020104030203" pitchFamily="2" charset="-79"/>
            </a:endParaRP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761" y="1480734"/>
            <a:ext cx="2857790" cy="4492347"/>
          </a:xfrm>
          <a:prstGeom prst="rect">
            <a:avLst/>
          </a:prstGeom>
        </p:spPr>
      </p:pic>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5208" y="1490232"/>
            <a:ext cx="2651544" cy="4406997"/>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7409" y="1490231"/>
            <a:ext cx="2864917" cy="4406997"/>
          </a:xfrm>
          <a:prstGeom prst="rect">
            <a:avLst/>
          </a:prstGeom>
        </p:spPr>
      </p:pic>
    </p:spTree>
    <p:extLst>
      <p:ext uri="{BB962C8B-B14F-4D97-AF65-F5344CB8AC3E}">
        <p14:creationId xmlns:p14="http://schemas.microsoft.com/office/powerpoint/2010/main" val="147641449"/>
      </p:ext>
    </p:extLst>
  </p:cSld>
  <p:clrMapOvr>
    <a:masterClrMapping/>
  </p:clrMapOvr>
  <p:transition spd="slow">
    <p:pull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39589" y="404664"/>
            <a:ext cx="858567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3600" b="1" dirty="0" smtClean="0"/>
              <a:t>Благоустройство</a:t>
            </a:r>
            <a:endParaRPr lang="ru-RU" sz="3600" b="1" dirty="0">
              <a:effectLst/>
            </a:endParaRPr>
          </a:p>
        </p:txBody>
      </p:sp>
      <p:pic>
        <p:nvPicPr>
          <p:cNvPr id="3" name="Рисунок 2"/>
          <p:cNvPicPr>
            <a:picLocks noChangeAspect="1"/>
          </p:cNvPicPr>
          <p:nvPr/>
        </p:nvPicPr>
        <p:blipFill rotWithShape="1">
          <a:blip r:embed="rId2" cstate="print">
            <a:extLst>
              <a:ext uri="{28A0092B-C50C-407E-A947-70E740481C1C}">
                <a14:useLocalDpi xmlns:a14="http://schemas.microsoft.com/office/drawing/2010/main" val="0"/>
              </a:ext>
            </a:extLst>
          </a:blip>
          <a:srcRect l="14546" t="4167" b="10416"/>
          <a:stretch/>
        </p:blipFill>
        <p:spPr>
          <a:xfrm>
            <a:off x="470616" y="1281804"/>
            <a:ext cx="3482398" cy="2610731"/>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589" y="4202908"/>
            <a:ext cx="3486275" cy="2238479"/>
          </a:xfrm>
          <a:prstGeom prst="rect">
            <a:avLst/>
          </a:prstGeom>
        </p:spPr>
      </p:pic>
      <p:pic>
        <p:nvPicPr>
          <p:cNvPr id="7" name="Рисунок 6"/>
          <p:cNvPicPr>
            <a:picLocks noChangeAspect="1"/>
          </p:cNvPicPr>
          <p:nvPr/>
        </p:nvPicPr>
        <p:blipFill rotWithShape="1">
          <a:blip r:embed="rId4">
            <a:extLst>
              <a:ext uri="{28A0092B-C50C-407E-A947-70E740481C1C}">
                <a14:useLocalDpi xmlns:a14="http://schemas.microsoft.com/office/drawing/2010/main" val="0"/>
              </a:ext>
            </a:extLst>
          </a:blip>
          <a:srcRect l="12499" t="5024"/>
          <a:stretch/>
        </p:blipFill>
        <p:spPr>
          <a:xfrm>
            <a:off x="5580112" y="1206234"/>
            <a:ext cx="3312368" cy="4083918"/>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00597">
            <a:off x="3858662" y="2560415"/>
            <a:ext cx="2432869" cy="3284984"/>
          </a:xfrm>
          <a:prstGeom prst="rect">
            <a:avLst/>
          </a:prstGeom>
        </p:spPr>
      </p:pic>
    </p:spTree>
    <p:extLst>
      <p:ext uri="{BB962C8B-B14F-4D97-AF65-F5344CB8AC3E}">
        <p14:creationId xmlns:p14="http://schemas.microsoft.com/office/powerpoint/2010/main" val="2735122627"/>
      </p:ext>
    </p:extLst>
  </p:cSld>
  <p:clrMapOvr>
    <a:masterClrMapping/>
  </p:clrMapOvr>
  <p:transition spd="slow">
    <p:pull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39589" y="404664"/>
            <a:ext cx="858567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3600" b="1" dirty="0" smtClean="0"/>
              <a:t>Благоустройство</a:t>
            </a:r>
            <a:endParaRPr lang="ru-RU" sz="3600" b="1" dirty="0">
              <a:effectLst/>
            </a:endParaRPr>
          </a:p>
        </p:txBody>
      </p:sp>
      <p:sp>
        <p:nvSpPr>
          <p:cNvPr id="9" name="Прямоугольник 8"/>
          <p:cNvSpPr/>
          <p:nvPr/>
        </p:nvSpPr>
        <p:spPr>
          <a:xfrm>
            <a:off x="428596" y="1196752"/>
            <a:ext cx="8585670" cy="369332"/>
          </a:xfrm>
          <a:prstGeom prst="rect">
            <a:avLst/>
          </a:prstGeom>
        </p:spPr>
        <p:txBody>
          <a:bodyPr wrap="square">
            <a:spAutoFit/>
          </a:bodyPr>
          <a:lstStyle/>
          <a:p>
            <a:pPr algn="ctr"/>
            <a:endParaRPr lang="ru-RU" dirty="0"/>
          </a:p>
        </p:txBody>
      </p:sp>
      <p:sp>
        <p:nvSpPr>
          <p:cNvPr id="2" name="Rectangle 1"/>
          <p:cNvSpPr>
            <a:spLocks noChangeArrowheads="1"/>
          </p:cNvSpPr>
          <p:nvPr/>
        </p:nvSpPr>
        <p:spPr bwMode="auto">
          <a:xfrm>
            <a:off x="428596" y="1384971"/>
            <a:ext cx="8397291"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49263"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lvl="0" algn="just"/>
            <a:r>
              <a:rPr lang="ru-RU" altLang="ru-RU" sz="2400" b="1" u="sng" dirty="0" smtClean="0">
                <a:ea typeface="Times New Roman" pitchFamily="18" charset="0"/>
              </a:rPr>
              <a:t>Задача</a:t>
            </a:r>
          </a:p>
          <a:p>
            <a:pPr lvl="0" algn="just"/>
            <a:r>
              <a:rPr kumimoji="0" lang="ru-RU" altLang="ru-RU" sz="2000" b="0" i="0" u="none" strike="noStrike" cap="none" normalizeH="0" baseline="0" dirty="0" smtClean="0">
                <a:ln>
                  <a:noFill/>
                </a:ln>
                <a:solidFill>
                  <a:schemeClr val="tx1"/>
                </a:solidFill>
                <a:effectLst/>
                <a:ea typeface="Times New Roman" pitchFamily="18" charset="0"/>
              </a:rPr>
              <a:t>в </a:t>
            </a:r>
            <a:r>
              <a:rPr kumimoji="0" lang="ru-RU" altLang="ru-RU" sz="2000" b="0" i="0" u="sng" strike="noStrike" cap="none" normalizeH="0" baseline="0" dirty="0" smtClean="0">
                <a:ln>
                  <a:noFill/>
                </a:ln>
                <a:solidFill>
                  <a:schemeClr val="tx1"/>
                </a:solidFill>
                <a:effectLst/>
                <a:ea typeface="Times New Roman" pitchFamily="18" charset="0"/>
              </a:rPr>
              <a:t>зимний период</a:t>
            </a:r>
            <a:r>
              <a:rPr kumimoji="0" lang="ru-RU" altLang="ru-RU" sz="2000" b="0" i="0" u="none" strike="noStrike" cap="none" normalizeH="0" baseline="0" dirty="0" smtClean="0">
                <a:ln>
                  <a:noFill/>
                </a:ln>
                <a:solidFill>
                  <a:schemeClr val="tx1"/>
                </a:solidFill>
                <a:effectLst/>
                <a:ea typeface="Times New Roman" pitchFamily="18" charset="0"/>
              </a:rPr>
              <a:t> </a:t>
            </a:r>
            <a:r>
              <a:rPr lang="ru-RU" altLang="ru-RU" sz="2000" u="sng" dirty="0">
                <a:ea typeface="Times New Roman" pitchFamily="18" charset="0"/>
              </a:rPr>
              <a:t> </a:t>
            </a:r>
            <a:r>
              <a:rPr lang="ru-RU" altLang="ru-RU" sz="2000" u="sng" dirty="0" smtClean="0">
                <a:ea typeface="Times New Roman" pitchFamily="18" charset="0"/>
              </a:rPr>
              <a:t>                               </a:t>
            </a:r>
            <a:r>
              <a:rPr kumimoji="0" lang="ru-RU" altLang="ru-RU" sz="2000" b="0" i="0" u="sng" strike="noStrike" cap="none" normalizeH="0" baseline="0" dirty="0" smtClean="0">
                <a:ln>
                  <a:noFill/>
                </a:ln>
                <a:solidFill>
                  <a:schemeClr val="tx1"/>
                </a:solidFill>
                <a:effectLst/>
                <a:ea typeface="Times New Roman" pitchFamily="18" charset="0"/>
              </a:rPr>
              <a:t>борьба со снегом </a:t>
            </a:r>
          </a:p>
          <a:p>
            <a:pPr lvl="0" algn="just"/>
            <a:endParaRPr kumimoji="0" lang="ru-RU" altLang="ru-RU" sz="2000" b="0" i="0" u="sng" strike="noStrike" cap="none" normalizeH="0" baseline="0" dirty="0" smtClean="0">
              <a:ln>
                <a:noFill/>
              </a:ln>
              <a:solidFill>
                <a:schemeClr val="tx1"/>
              </a:solidFill>
              <a:effectLst/>
              <a:ea typeface="Times New Roman" pitchFamily="18" charset="0"/>
            </a:endParaRPr>
          </a:p>
          <a:p>
            <a:pPr marL="0" marR="0" lvl="0" indent="449263" algn="just" defTabSz="914400" rtl="0" eaLnBrk="1" fontAlgn="base" latinLnBrk="0" hangingPunct="1">
              <a:lnSpc>
                <a:spcPct val="100000"/>
              </a:lnSpc>
              <a:spcBef>
                <a:spcPct val="0"/>
              </a:spcBef>
              <a:spcAft>
                <a:spcPct val="0"/>
              </a:spcAft>
              <a:buClrTx/>
              <a:buSzTx/>
              <a:buFontTx/>
              <a:buNone/>
              <a:tabLst/>
            </a:pPr>
            <a:r>
              <a:rPr kumimoji="0" lang="ru-RU" altLang="ru-RU" sz="2000" b="0" i="0" u="sng" strike="noStrike" cap="none" normalizeH="0" baseline="0" dirty="0" smtClean="0">
                <a:ln>
                  <a:noFill/>
                </a:ln>
                <a:solidFill>
                  <a:schemeClr val="tx1"/>
                </a:solidFill>
                <a:effectLst/>
                <a:ea typeface="Times New Roman" pitchFamily="18" charset="0"/>
              </a:rPr>
              <a:t>в летний период</a:t>
            </a:r>
            <a:r>
              <a:rPr kumimoji="0" lang="ru-RU" altLang="ru-RU" sz="2000" b="0" i="0" u="none" strike="noStrike" cap="none" normalizeH="0" baseline="0" dirty="0" smtClean="0">
                <a:ln>
                  <a:noFill/>
                </a:ln>
                <a:solidFill>
                  <a:schemeClr val="tx1"/>
                </a:solidFill>
                <a:effectLst/>
                <a:ea typeface="Times New Roman" pitchFamily="18" charset="0"/>
              </a:rPr>
              <a:t>                  </a:t>
            </a:r>
            <a:r>
              <a:rPr kumimoji="0" lang="ru-RU" altLang="ru-RU" sz="2000" b="0" i="0" u="sng" strike="noStrike" cap="none" normalizeH="0" baseline="0" dirty="0" smtClean="0">
                <a:ln>
                  <a:noFill/>
                </a:ln>
                <a:solidFill>
                  <a:schemeClr val="tx1"/>
                </a:solidFill>
                <a:effectLst/>
                <a:ea typeface="Times New Roman" pitchFamily="18" charset="0"/>
              </a:rPr>
              <a:t>ремонт дорог с грунтовым покрытием</a:t>
            </a:r>
            <a:r>
              <a:rPr kumimoji="0" lang="ru-RU" altLang="ru-RU" sz="2000" b="0" i="0" u="none" strike="noStrike" cap="none" normalizeH="0" baseline="0" dirty="0" smtClean="0">
                <a:ln>
                  <a:noFill/>
                </a:ln>
                <a:solidFill>
                  <a:schemeClr val="tx1"/>
                </a:solidFill>
                <a:effectLst/>
                <a:ea typeface="Times New Roman" pitchFamily="18" charset="0"/>
              </a:rPr>
              <a:t>.</a:t>
            </a:r>
            <a:endParaRPr kumimoji="0" lang="ru-RU" altLang="ru-RU"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Стрелка вправо 4"/>
          <p:cNvSpPr/>
          <p:nvPr/>
        </p:nvSpPr>
        <p:spPr>
          <a:xfrm>
            <a:off x="3189162" y="158848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3327" y="2256257"/>
            <a:ext cx="10001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1720" y="2847774"/>
            <a:ext cx="3923928" cy="3084075"/>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8184" y="3047187"/>
            <a:ext cx="2571250" cy="3397861"/>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7107" y="3573016"/>
            <a:ext cx="2880320" cy="2899663"/>
          </a:xfrm>
          <a:prstGeom prst="rect">
            <a:avLst/>
          </a:prstGeom>
        </p:spPr>
      </p:pic>
    </p:spTree>
    <p:extLst>
      <p:ext uri="{BB962C8B-B14F-4D97-AF65-F5344CB8AC3E}">
        <p14:creationId xmlns:p14="http://schemas.microsoft.com/office/powerpoint/2010/main" val="817105032"/>
      </p:ext>
    </p:extLst>
  </p:cSld>
  <p:clrMapOvr>
    <a:masterClrMapping/>
  </p:clrMapOvr>
  <p:transition spd="slow">
    <p:pull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81872" y="396533"/>
            <a:ext cx="858567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3600" b="1" dirty="0" smtClean="0"/>
              <a:t>Благоустройство</a:t>
            </a:r>
            <a:endParaRPr lang="ru-RU" sz="3600" b="1" dirty="0">
              <a:effectLst/>
            </a:endParaRPr>
          </a:p>
        </p:txBody>
      </p:sp>
      <p:sp>
        <p:nvSpPr>
          <p:cNvPr id="9" name="Прямоугольник 8"/>
          <p:cNvSpPr/>
          <p:nvPr/>
        </p:nvSpPr>
        <p:spPr>
          <a:xfrm>
            <a:off x="428596" y="1196752"/>
            <a:ext cx="8585670" cy="369332"/>
          </a:xfrm>
          <a:prstGeom prst="rect">
            <a:avLst/>
          </a:prstGeom>
        </p:spPr>
        <p:txBody>
          <a:bodyPr wrap="square">
            <a:spAutoFit/>
          </a:bodyPr>
          <a:lstStyle/>
          <a:p>
            <a:pPr algn="ctr"/>
            <a:endParaRPr lang="ru-RU" dirty="0"/>
          </a:p>
        </p:txBody>
      </p:sp>
      <p:sp>
        <p:nvSpPr>
          <p:cNvPr id="2" name="Rectangle 1"/>
          <p:cNvSpPr>
            <a:spLocks noChangeArrowheads="1"/>
          </p:cNvSpPr>
          <p:nvPr/>
        </p:nvSpPr>
        <p:spPr bwMode="auto">
          <a:xfrm>
            <a:off x="281872" y="1042864"/>
            <a:ext cx="8538600" cy="1646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49263"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just">
              <a:spcAft>
                <a:spcPts val="0"/>
              </a:spcAft>
            </a:pPr>
            <a:r>
              <a:rPr lang="ru-RU" sz="1700" dirty="0">
                <a:latin typeface="Times New Roman" panose="02020603050405020304" pitchFamily="18" charset="0"/>
                <a:ea typeface="Times New Roman" panose="02020603050405020304" pitchFamily="18" charset="0"/>
                <a:cs typeface="Times New Roman" panose="02020603050405020304" pitchFamily="18" charset="0"/>
              </a:rPr>
              <a:t>Как и в предыдущие годы, в </a:t>
            </a:r>
            <a:r>
              <a:rPr lang="ru-RU" sz="1700" b="1" dirty="0">
                <a:latin typeface="Times New Roman" panose="02020603050405020304" pitchFamily="18" charset="0"/>
                <a:ea typeface="Times New Roman" panose="02020603050405020304" pitchFamily="18" charset="0"/>
                <a:cs typeface="Times New Roman" panose="02020603050405020304" pitchFamily="18" charset="0"/>
              </a:rPr>
              <a:t>летний период одной </a:t>
            </a:r>
            <a:r>
              <a:rPr lang="ru-RU" sz="1700" dirty="0">
                <a:latin typeface="Times New Roman" panose="02020603050405020304" pitchFamily="18" charset="0"/>
                <a:ea typeface="Times New Roman" panose="02020603050405020304" pitchFamily="18" charset="0"/>
                <a:cs typeface="Times New Roman" panose="02020603050405020304" pitchFamily="18" charset="0"/>
              </a:rPr>
              <a:t>из приоритетных задач работы учреждения был ремонт дорог с грунтовым и асфальтовым покрытием. </a:t>
            </a:r>
            <a:r>
              <a:rPr lang="ru-RU" sz="1700" dirty="0">
                <a:latin typeface="Times New Roman" panose="02020603050405020304" pitchFamily="18" charset="0"/>
                <a:cs typeface="Times New Roman" panose="02020603050405020304" pitchFamily="18" charset="0"/>
              </a:rPr>
              <a:t>Произведен ремонт более 50 участков дорог с грунтовым покрытием площадью 73017,69 м2. Осуществлено устройство более 60 участков водоотводных канав с укладкой труб – 6303,5 </a:t>
            </a:r>
            <a:r>
              <a:rPr lang="ru-RU" sz="1700" dirty="0" err="1">
                <a:latin typeface="Times New Roman" panose="02020603050405020304" pitchFamily="18" charset="0"/>
                <a:cs typeface="Times New Roman" panose="02020603050405020304" pitchFamily="18" charset="0"/>
              </a:rPr>
              <a:t>м.п</a:t>
            </a:r>
            <a:r>
              <a:rPr lang="ru-RU" sz="1700" dirty="0">
                <a:latin typeface="Times New Roman" panose="02020603050405020304" pitchFamily="18" charset="0"/>
                <a:cs typeface="Times New Roman" panose="02020603050405020304" pitchFamily="18" charset="0"/>
              </a:rPr>
              <a:t>.</a:t>
            </a:r>
          </a:p>
          <a:p>
            <a:pPr algn="just">
              <a:spcAft>
                <a:spcPts val="0"/>
              </a:spcAft>
            </a:pPr>
            <a:endParaRPr lang="ru-RU" sz="1600" dirty="0">
              <a:effectLst/>
              <a:latin typeface="Times New Roman" panose="02020603050405020304" pitchFamily="18" charset="0"/>
              <a:ea typeface="Times New Roman" panose="02020603050405020304" pitchFamily="18" charset="0"/>
            </a:endParaRPr>
          </a:p>
        </p:txBody>
      </p:sp>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819673" y="2776573"/>
            <a:ext cx="3681118" cy="3168352"/>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88" y="2520190"/>
            <a:ext cx="3198680" cy="3681118"/>
          </a:xfrm>
          <a:prstGeom prst="rect">
            <a:avLst/>
          </a:prstGeom>
        </p:spPr>
      </p:pic>
    </p:spTree>
    <p:extLst>
      <p:ext uri="{BB962C8B-B14F-4D97-AF65-F5344CB8AC3E}">
        <p14:creationId xmlns:p14="http://schemas.microsoft.com/office/powerpoint/2010/main" val="669780000"/>
      </p:ext>
    </p:extLst>
  </p:cSld>
  <p:clrMapOvr>
    <a:masterClrMapping/>
  </p:clrMapOvr>
  <p:transition spd="slow">
    <p:pull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39589" y="404664"/>
            <a:ext cx="858567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3600" b="1" dirty="0" smtClean="0"/>
              <a:t>Благоустройство</a:t>
            </a:r>
            <a:endParaRPr lang="ru-RU" sz="3600" b="1" dirty="0">
              <a:effectLst/>
            </a:endParaRPr>
          </a:p>
        </p:txBody>
      </p:sp>
      <p:sp>
        <p:nvSpPr>
          <p:cNvPr id="9" name="Прямоугольник 8"/>
          <p:cNvSpPr/>
          <p:nvPr/>
        </p:nvSpPr>
        <p:spPr>
          <a:xfrm>
            <a:off x="428596" y="1196752"/>
            <a:ext cx="8585670" cy="369332"/>
          </a:xfrm>
          <a:prstGeom prst="rect">
            <a:avLst/>
          </a:prstGeom>
        </p:spPr>
        <p:txBody>
          <a:bodyPr wrap="square">
            <a:spAutoFit/>
          </a:bodyPr>
          <a:lstStyle/>
          <a:p>
            <a:pPr algn="ctr"/>
            <a:endParaRPr lang="ru-RU" dirty="0"/>
          </a:p>
        </p:txBody>
      </p:sp>
      <p:pic>
        <p:nvPicPr>
          <p:cNvPr id="10" name="Рисунок 9"/>
          <p:cNvPicPr>
            <a:picLocks noChangeAspect="1"/>
          </p:cNvPicPr>
          <p:nvPr/>
        </p:nvPicPr>
        <p:blipFill rotWithShape="1">
          <a:blip r:embed="rId2">
            <a:extLst>
              <a:ext uri="{28A0092B-C50C-407E-A947-70E740481C1C}">
                <a14:useLocalDpi xmlns:a14="http://schemas.microsoft.com/office/drawing/2010/main" val="0"/>
              </a:ext>
            </a:extLst>
          </a:blip>
          <a:srcRect b="18366"/>
          <a:stretch/>
        </p:blipFill>
        <p:spPr>
          <a:xfrm>
            <a:off x="1001190" y="4097500"/>
            <a:ext cx="3600400" cy="2446531"/>
          </a:xfrm>
          <a:prstGeom prst="rect">
            <a:avLst/>
          </a:prstGeom>
        </p:spPr>
      </p:pic>
      <p:pic>
        <p:nvPicPr>
          <p:cNvPr id="12" name="Рисунок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0169" y="1245460"/>
            <a:ext cx="3502271" cy="2852039"/>
          </a:xfrm>
          <a:prstGeom prst="rect">
            <a:avLst/>
          </a:prstGeom>
        </p:spPr>
      </p:pic>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34838">
            <a:off x="1203236" y="1276301"/>
            <a:ext cx="3196307" cy="3142041"/>
          </a:xfrm>
          <a:prstGeom prst="rect">
            <a:avLst/>
          </a:prstGeom>
        </p:spPr>
      </p:pic>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60121">
            <a:off x="5334785" y="3887075"/>
            <a:ext cx="3168352" cy="2643758"/>
          </a:xfrm>
          <a:prstGeom prst="rect">
            <a:avLst/>
          </a:prstGeom>
        </p:spPr>
      </p:pic>
    </p:spTree>
    <p:extLst>
      <p:ext uri="{BB962C8B-B14F-4D97-AF65-F5344CB8AC3E}">
        <p14:creationId xmlns:p14="http://schemas.microsoft.com/office/powerpoint/2010/main" val="152230559"/>
      </p:ext>
    </p:extLst>
  </p:cSld>
  <p:clrMapOvr>
    <a:masterClrMapping/>
  </p:clrMapOvr>
  <p:transition spd="slow">
    <p:pull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39589" y="404664"/>
            <a:ext cx="858567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3600" b="1" dirty="0" smtClean="0"/>
              <a:t>Благоустройство</a:t>
            </a:r>
            <a:endParaRPr lang="ru-RU" sz="3600" b="1" dirty="0">
              <a:effectLst/>
            </a:endParaRPr>
          </a:p>
        </p:txBody>
      </p:sp>
      <p:sp>
        <p:nvSpPr>
          <p:cNvPr id="9" name="Прямоугольник 8"/>
          <p:cNvSpPr/>
          <p:nvPr/>
        </p:nvSpPr>
        <p:spPr>
          <a:xfrm>
            <a:off x="428596" y="1196752"/>
            <a:ext cx="8585670" cy="369332"/>
          </a:xfrm>
          <a:prstGeom prst="rect">
            <a:avLst/>
          </a:prstGeom>
        </p:spPr>
        <p:txBody>
          <a:bodyPr wrap="square">
            <a:spAutoFit/>
          </a:bodyPr>
          <a:lstStyle/>
          <a:p>
            <a:pPr algn="ctr"/>
            <a:endParaRPr lang="ru-RU" dirty="0"/>
          </a:p>
        </p:txBody>
      </p:sp>
      <p:pic>
        <p:nvPicPr>
          <p:cNvPr id="17412"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317" b="17135"/>
          <a:stretch/>
        </p:blipFill>
        <p:spPr bwMode="auto">
          <a:xfrm rot="5400000">
            <a:off x="1257464" y="645623"/>
            <a:ext cx="2677424" cy="3841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Рисунок 1"/>
          <p:cNvPicPr>
            <a:picLocks noChangeAspect="1"/>
          </p:cNvPicPr>
          <p:nvPr/>
        </p:nvPicPr>
        <p:blipFill>
          <a:blip r:embed="rId3"/>
          <a:stretch>
            <a:fillRect/>
          </a:stretch>
        </p:blipFill>
        <p:spPr>
          <a:xfrm>
            <a:off x="675574" y="4221088"/>
            <a:ext cx="3841204" cy="2219136"/>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4088" y="1381418"/>
            <a:ext cx="3075806" cy="4567862"/>
          </a:xfrm>
          <a:prstGeom prst="rect">
            <a:avLst/>
          </a:prstGeom>
        </p:spPr>
      </p:pic>
    </p:spTree>
    <p:extLst>
      <p:ext uri="{BB962C8B-B14F-4D97-AF65-F5344CB8AC3E}">
        <p14:creationId xmlns:p14="http://schemas.microsoft.com/office/powerpoint/2010/main" val="1614886090"/>
      </p:ext>
    </p:extLst>
  </p:cSld>
  <p:clrMapOvr>
    <a:masterClrMapping/>
  </p:clrMapOvr>
  <p:transition spd="slow">
    <p:pull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39589" y="404664"/>
            <a:ext cx="858567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3600" b="1" dirty="0" smtClean="0"/>
              <a:t>Санитарная очистка города</a:t>
            </a:r>
            <a:endParaRPr lang="ru-RU" sz="3600" b="1" dirty="0">
              <a:effectLst/>
            </a:endParaRPr>
          </a:p>
        </p:txBody>
      </p:sp>
      <p:sp>
        <p:nvSpPr>
          <p:cNvPr id="9" name="Прямоугольник 8"/>
          <p:cNvSpPr/>
          <p:nvPr/>
        </p:nvSpPr>
        <p:spPr>
          <a:xfrm>
            <a:off x="428596" y="1196752"/>
            <a:ext cx="8585670" cy="369332"/>
          </a:xfrm>
          <a:prstGeom prst="rect">
            <a:avLst/>
          </a:prstGeom>
        </p:spPr>
        <p:txBody>
          <a:bodyPr wrap="square">
            <a:spAutoFit/>
          </a:bodyPr>
          <a:lstStyle/>
          <a:p>
            <a:pPr algn="ctr"/>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4005064"/>
            <a:ext cx="3672408" cy="2448272"/>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959" y="1206772"/>
            <a:ext cx="3666993" cy="2438252"/>
          </a:xfrm>
          <a:prstGeom prst="rect">
            <a:avLst/>
          </a:prstGeom>
        </p:spPr>
      </p:pic>
      <p:pic>
        <p:nvPicPr>
          <p:cNvPr id="11" name="Рисунок 10"/>
          <p:cNvPicPr>
            <a:picLocks noChangeAspect="1"/>
          </p:cNvPicPr>
          <p:nvPr/>
        </p:nvPicPr>
        <p:blipFill rotWithShape="1">
          <a:blip r:embed="rId4" cstate="print">
            <a:extLst>
              <a:ext uri="{28A0092B-C50C-407E-A947-70E740481C1C}">
                <a14:useLocalDpi xmlns:a14="http://schemas.microsoft.com/office/drawing/2010/main" val="0"/>
              </a:ext>
            </a:extLst>
          </a:blip>
          <a:srcRect l="6435" t="6237"/>
          <a:stretch/>
        </p:blipFill>
        <p:spPr>
          <a:xfrm>
            <a:off x="5220072" y="1566084"/>
            <a:ext cx="3141020" cy="4362899"/>
          </a:xfrm>
          <a:prstGeom prst="rect">
            <a:avLst/>
          </a:prstGeom>
        </p:spPr>
      </p:pic>
    </p:spTree>
    <p:extLst>
      <p:ext uri="{BB962C8B-B14F-4D97-AF65-F5344CB8AC3E}">
        <p14:creationId xmlns:p14="http://schemas.microsoft.com/office/powerpoint/2010/main" val="2679455488"/>
      </p:ext>
    </p:extLst>
  </p:cSld>
  <p:clrMapOvr>
    <a:masterClrMapping/>
  </p:clrMapOvr>
  <p:transition spd="slow">
    <p:pull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39589" y="404664"/>
            <a:ext cx="858567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3600" b="1" dirty="0" smtClean="0">
                <a:solidFill>
                  <a:srgbClr val="00000A"/>
                </a:solidFill>
                <a:latin typeface="Times New Roman"/>
              </a:rPr>
              <a:t>Дорожная деятельность</a:t>
            </a:r>
            <a:endParaRPr lang="ru-RU" sz="3600" b="1" dirty="0">
              <a:effectLst/>
            </a:endParaRPr>
          </a:p>
        </p:txBody>
      </p:sp>
      <p:sp>
        <p:nvSpPr>
          <p:cNvPr id="9" name="Прямоугольник 8"/>
          <p:cNvSpPr/>
          <p:nvPr/>
        </p:nvSpPr>
        <p:spPr>
          <a:xfrm>
            <a:off x="186964" y="1277495"/>
            <a:ext cx="8585670" cy="369332"/>
          </a:xfrm>
          <a:prstGeom prst="rect">
            <a:avLst/>
          </a:prstGeom>
        </p:spPr>
        <p:txBody>
          <a:bodyPr wrap="square">
            <a:spAutoFit/>
          </a:bodyPr>
          <a:lstStyle/>
          <a:p>
            <a:pPr algn="ctr"/>
            <a:endParaRPr lang="ru-RU" dirty="0"/>
          </a:p>
        </p:txBody>
      </p:sp>
      <p:sp>
        <p:nvSpPr>
          <p:cNvPr id="6" name="Прямоугольник 5"/>
          <p:cNvSpPr/>
          <p:nvPr/>
        </p:nvSpPr>
        <p:spPr>
          <a:xfrm>
            <a:off x="3131840" y="3834967"/>
            <a:ext cx="5666402" cy="338554"/>
          </a:xfrm>
          <a:prstGeom prst="rect">
            <a:avLst/>
          </a:prstGeom>
        </p:spPr>
        <p:txBody>
          <a:bodyPr wrap="square">
            <a:spAutoFit/>
          </a:bodyPr>
          <a:lstStyle/>
          <a:p>
            <a:endParaRPr lang="ru-RU" sz="1600" dirty="0"/>
          </a:p>
        </p:txBody>
      </p:sp>
      <p:sp>
        <p:nvSpPr>
          <p:cNvPr id="2" name="Прямоугольник 1"/>
          <p:cNvSpPr/>
          <p:nvPr/>
        </p:nvSpPr>
        <p:spPr>
          <a:xfrm>
            <a:off x="674541" y="1070734"/>
            <a:ext cx="8186682" cy="2062103"/>
          </a:xfrm>
          <a:prstGeom prst="rect">
            <a:avLst/>
          </a:prstGeom>
        </p:spPr>
        <p:txBody>
          <a:bodyPr wrap="square">
            <a:spAutoFit/>
          </a:bodyPr>
          <a:lstStyle/>
          <a:p>
            <a:pPr algn="ctr"/>
            <a:r>
              <a:rPr lang="ru-RU" sz="1600" i="1" dirty="0">
                <a:solidFill>
                  <a:srgbClr val="0070C0"/>
                </a:solidFill>
              </a:rPr>
              <a:t>2021 г. не стал исключением и администрацией был выполнен ремонт участка дороги улицы Ленина от улицы Ленина д. 26 до улицы 22 Партсъезда в городе Нижние Серги, протяженность ремонтируемого участка 719 метров. Так же </a:t>
            </a:r>
            <a:r>
              <a:rPr lang="ru-RU" sz="1600" i="1" dirty="0" smtClean="0">
                <a:solidFill>
                  <a:srgbClr val="0070C0"/>
                </a:solidFill>
              </a:rPr>
              <a:t>выполнены </a:t>
            </a:r>
            <a:r>
              <a:rPr lang="ru-RU" sz="1600" i="1" dirty="0">
                <a:solidFill>
                  <a:srgbClr val="0070C0"/>
                </a:solidFill>
              </a:rPr>
              <a:t>работы по ремонту участка дороги по ул. Титова с тротуарами от ул. Ленина до ул. Победы в городе Нижние Серги, протяженностью - 410 метров. Проведены работы по замене асфальтобетонного покрытия дорожного полотна и тротуара, обустройство дополнительного тротуара с четной стороны улицы, созданы парковочные места у Храма, замена ЖКУ светильников на энергосберегающие светодиодные. </a:t>
            </a: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016" y="3212976"/>
            <a:ext cx="4132156" cy="3240360"/>
          </a:xfrm>
          <a:prstGeom prst="rect">
            <a:avLst/>
          </a:prstGeom>
        </p:spPr>
      </p:pic>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589" y="3200750"/>
            <a:ext cx="4131932" cy="3252585"/>
          </a:xfrm>
          <a:prstGeom prst="rect">
            <a:avLst/>
          </a:prstGeom>
        </p:spPr>
      </p:pic>
    </p:spTree>
    <p:extLst>
      <p:ext uri="{BB962C8B-B14F-4D97-AF65-F5344CB8AC3E}">
        <p14:creationId xmlns:p14="http://schemas.microsoft.com/office/powerpoint/2010/main" val="3763059050"/>
      </p:ext>
    </p:extLst>
  </p:cSld>
  <p:clrMapOvr>
    <a:masterClrMapping/>
  </p:clrMapOvr>
  <p:transition spd="slow">
    <p:pull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39589" y="404664"/>
            <a:ext cx="858567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3600" b="1" dirty="0">
                <a:solidFill>
                  <a:srgbClr val="00000A"/>
                </a:solidFill>
                <a:latin typeface="Times New Roman"/>
                <a:ea typeface="Times New Roman"/>
              </a:rPr>
              <a:t>Г</a:t>
            </a:r>
            <a:r>
              <a:rPr lang="ru-RU" sz="3600" b="1" dirty="0" smtClean="0">
                <a:solidFill>
                  <a:srgbClr val="00000A"/>
                </a:solidFill>
                <a:latin typeface="Times New Roman"/>
                <a:ea typeface="Times New Roman"/>
              </a:rPr>
              <a:t>ражданская оборона</a:t>
            </a:r>
            <a:endParaRPr lang="ru-RU" sz="3600" b="1" dirty="0">
              <a:effectLst/>
            </a:endParaRPr>
          </a:p>
        </p:txBody>
      </p:sp>
      <p:sp>
        <p:nvSpPr>
          <p:cNvPr id="9" name="Прямоугольник 8"/>
          <p:cNvSpPr/>
          <p:nvPr/>
        </p:nvSpPr>
        <p:spPr>
          <a:xfrm>
            <a:off x="428596" y="1196752"/>
            <a:ext cx="8585670" cy="369332"/>
          </a:xfrm>
          <a:prstGeom prst="rect">
            <a:avLst/>
          </a:prstGeom>
        </p:spPr>
        <p:txBody>
          <a:bodyPr wrap="square">
            <a:spAutoFit/>
          </a:bodyPr>
          <a:lstStyle/>
          <a:p>
            <a:pPr algn="ctr"/>
            <a:endParaRPr lang="ru-RU" dirty="0"/>
          </a:p>
        </p:txBody>
      </p:sp>
      <p:pic>
        <p:nvPicPr>
          <p:cNvPr id="17411"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63568" y="4021091"/>
            <a:ext cx="3468467" cy="268307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39589" y="1166843"/>
            <a:ext cx="8574677" cy="2862322"/>
          </a:xfrm>
          <a:prstGeom prst="rect">
            <a:avLst/>
          </a:prstGeom>
        </p:spPr>
        <p:txBody>
          <a:bodyPr wrap="square">
            <a:spAutoFit/>
          </a:bodyPr>
          <a:lstStyle/>
          <a:p>
            <a:r>
              <a:rPr lang="ru-RU" sz="1500" dirty="0"/>
              <a:t>В 2021 году между Нижнесергинским городским поселением и Нижнесергинским муниципальным районом заключено «Соглашение от 15 января 2021 года №1 о передаче осуществления части полномочий по решению вопросов местного значения в соответствии с Федеральным законом от 6 октября 2003 года № 131-ФЗ «Об общих принципах организации местного самоуправления в Российской Федерации», предметом которого является передача органами местного самоуправления поселения органам местного самоуправления муниципального района осуществления полномочий поселения в части: </a:t>
            </a:r>
          </a:p>
          <a:p>
            <a:r>
              <a:rPr lang="ru-RU" sz="1500" dirty="0"/>
              <a:t>- участия в предупреждении и ликвидации последствий чрезвычайных ситуаций в границах поселения;</a:t>
            </a:r>
          </a:p>
          <a:p>
            <a:r>
              <a:rPr lang="ru-RU" sz="1500" dirty="0"/>
              <a:t>- организации и осуществления мероприятий по территориальной обороне и гражданской обороне, защите населения и территории поселения от чрезвычайных ситуаций природного и техногенного характера.</a:t>
            </a:r>
          </a:p>
        </p:txBody>
      </p:sp>
      <p:sp>
        <p:nvSpPr>
          <p:cNvPr id="5" name="Прямоугольник 4"/>
          <p:cNvSpPr/>
          <p:nvPr/>
        </p:nvSpPr>
        <p:spPr>
          <a:xfrm>
            <a:off x="627968" y="1318546"/>
            <a:ext cx="8208912" cy="338554"/>
          </a:xfrm>
          <a:prstGeom prst="rect">
            <a:avLst/>
          </a:prstGeom>
        </p:spPr>
        <p:txBody>
          <a:bodyPr wrap="square">
            <a:spAutoFit/>
          </a:bodyPr>
          <a:lstStyle/>
          <a:p>
            <a:pPr algn="just">
              <a:spcAft>
                <a:spcPts val="0"/>
              </a:spcAft>
            </a:pPr>
            <a:endParaRPr lang="ru-RU" sz="1600" dirty="0">
              <a:effectLst/>
              <a:latin typeface="Times New Roman" panose="02020603050405020304" pitchFamily="18" charset="0"/>
              <a:ea typeface="Times New Roman" panose="02020603050405020304" pitchFamily="18" charset="0"/>
            </a:endParaRP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6884" y="3874297"/>
            <a:ext cx="4320442" cy="2706365"/>
          </a:xfrm>
          <a:prstGeom prst="rect">
            <a:avLst/>
          </a:prstGeom>
        </p:spPr>
      </p:pic>
    </p:spTree>
    <p:extLst>
      <p:ext uri="{BB962C8B-B14F-4D97-AF65-F5344CB8AC3E}">
        <p14:creationId xmlns:p14="http://schemas.microsoft.com/office/powerpoint/2010/main" val="325431039"/>
      </p:ext>
    </p:extLst>
  </p:cSld>
  <p:clrMapOvr>
    <a:masterClrMapping/>
  </p:clrMapOvr>
  <p:transition spd="slow">
    <p:pull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85720" y="128998"/>
            <a:ext cx="8572560" cy="461665"/>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Открытый </a:t>
            </a:r>
            <a:r>
              <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диалог с жителями </a:t>
            </a:r>
          </a:p>
        </p:txBody>
      </p:sp>
      <p:sp>
        <p:nvSpPr>
          <p:cNvPr id="5" name="TextBox 4"/>
          <p:cNvSpPr txBox="1"/>
          <p:nvPr/>
        </p:nvSpPr>
        <p:spPr>
          <a:xfrm>
            <a:off x="755576" y="4375893"/>
            <a:ext cx="8030696" cy="1477328"/>
          </a:xfrm>
          <a:prstGeom prst="rect">
            <a:avLst/>
          </a:prstGeom>
          <a:noFill/>
        </p:spPr>
        <p:txBody>
          <a:bodyPr wrap="square" rtlCol="0">
            <a:spAutoFit/>
          </a:bodyPr>
          <a:lstStyle/>
          <a:p>
            <a:pPr algn="ctr">
              <a:spcAft>
                <a:spcPts val="0"/>
              </a:spcAft>
            </a:pPr>
            <a:r>
              <a:rPr lang="ru-RU" b="1" dirty="0" smtClean="0">
                <a:solidFill>
                  <a:srgbClr val="00B050"/>
                </a:solidFill>
                <a:latin typeface="Times New Roman"/>
                <a:ea typeface="Times New Roman"/>
              </a:rPr>
              <a:t>Официальный </a:t>
            </a:r>
            <a:r>
              <a:rPr lang="ru-RU" b="1" dirty="0">
                <a:solidFill>
                  <a:srgbClr val="00B050"/>
                </a:solidFill>
                <a:latin typeface="Times New Roman"/>
                <a:ea typeface="Times New Roman"/>
              </a:rPr>
              <a:t>сайт Нижнесергинского городского </a:t>
            </a:r>
            <a:r>
              <a:rPr lang="ru-RU" b="1" dirty="0" smtClean="0">
                <a:solidFill>
                  <a:srgbClr val="00B050"/>
                </a:solidFill>
                <a:latin typeface="Times New Roman"/>
                <a:ea typeface="Times New Roman"/>
              </a:rPr>
              <a:t>поселения </a:t>
            </a:r>
            <a:r>
              <a:rPr lang="ru-RU" dirty="0">
                <a:latin typeface="Times New Roman"/>
                <a:ea typeface="Times New Roman"/>
              </a:rPr>
              <a:t>позволяет всем желающим узнать новости, события, происходящие как в поселении, так и за его пределами, ознакомиться с нормативно-правовыми актами, обратиться в мой адрес с вопросом, поучаствовать в анкетировании и голосовании по актуальным представленным </a:t>
            </a:r>
            <a:r>
              <a:rPr lang="ru-RU" dirty="0" smtClean="0">
                <a:latin typeface="Times New Roman"/>
                <a:ea typeface="Times New Roman"/>
              </a:rPr>
              <a:t>темам</a:t>
            </a:r>
            <a:endParaRPr lang="ru-RU" dirty="0">
              <a:effectLst/>
              <a:latin typeface="Times New Roman"/>
              <a:ea typeface="Times New Roman"/>
            </a:endParaRPr>
          </a:p>
        </p:txBody>
      </p:sp>
      <p:sp>
        <p:nvSpPr>
          <p:cNvPr id="9" name="Прямоугольник 8"/>
          <p:cNvSpPr/>
          <p:nvPr/>
        </p:nvSpPr>
        <p:spPr>
          <a:xfrm>
            <a:off x="1674580" y="5733256"/>
            <a:ext cx="6192688" cy="923330"/>
          </a:xfrm>
          <a:prstGeom prst="rect">
            <a:avLst/>
          </a:prstGeom>
        </p:spPr>
        <p:txBody>
          <a:bodyPr wrap="square">
            <a:spAutoFit/>
          </a:bodyPr>
          <a:lstStyle/>
          <a:p>
            <a:pPr algn="ctr">
              <a:spcAft>
                <a:spcPts val="0"/>
              </a:spcAft>
            </a:pPr>
            <a:r>
              <a:rPr lang="ru-RU" b="1" i="1" dirty="0">
                <a:latin typeface="Times New Roman" panose="02020603050405020304" pitchFamily="18" charset="0"/>
                <a:ea typeface="Times New Roman" panose="02020603050405020304" pitchFamily="18" charset="0"/>
              </a:rPr>
              <a:t>Открытый диалог с жителями на всех этапах принятия решений, касающихся жизни поселения – основа работы нашей команды!</a:t>
            </a:r>
            <a:r>
              <a:rPr lang="ru-RU" i="1" dirty="0">
                <a:latin typeface="Times New Roman" panose="02020603050405020304" pitchFamily="18" charset="0"/>
                <a:ea typeface="Times New Roman" panose="02020603050405020304" pitchFamily="18" charset="0"/>
              </a:rPr>
              <a:t> </a:t>
            </a:r>
            <a:endParaRPr lang="ru-RU" i="1" dirty="0">
              <a:effectLst/>
              <a:latin typeface="Times New Roman" panose="02020603050405020304" pitchFamily="18" charset="0"/>
              <a:ea typeface="Times New Roman" panose="02020603050405020304" pitchFamily="18" charset="0"/>
            </a:endParaRPr>
          </a:p>
        </p:txBody>
      </p:sp>
      <p:pic>
        <p:nvPicPr>
          <p:cNvPr id="6" name="Рисунок 5"/>
          <p:cNvPicPr>
            <a:picLocks noChangeAspect="1"/>
          </p:cNvPicPr>
          <p:nvPr/>
        </p:nvPicPr>
        <p:blipFill rotWithShape="1">
          <a:blip r:embed="rId2"/>
          <a:srcRect l="2626" t="5792" r="1960" b="8474"/>
          <a:stretch/>
        </p:blipFill>
        <p:spPr>
          <a:xfrm>
            <a:off x="1079612" y="658145"/>
            <a:ext cx="6984776" cy="3642383"/>
          </a:xfrm>
          <a:prstGeom prst="rect">
            <a:avLst/>
          </a:prstGeom>
        </p:spPr>
      </p:pic>
    </p:spTree>
    <p:extLst>
      <p:ext uri="{BB962C8B-B14F-4D97-AF65-F5344CB8AC3E}">
        <p14:creationId xmlns:p14="http://schemas.microsoft.com/office/powerpoint/2010/main" val="308432606"/>
      </p:ext>
    </p:extLst>
  </p:cSld>
  <p:clrMapOvr>
    <a:masterClrMapping/>
  </p:clrMapOvr>
  <p:transition spd="slow">
    <p:pull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332656"/>
            <a:ext cx="8224114" cy="954107"/>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2800" b="1" dirty="0">
                <a:latin typeface="Times New Roman" panose="02020603050405020304" pitchFamily="18" charset="0"/>
                <a:cs typeface="Times New Roman" panose="02020603050405020304" pitchFamily="18" charset="0"/>
              </a:rPr>
              <a:t>Дизайн-проект «Формирование современной городской среды»</a:t>
            </a:r>
            <a:endParaRPr lang="ru-RU" sz="2800" b="1" dirty="0">
              <a:effectLst/>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1441058"/>
            <a:ext cx="2441864" cy="3242029"/>
          </a:xfrm>
          <a:prstGeom prst="rect">
            <a:avLst/>
          </a:prstGeom>
        </p:spPr>
      </p:pic>
      <p:sp>
        <p:nvSpPr>
          <p:cNvPr id="4" name="Прямоугольник 3"/>
          <p:cNvSpPr/>
          <p:nvPr/>
        </p:nvSpPr>
        <p:spPr>
          <a:xfrm>
            <a:off x="3011503" y="1476165"/>
            <a:ext cx="2926471" cy="2308324"/>
          </a:xfrm>
          <a:prstGeom prst="rect">
            <a:avLst/>
          </a:prstGeom>
        </p:spPr>
        <p:txBody>
          <a:bodyPr wrap="square">
            <a:spAutoFit/>
          </a:bodyPr>
          <a:lstStyle/>
          <a:p>
            <a:pPr lvl="0" algn="ctr"/>
            <a:r>
              <a:rPr lang="ru-RU" b="1" dirty="0">
                <a:solidFill>
                  <a:srgbClr val="0070C0"/>
                </a:solidFill>
                <a:latin typeface="Times New Roman" panose="02020603050405020304" pitchFamily="18" charset="0"/>
                <a:ea typeface="Times New Roman" panose="02020603050405020304" pitchFamily="18" charset="0"/>
              </a:rPr>
              <a:t>Я очень рад, что наша площадь из неприглядной превратилась в благоустроенную и красивую. Многие не верили, что такое возможно, но проект воплотился в жизнь</a:t>
            </a:r>
            <a:endParaRPr lang="ru-RU" sz="1600" b="1" dirty="0">
              <a:solidFill>
                <a:srgbClr val="0070C0"/>
              </a:solidFill>
              <a:latin typeface="Times New Roman" panose="02020603050405020304" pitchFamily="18" charset="0"/>
              <a:ea typeface="Times New Roman" panose="02020603050405020304" pitchFamily="18" charset="0"/>
            </a:endParaRPr>
          </a:p>
        </p:txBody>
      </p:sp>
      <p:pic>
        <p:nvPicPr>
          <p:cNvPr id="8" name="Рисунок 7"/>
          <p:cNvPicPr>
            <a:picLocks noChangeAspect="1"/>
          </p:cNvPicPr>
          <p:nvPr/>
        </p:nvPicPr>
        <p:blipFill rotWithShape="1">
          <a:blip r:embed="rId3" cstate="print">
            <a:extLst>
              <a:ext uri="{28A0092B-C50C-407E-A947-70E740481C1C}">
                <a14:useLocalDpi xmlns:a14="http://schemas.microsoft.com/office/drawing/2010/main" val="0"/>
              </a:ext>
            </a:extLst>
          </a:blip>
          <a:srcRect r="15497" b="8767"/>
          <a:stretch/>
        </p:blipFill>
        <p:spPr>
          <a:xfrm>
            <a:off x="5937974" y="1411879"/>
            <a:ext cx="2810490" cy="2736304"/>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55365" y="3942916"/>
            <a:ext cx="4392488" cy="2585171"/>
          </a:xfrm>
          <a:prstGeom prst="rect">
            <a:avLst/>
          </a:prstGeom>
        </p:spPr>
      </p:pic>
    </p:spTree>
    <p:extLst>
      <p:ext uri="{BB962C8B-B14F-4D97-AF65-F5344CB8AC3E}">
        <p14:creationId xmlns:p14="http://schemas.microsoft.com/office/powerpoint/2010/main" val="3421393282"/>
      </p:ext>
    </p:extLst>
  </p:cSld>
  <p:clrMapOvr>
    <a:masterClrMapping/>
  </p:clrMapOvr>
  <p:transition spd="slow">
    <p:pull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260648"/>
            <a:ext cx="8224114" cy="954107"/>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2800" b="1" dirty="0">
                <a:latin typeface="Times New Roman" panose="02020603050405020304" pitchFamily="18" charset="0"/>
                <a:cs typeface="Times New Roman" panose="02020603050405020304" pitchFamily="18" charset="0"/>
              </a:rPr>
              <a:t>Дизайн-проект «Формирование современной городской среды»</a:t>
            </a:r>
            <a:endParaRPr lang="ru-RU" sz="2800" b="1" dirty="0">
              <a:effectLst/>
            </a:endParaRPr>
          </a:p>
        </p:txBody>
      </p:sp>
      <p:sp>
        <p:nvSpPr>
          <p:cNvPr id="3" name="Прямоугольник 2"/>
          <p:cNvSpPr/>
          <p:nvPr/>
        </p:nvSpPr>
        <p:spPr>
          <a:xfrm>
            <a:off x="251520" y="1361328"/>
            <a:ext cx="7488832" cy="923330"/>
          </a:xfrm>
          <a:prstGeom prst="rect">
            <a:avLst/>
          </a:prstGeom>
        </p:spPr>
        <p:txBody>
          <a:bodyPr wrap="square">
            <a:spAutoFit/>
          </a:bodyPr>
          <a:lstStyle/>
          <a:p>
            <a:pPr algn="ctr">
              <a:spcAft>
                <a:spcPts val="0"/>
              </a:spcAft>
            </a:pPr>
            <a:r>
              <a:rPr lang="ru-RU" dirty="0">
                <a:latin typeface="Times New Roman" panose="02020603050405020304" pitchFamily="18" charset="0"/>
                <a:ea typeface="Times New Roman" panose="02020603050405020304" pitchFamily="18" charset="0"/>
              </a:rPr>
              <a:t>В </a:t>
            </a:r>
            <a:r>
              <a:rPr lang="ru-RU" dirty="0" smtClean="0">
                <a:latin typeface="Times New Roman" panose="02020603050405020304" pitchFamily="18" charset="0"/>
                <a:ea typeface="Times New Roman" panose="02020603050405020304" pitchFamily="18" charset="0"/>
              </a:rPr>
              <a:t>2021 </a:t>
            </a:r>
            <a:r>
              <a:rPr lang="ru-RU" dirty="0">
                <a:latin typeface="Times New Roman" panose="02020603050405020304" pitchFamily="18" charset="0"/>
                <a:ea typeface="Times New Roman" panose="02020603050405020304" pitchFamily="18" charset="0"/>
              </a:rPr>
              <a:t>продолжились работы по комплексному благоустройству общественной территории - центральной площади, г. Нижние Серги,                    ул. Ленина, 40. </a:t>
            </a:r>
            <a:endParaRPr lang="ru-RU" sz="1600" dirty="0">
              <a:effectLst/>
              <a:latin typeface="Times New Roman" panose="02020603050405020304" pitchFamily="18" charset="0"/>
              <a:ea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2492896"/>
            <a:ext cx="4392488" cy="3312368"/>
          </a:xfrm>
          <a:prstGeom prst="rect">
            <a:avLst/>
          </a:prstGeom>
        </p:spPr>
      </p:pic>
      <p:pic>
        <p:nvPicPr>
          <p:cNvPr id="7" name="Рисунок 6"/>
          <p:cNvPicPr>
            <a:picLocks noChangeAspect="1"/>
          </p:cNvPicPr>
          <p:nvPr/>
        </p:nvPicPr>
        <p:blipFill rotWithShape="1">
          <a:blip r:embed="rId3">
            <a:extLst>
              <a:ext uri="{28A0092B-C50C-407E-A947-70E740481C1C}">
                <a14:useLocalDpi xmlns:a14="http://schemas.microsoft.com/office/drawing/2010/main" val="0"/>
              </a:ext>
            </a:extLst>
          </a:blip>
          <a:srcRect t="13352" b="14302"/>
          <a:stretch/>
        </p:blipFill>
        <p:spPr>
          <a:xfrm>
            <a:off x="5940152" y="2060848"/>
            <a:ext cx="2590403" cy="4521894"/>
          </a:xfrm>
          <a:prstGeom prst="rect">
            <a:avLst/>
          </a:prstGeom>
        </p:spPr>
      </p:pic>
    </p:spTree>
    <p:extLst>
      <p:ext uri="{BB962C8B-B14F-4D97-AF65-F5344CB8AC3E}">
        <p14:creationId xmlns:p14="http://schemas.microsoft.com/office/powerpoint/2010/main" val="3935426230"/>
      </p:ext>
    </p:extLst>
  </p:cSld>
  <p:clrMapOvr>
    <a:masterClrMapping/>
  </p:clrMapOvr>
  <p:transition spd="slow">
    <p:pull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260648"/>
            <a:ext cx="8224114" cy="954107"/>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2800" b="1" dirty="0">
                <a:latin typeface="Times New Roman" panose="02020603050405020304" pitchFamily="18" charset="0"/>
                <a:cs typeface="Times New Roman" panose="02020603050405020304" pitchFamily="18" charset="0"/>
              </a:rPr>
              <a:t>Дизайн-проект «Формирование современной городской среды»</a:t>
            </a:r>
            <a:endParaRPr lang="ru-RU" sz="2800" b="1" dirty="0">
              <a:effectLst/>
            </a:endParaRPr>
          </a:p>
        </p:txBody>
      </p:sp>
      <p:sp>
        <p:nvSpPr>
          <p:cNvPr id="5" name="Прямоугольник 4"/>
          <p:cNvSpPr/>
          <p:nvPr/>
        </p:nvSpPr>
        <p:spPr>
          <a:xfrm>
            <a:off x="452138" y="1556792"/>
            <a:ext cx="3163024" cy="4201150"/>
          </a:xfrm>
          <a:prstGeom prst="rect">
            <a:avLst/>
          </a:prstGeom>
        </p:spPr>
        <p:txBody>
          <a:bodyPr wrap="square">
            <a:spAutoFit/>
          </a:bodyPr>
          <a:lstStyle/>
          <a:p>
            <a:pPr indent="449580" algn="ctr">
              <a:spcAft>
                <a:spcPts val="0"/>
              </a:spcAft>
            </a:pPr>
            <a:r>
              <a:rPr lang="ru-RU" i="1" dirty="0" smtClean="0">
                <a:solidFill>
                  <a:srgbClr val="0070C0"/>
                </a:solidFill>
                <a:latin typeface="Times New Roman" panose="02020603050405020304" pitchFamily="18" charset="0"/>
                <a:ea typeface="Times New Roman" panose="02020603050405020304" pitchFamily="18" charset="0"/>
              </a:rPr>
              <a:t>Главный </a:t>
            </a:r>
            <a:r>
              <a:rPr lang="ru-RU" i="1" dirty="0">
                <a:solidFill>
                  <a:srgbClr val="0070C0"/>
                </a:solidFill>
                <a:latin typeface="Times New Roman" panose="02020603050405020304" pitchFamily="18" charset="0"/>
                <a:ea typeface="Times New Roman" panose="02020603050405020304" pitchFamily="18" charset="0"/>
              </a:rPr>
              <a:t>фасад обращен на улицу Ленина, с той же стороны осуществляется вход в Парковую зону, над которым установлена арка.</a:t>
            </a:r>
          </a:p>
          <a:p>
            <a:pPr indent="449580" algn="ctr">
              <a:spcAft>
                <a:spcPts val="0"/>
              </a:spcAft>
            </a:pPr>
            <a:r>
              <a:rPr lang="ru-RU" i="1" dirty="0">
                <a:solidFill>
                  <a:srgbClr val="0070C0"/>
                </a:solidFill>
                <a:latin typeface="Times New Roman" panose="02020603050405020304" pitchFamily="18" charset="0"/>
                <a:ea typeface="Times New Roman" panose="02020603050405020304" pitchFamily="18" charset="0"/>
              </a:rPr>
              <a:t>Зонирование территории предполагает создание трех независимых функциональных пространств парка и комфортного их сосуществования, которые соединены между собой </a:t>
            </a:r>
            <a:r>
              <a:rPr lang="ru-RU" i="1" dirty="0" smtClean="0">
                <a:solidFill>
                  <a:srgbClr val="0070C0"/>
                </a:solidFill>
                <a:latin typeface="Times New Roman" panose="02020603050405020304" pitchFamily="18" charset="0"/>
                <a:ea typeface="Times New Roman" panose="02020603050405020304" pitchFamily="18" charset="0"/>
              </a:rPr>
              <a:t>прогулочными и </a:t>
            </a:r>
            <a:r>
              <a:rPr lang="ru-RU" i="1" dirty="0">
                <a:solidFill>
                  <a:srgbClr val="0070C0"/>
                </a:solidFill>
                <a:latin typeface="Times New Roman" panose="02020603050405020304" pitchFamily="18" charset="0"/>
                <a:ea typeface="Times New Roman" panose="02020603050405020304" pitchFamily="18" charset="0"/>
              </a:rPr>
              <a:t>велосипедными </a:t>
            </a:r>
            <a:r>
              <a:rPr lang="ru-RU" i="1" dirty="0" smtClean="0">
                <a:solidFill>
                  <a:srgbClr val="0070C0"/>
                </a:solidFill>
                <a:latin typeface="Times New Roman" panose="02020603050405020304" pitchFamily="18" charset="0"/>
                <a:ea typeface="Times New Roman" panose="02020603050405020304" pitchFamily="18" charset="0"/>
              </a:rPr>
              <a:t>дорожками.</a:t>
            </a:r>
            <a:endParaRPr lang="ru-RU" i="1" dirty="0">
              <a:solidFill>
                <a:srgbClr val="0070C0"/>
              </a:solidFill>
              <a:latin typeface="Times New Roman" panose="02020603050405020304" pitchFamily="18" charset="0"/>
              <a:ea typeface="Times New Roman" panose="02020603050405020304" pitchFamily="18" charset="0"/>
            </a:endParaRPr>
          </a:p>
          <a:p>
            <a:pPr indent="449580" algn="just">
              <a:spcAft>
                <a:spcPts val="0"/>
              </a:spcAft>
            </a:pPr>
            <a:endParaRPr lang="ru-RU" sz="1500" i="1" dirty="0">
              <a:solidFill>
                <a:srgbClr val="0070C0"/>
              </a:solidFill>
              <a:effectLst/>
              <a:latin typeface="Times New Roman" panose="02020603050405020304" pitchFamily="18" charset="0"/>
              <a:ea typeface="Times New Roman" panose="02020603050405020304" pitchFamily="18" charset="0"/>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9912" y="1387057"/>
            <a:ext cx="4885397" cy="4778247"/>
          </a:xfrm>
          <a:prstGeom prst="rect">
            <a:avLst/>
          </a:prstGeom>
        </p:spPr>
      </p:pic>
    </p:spTree>
    <p:extLst>
      <p:ext uri="{BB962C8B-B14F-4D97-AF65-F5344CB8AC3E}">
        <p14:creationId xmlns:p14="http://schemas.microsoft.com/office/powerpoint/2010/main" val="1662173274"/>
      </p:ext>
    </p:extLst>
  </p:cSld>
  <p:clrMapOvr>
    <a:masterClrMapping/>
  </p:clrMapOvr>
  <p:transition spd="slow">
    <p:pull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1196752"/>
            <a:ext cx="7962108" cy="923330"/>
          </a:xfrm>
          <a:prstGeom prst="rect">
            <a:avLst/>
          </a:prstGeom>
        </p:spPr>
        <p:txBody>
          <a:bodyPr wrap="square">
            <a:spAutoFit/>
          </a:bodyPr>
          <a:lstStyle/>
          <a:p>
            <a:pPr algn="ctr"/>
            <a:endParaRPr lang="ru-RU" dirty="0" smtClean="0"/>
          </a:p>
          <a:p>
            <a:pPr algn="ctr"/>
            <a:r>
              <a:rPr lang="ru-RU" dirty="0">
                <a:ea typeface="Times New Roman"/>
              </a:rPr>
              <a:t> </a:t>
            </a:r>
            <a:endParaRPr lang="ru-RU" dirty="0"/>
          </a:p>
          <a:p>
            <a:pPr algn="ctr"/>
            <a:endParaRPr lang="ru-RU" i="1" dirty="0" smtClean="0"/>
          </a:p>
        </p:txBody>
      </p:sp>
      <p:sp>
        <p:nvSpPr>
          <p:cNvPr id="6" name="Прямоугольник 5"/>
          <p:cNvSpPr/>
          <p:nvPr/>
        </p:nvSpPr>
        <p:spPr>
          <a:xfrm>
            <a:off x="295537" y="188640"/>
            <a:ext cx="8572560" cy="769441"/>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lvl="0" algn="ctr"/>
            <a:r>
              <a:rPr lang="ru-RU" sz="4400" b="1" dirty="0" smtClean="0">
                <a:solidFill>
                  <a:prstClr val="black"/>
                </a:solidFill>
                <a:latin typeface="Times New Roman"/>
                <a:ea typeface="Times New Roman"/>
              </a:rPr>
              <a:t>культура</a:t>
            </a:r>
            <a:endParaRPr lang="ru-RU" sz="4400" b="1" dirty="0">
              <a:solidFill>
                <a:prstClr val="black"/>
              </a:solidFill>
            </a:endParaRPr>
          </a:p>
        </p:txBody>
      </p:sp>
      <p:sp>
        <p:nvSpPr>
          <p:cNvPr id="3" name="Прямоугольник 2"/>
          <p:cNvSpPr/>
          <p:nvPr/>
        </p:nvSpPr>
        <p:spPr>
          <a:xfrm>
            <a:off x="328229" y="1084043"/>
            <a:ext cx="8240737" cy="784830"/>
          </a:xfrm>
          <a:prstGeom prst="rect">
            <a:avLst/>
          </a:prstGeom>
        </p:spPr>
        <p:txBody>
          <a:bodyPr wrap="square">
            <a:spAutoFit/>
          </a:bodyPr>
          <a:lstStyle/>
          <a:p>
            <a:pPr algn="ctr"/>
            <a:r>
              <a:rPr lang="ru-RU" sz="1500" b="1" dirty="0"/>
              <a:t>Одним из наиболее значимых аспектов в развитии Нижнесергинского городского поселения является предоставление населению услуг культуры. </a:t>
            </a:r>
            <a:endParaRPr lang="ru-RU" sz="1500" b="1" dirty="0" smtClean="0"/>
          </a:p>
          <a:p>
            <a:pPr algn="ctr"/>
            <a:endParaRPr lang="ru-RU" sz="1500" b="1" dirty="0"/>
          </a:p>
        </p:txBody>
      </p:sp>
      <p:sp>
        <p:nvSpPr>
          <p:cNvPr id="4" name="Прямоугольник 3"/>
          <p:cNvSpPr/>
          <p:nvPr/>
        </p:nvSpPr>
        <p:spPr>
          <a:xfrm>
            <a:off x="3188457" y="1840203"/>
            <a:ext cx="2520280" cy="2062103"/>
          </a:xfrm>
          <a:prstGeom prst="rect">
            <a:avLst/>
          </a:prstGeom>
        </p:spPr>
        <p:txBody>
          <a:bodyPr wrap="square">
            <a:spAutoFit/>
          </a:bodyPr>
          <a:lstStyle/>
          <a:p>
            <a:pPr algn="ctr">
              <a:spcAft>
                <a:spcPts val="0"/>
              </a:spcAft>
            </a:pPr>
            <a:r>
              <a:rPr lang="ru-RU" sz="2200" b="1" dirty="0" smtClean="0">
                <a:solidFill>
                  <a:srgbClr val="7030A0"/>
                </a:solidFill>
                <a:latin typeface="Times New Roman" panose="02020603050405020304" pitchFamily="18" charset="0"/>
                <a:ea typeface="Times New Roman" panose="02020603050405020304" pitchFamily="18" charset="0"/>
              </a:rPr>
              <a:t>Дворец культуры г. Нижние Серги  </a:t>
            </a:r>
          </a:p>
          <a:p>
            <a:pPr algn="ctr">
              <a:spcAft>
                <a:spcPts val="0"/>
              </a:spcAft>
            </a:pPr>
            <a:endParaRPr lang="ru-RU" sz="1400" dirty="0" smtClean="0">
              <a:latin typeface="Times New Roman" panose="02020603050405020304" pitchFamily="18" charset="0"/>
              <a:ea typeface="Times New Roman" panose="02020603050405020304" pitchFamily="18" charset="0"/>
            </a:endParaRPr>
          </a:p>
          <a:p>
            <a:pPr algn="ctr">
              <a:spcAft>
                <a:spcPts val="0"/>
              </a:spcAft>
            </a:pPr>
            <a:r>
              <a:rPr lang="ru-RU" sz="1400" dirty="0" smtClean="0">
                <a:latin typeface="Times New Roman" panose="02020603050405020304" pitchFamily="18" charset="0"/>
                <a:ea typeface="Times New Roman" panose="02020603050405020304" pitchFamily="18" charset="0"/>
              </a:rPr>
              <a:t>В течение года во Дворце культуры функционировали </a:t>
            </a:r>
            <a:r>
              <a:rPr lang="ru-RU" sz="1400" dirty="0" smtClean="0"/>
              <a:t>49 </a:t>
            </a:r>
            <a:r>
              <a:rPr lang="ru-RU" sz="1400" dirty="0"/>
              <a:t>культурно-досуговых формирований, в которых насчитывается 490 </a:t>
            </a:r>
            <a:r>
              <a:rPr lang="ru-RU" sz="1400" dirty="0" smtClean="0"/>
              <a:t>человек</a:t>
            </a:r>
            <a:r>
              <a:rPr lang="ru-RU" sz="1400" dirty="0" smtClean="0">
                <a:latin typeface="Times New Roman" panose="02020603050405020304" pitchFamily="18" charset="0"/>
                <a:ea typeface="Times New Roman" panose="02020603050405020304" pitchFamily="18" charset="0"/>
              </a:rPr>
              <a:t> </a:t>
            </a:r>
            <a:endParaRPr lang="ru-RU" sz="1600" dirty="0">
              <a:effectLst/>
              <a:latin typeface="Times New Roman" panose="02020603050405020304" pitchFamily="18" charset="0"/>
              <a:ea typeface="Times New Roman" panose="02020603050405020304" pitchFamily="18" charset="0"/>
            </a:endParaRPr>
          </a:p>
        </p:txBody>
      </p:sp>
      <p:pic>
        <p:nvPicPr>
          <p:cNvPr id="10" name="Рисунок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537" y="1793179"/>
            <a:ext cx="2984918" cy="2141386"/>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2120" y="1793179"/>
            <a:ext cx="3260090" cy="2141386"/>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2120" y="4149080"/>
            <a:ext cx="3327165" cy="2232248"/>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28" y="3981589"/>
            <a:ext cx="4759298" cy="2615763"/>
          </a:xfrm>
          <a:prstGeom prst="rect">
            <a:avLst/>
          </a:prstGeom>
        </p:spPr>
      </p:pic>
    </p:spTree>
    <p:extLst>
      <p:ext uri="{BB962C8B-B14F-4D97-AF65-F5344CB8AC3E}">
        <p14:creationId xmlns:p14="http://schemas.microsoft.com/office/powerpoint/2010/main" val="1181578200"/>
      </p:ext>
    </p:extLst>
  </p:cSld>
  <p:clrMapOvr>
    <a:masterClrMapping/>
  </p:clrMapOvr>
  <p:transition spd="slow">
    <p:pull di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295537" y="188640"/>
            <a:ext cx="8572560" cy="769441"/>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lvl="0" algn="ctr"/>
            <a:r>
              <a:rPr lang="ru-RU" sz="4400" b="1" dirty="0" smtClean="0">
                <a:solidFill>
                  <a:prstClr val="black"/>
                </a:solidFill>
                <a:latin typeface="Times New Roman"/>
                <a:ea typeface="Times New Roman"/>
              </a:rPr>
              <a:t>культура</a:t>
            </a:r>
            <a:endParaRPr lang="ru-RU" sz="4400" b="1" dirty="0">
              <a:solidFill>
                <a:prstClr val="black"/>
              </a:solidFill>
            </a:endParaRPr>
          </a:p>
        </p:txBody>
      </p:sp>
      <p:sp>
        <p:nvSpPr>
          <p:cNvPr id="9" name="Прямоугольник 8"/>
          <p:cNvSpPr/>
          <p:nvPr/>
        </p:nvSpPr>
        <p:spPr>
          <a:xfrm>
            <a:off x="899592" y="4509120"/>
            <a:ext cx="2788633" cy="923330"/>
          </a:xfrm>
          <a:prstGeom prst="rect">
            <a:avLst/>
          </a:prstGeom>
        </p:spPr>
        <p:txBody>
          <a:bodyPr wrap="square">
            <a:spAutoFit/>
          </a:bodyPr>
          <a:lstStyle/>
          <a:p>
            <a:pPr algn="ctr">
              <a:spcAft>
                <a:spcPts val="0"/>
              </a:spcAft>
            </a:pPr>
            <a:r>
              <a:rPr lang="ru-RU" i="1" dirty="0">
                <a:latin typeface="Times New Roman" panose="02020603050405020304" pitchFamily="18" charset="0"/>
                <a:ea typeface="Times New Roman" panose="02020603050405020304" pitchFamily="18" charset="0"/>
              </a:rPr>
              <a:t>Было проведено </a:t>
            </a:r>
            <a:r>
              <a:rPr lang="ru-RU" b="1" i="1" dirty="0" smtClean="0">
                <a:latin typeface="Times New Roman" panose="02020603050405020304" pitchFamily="18" charset="0"/>
                <a:ea typeface="Times New Roman" panose="02020603050405020304" pitchFamily="18" charset="0"/>
              </a:rPr>
              <a:t>210 </a:t>
            </a:r>
            <a:r>
              <a:rPr lang="ru-RU" i="1" dirty="0" smtClean="0">
                <a:latin typeface="Times New Roman" panose="02020603050405020304" pitchFamily="18" charset="0"/>
                <a:ea typeface="Times New Roman" panose="02020603050405020304" pitchFamily="18" charset="0"/>
              </a:rPr>
              <a:t>мероприятий</a:t>
            </a:r>
            <a:r>
              <a:rPr lang="ru-RU" i="1" dirty="0">
                <a:latin typeface="Times New Roman" panose="02020603050405020304" pitchFamily="18" charset="0"/>
                <a:ea typeface="Times New Roman" panose="02020603050405020304" pitchFamily="18" charset="0"/>
              </a:rPr>
              <a:t>, их посетило </a:t>
            </a:r>
            <a:r>
              <a:rPr lang="ru-RU" b="1" i="1" dirty="0" smtClean="0">
                <a:latin typeface="Times New Roman" panose="02020603050405020304" pitchFamily="18" charset="0"/>
                <a:ea typeface="Times New Roman" panose="02020603050405020304" pitchFamily="18" charset="0"/>
              </a:rPr>
              <a:t>33 712 </a:t>
            </a:r>
            <a:r>
              <a:rPr lang="ru-RU" i="1" dirty="0" smtClean="0">
                <a:latin typeface="Times New Roman" panose="02020603050405020304" pitchFamily="18" charset="0"/>
                <a:ea typeface="Times New Roman" panose="02020603050405020304" pitchFamily="18" charset="0"/>
              </a:rPr>
              <a:t>человек</a:t>
            </a:r>
            <a:endParaRPr lang="ru-RU" i="1" dirty="0">
              <a:latin typeface="Times New Roman" panose="02020603050405020304" pitchFamily="18" charset="0"/>
              <a:ea typeface="Times New Roman" panose="02020603050405020304" pitchFamily="18"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805" y="1331377"/>
            <a:ext cx="4252612" cy="2738268"/>
          </a:xfrm>
          <a:prstGeom prst="rect">
            <a:avLst/>
          </a:prstGeo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039" y="1331377"/>
            <a:ext cx="4022041" cy="2136648"/>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3601" y="3632250"/>
            <a:ext cx="4464496" cy="2880320"/>
          </a:xfrm>
          <a:prstGeom prst="rect">
            <a:avLst/>
          </a:prstGeom>
        </p:spPr>
      </p:pic>
    </p:spTree>
    <p:extLst>
      <p:ext uri="{BB962C8B-B14F-4D97-AF65-F5344CB8AC3E}">
        <p14:creationId xmlns:p14="http://schemas.microsoft.com/office/powerpoint/2010/main" val="3835741435"/>
      </p:ext>
    </p:extLst>
  </p:cSld>
  <p:clrMapOvr>
    <a:masterClrMapping/>
  </p:clrMapOvr>
  <p:transition spd="slow">
    <p:pull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l="12756" t="9564"/>
          <a:stretch/>
        </p:blipFill>
        <p:spPr>
          <a:xfrm>
            <a:off x="6321242" y="1439852"/>
            <a:ext cx="2527662" cy="2723405"/>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4501" y="4293096"/>
            <a:ext cx="3600400" cy="2196802"/>
          </a:xfrm>
          <a:prstGeom prst="rect">
            <a:avLst/>
          </a:prstGeom>
        </p:spPr>
      </p:pic>
      <p:sp>
        <p:nvSpPr>
          <p:cNvPr id="9" name="Прямоугольник 8"/>
          <p:cNvSpPr/>
          <p:nvPr/>
        </p:nvSpPr>
        <p:spPr>
          <a:xfrm>
            <a:off x="302341" y="306127"/>
            <a:ext cx="8572560" cy="769441"/>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lvl="0" algn="ctr"/>
            <a:r>
              <a:rPr lang="ru-RU" sz="4400" b="1" dirty="0" smtClean="0">
                <a:solidFill>
                  <a:prstClr val="black"/>
                </a:solidFill>
                <a:latin typeface="Times New Roman"/>
                <a:ea typeface="Times New Roman"/>
              </a:rPr>
              <a:t>культура</a:t>
            </a:r>
            <a:endParaRPr lang="ru-RU" sz="4400" b="1" dirty="0">
              <a:solidFill>
                <a:prstClr val="black"/>
              </a:solidFill>
            </a:endParaRPr>
          </a:p>
        </p:txBody>
      </p:sp>
      <p:sp>
        <p:nvSpPr>
          <p:cNvPr id="6" name="Прямоугольник 5"/>
          <p:cNvSpPr/>
          <p:nvPr/>
        </p:nvSpPr>
        <p:spPr>
          <a:xfrm>
            <a:off x="302341" y="1277436"/>
            <a:ext cx="6048672" cy="646331"/>
          </a:xfrm>
          <a:prstGeom prst="rect">
            <a:avLst/>
          </a:prstGeom>
        </p:spPr>
        <p:txBody>
          <a:bodyPr wrap="square">
            <a:spAutoFit/>
          </a:bodyPr>
          <a:lstStyle/>
          <a:p>
            <a:pPr algn="ctr"/>
            <a:r>
              <a:rPr lang="ru-RU" dirty="0">
                <a:solidFill>
                  <a:srgbClr val="FF0000"/>
                </a:solidFill>
                <a:latin typeface="Times New Roman" panose="02020603050405020304" pitchFamily="18" charset="0"/>
                <a:ea typeface="Times New Roman" panose="02020603050405020304" pitchFamily="18" charset="0"/>
              </a:rPr>
              <a:t>За этот год организовали 5 новых формирований по обучению детей в возрасте от 3 до </a:t>
            </a:r>
            <a:r>
              <a:rPr lang="ru-RU" dirty="0" smtClean="0">
                <a:solidFill>
                  <a:srgbClr val="FF0000"/>
                </a:solidFill>
                <a:latin typeface="Times New Roman" panose="02020603050405020304" pitchFamily="18" charset="0"/>
                <a:ea typeface="Times New Roman" panose="02020603050405020304" pitchFamily="18" charset="0"/>
              </a:rPr>
              <a:t>10 лет</a:t>
            </a:r>
            <a:endParaRPr lang="ru-RU" dirty="0">
              <a:solidFill>
                <a:srgbClr val="FF0000"/>
              </a:solidFill>
            </a:endParaRPr>
          </a:p>
        </p:txBody>
      </p:sp>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2083032"/>
            <a:ext cx="5415853" cy="3456384"/>
          </a:xfrm>
          <a:prstGeom prst="rect">
            <a:avLst/>
          </a:prstGeom>
        </p:spPr>
      </p:pic>
    </p:spTree>
    <p:extLst>
      <p:ext uri="{BB962C8B-B14F-4D97-AF65-F5344CB8AC3E}">
        <p14:creationId xmlns:p14="http://schemas.microsoft.com/office/powerpoint/2010/main" val="1006284921"/>
      </p:ext>
    </p:extLst>
  </p:cSld>
  <p:clrMapOvr>
    <a:masterClrMapping/>
  </p:clrMapOvr>
  <p:transition spd="slow">
    <p:pull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992803">
            <a:off x="4793787" y="1339873"/>
            <a:ext cx="3767679" cy="2511786"/>
          </a:xfrm>
          <a:prstGeom prst="rect">
            <a:avLst/>
          </a:prstGeom>
        </p:spPr>
      </p:pic>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77779">
            <a:off x="320045" y="2312825"/>
            <a:ext cx="3491880" cy="2123108"/>
          </a:xfrm>
          <a:prstGeom prst="rect">
            <a:avLst/>
          </a:prstGeom>
        </p:spPr>
      </p:pic>
      <p:sp>
        <p:nvSpPr>
          <p:cNvPr id="11" name="Прямоугольник 10"/>
          <p:cNvSpPr/>
          <p:nvPr/>
        </p:nvSpPr>
        <p:spPr>
          <a:xfrm>
            <a:off x="316144" y="293243"/>
            <a:ext cx="8572560" cy="769441"/>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lvl="0" algn="ctr"/>
            <a:r>
              <a:rPr lang="ru-RU" sz="4400" b="1" dirty="0" smtClean="0">
                <a:solidFill>
                  <a:prstClr val="black"/>
                </a:solidFill>
                <a:latin typeface="Times New Roman"/>
                <a:ea typeface="Times New Roman"/>
              </a:rPr>
              <a:t>культура</a:t>
            </a:r>
            <a:endParaRPr lang="ru-RU" sz="4400" b="1" dirty="0">
              <a:solidFill>
                <a:prstClr val="black"/>
              </a:solidFill>
            </a:endParaRPr>
          </a:p>
        </p:txBody>
      </p:sp>
      <p:sp>
        <p:nvSpPr>
          <p:cNvPr id="12" name="Прямоугольник 11"/>
          <p:cNvSpPr/>
          <p:nvPr/>
        </p:nvSpPr>
        <p:spPr>
          <a:xfrm>
            <a:off x="540060" y="1181860"/>
            <a:ext cx="4572000" cy="1015663"/>
          </a:xfrm>
          <a:prstGeom prst="rect">
            <a:avLst/>
          </a:prstGeom>
        </p:spPr>
        <p:txBody>
          <a:bodyPr>
            <a:spAutoFit/>
          </a:bodyPr>
          <a:lstStyle/>
          <a:p>
            <a:r>
              <a:rPr lang="ru-RU" dirty="0">
                <a:solidFill>
                  <a:srgbClr val="00B050"/>
                </a:solidFill>
                <a:latin typeface="Times New Roman" panose="02020603050405020304" pitchFamily="18" charset="0"/>
                <a:ea typeface="Times New Roman" panose="02020603050405020304" pitchFamily="18" charset="0"/>
              </a:rPr>
              <a:t>В течении всего года было проведено </a:t>
            </a:r>
            <a:r>
              <a:rPr lang="ru-RU" sz="2000" b="1" dirty="0" smtClean="0">
                <a:solidFill>
                  <a:srgbClr val="00B050"/>
                </a:solidFill>
                <a:latin typeface="Times New Roman" panose="02020603050405020304" pitchFamily="18" charset="0"/>
                <a:ea typeface="Times New Roman" panose="02020603050405020304" pitchFamily="18" charset="0"/>
              </a:rPr>
              <a:t>17 спектаклей, 11 конкурсов, 18 акций </a:t>
            </a:r>
            <a:r>
              <a:rPr lang="ru-RU" sz="2000" dirty="0" smtClean="0">
                <a:solidFill>
                  <a:srgbClr val="00B050"/>
                </a:solidFill>
                <a:latin typeface="Times New Roman" panose="02020603050405020304" pitchFamily="18" charset="0"/>
                <a:ea typeface="Times New Roman" panose="02020603050405020304" pitchFamily="18" charset="0"/>
              </a:rPr>
              <a:t>офлайн и онлайн</a:t>
            </a:r>
            <a:endParaRPr lang="ru-RU" dirty="0">
              <a:solidFill>
                <a:srgbClr val="00B050"/>
              </a:solidFill>
            </a:endParaRPr>
          </a:p>
        </p:txBody>
      </p:sp>
      <p:sp>
        <p:nvSpPr>
          <p:cNvPr id="13" name="Прямоугольник 12"/>
          <p:cNvSpPr/>
          <p:nvPr/>
        </p:nvSpPr>
        <p:spPr>
          <a:xfrm>
            <a:off x="316143" y="270939"/>
            <a:ext cx="8572560" cy="769441"/>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lvl="0" algn="ctr"/>
            <a:r>
              <a:rPr lang="ru-RU" sz="4400" b="1" dirty="0" smtClean="0">
                <a:solidFill>
                  <a:prstClr val="black"/>
                </a:solidFill>
                <a:latin typeface="Times New Roman"/>
                <a:ea typeface="Times New Roman"/>
              </a:rPr>
              <a:t>культура</a:t>
            </a:r>
            <a:endParaRPr lang="ru-RU" sz="4400" b="1" dirty="0">
              <a:solidFill>
                <a:prstClr val="black"/>
              </a:solidFill>
            </a:endParaRPr>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36059">
            <a:off x="1490882" y="4410884"/>
            <a:ext cx="3443343" cy="2310161"/>
          </a:xfrm>
          <a:prstGeom prst="rect">
            <a:avLst/>
          </a:prstGeom>
        </p:spPr>
      </p:pic>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27008">
            <a:off x="5609898" y="3958842"/>
            <a:ext cx="3099790" cy="2491142"/>
          </a:xfrm>
          <a:prstGeom prst="rect">
            <a:avLst/>
          </a:prstGeom>
        </p:spPr>
      </p:pic>
    </p:spTree>
    <p:extLst>
      <p:ext uri="{BB962C8B-B14F-4D97-AF65-F5344CB8AC3E}">
        <p14:creationId xmlns:p14="http://schemas.microsoft.com/office/powerpoint/2010/main" val="1912557701"/>
      </p:ext>
    </p:extLst>
  </p:cSld>
  <p:clrMapOvr>
    <a:masterClrMapping/>
  </p:clrMapOvr>
  <p:transition spd="slow">
    <p:pull di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02341" y="306127"/>
            <a:ext cx="8572560" cy="769441"/>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lvl="0" algn="ctr"/>
            <a:r>
              <a:rPr lang="ru-RU" sz="4400" b="1" dirty="0" smtClean="0">
                <a:solidFill>
                  <a:prstClr val="black"/>
                </a:solidFill>
                <a:latin typeface="Times New Roman"/>
                <a:ea typeface="Times New Roman"/>
              </a:rPr>
              <a:t>культура</a:t>
            </a:r>
            <a:endParaRPr lang="ru-RU" sz="4400" b="1" dirty="0">
              <a:solidFill>
                <a:prstClr val="black"/>
              </a:solidFill>
            </a:endParaRPr>
          </a:p>
        </p:txBody>
      </p:sp>
      <p:sp>
        <p:nvSpPr>
          <p:cNvPr id="3" name="Прямоугольник 2"/>
          <p:cNvSpPr/>
          <p:nvPr/>
        </p:nvSpPr>
        <p:spPr>
          <a:xfrm>
            <a:off x="683568" y="1268760"/>
            <a:ext cx="8064896" cy="646331"/>
          </a:xfrm>
          <a:prstGeom prst="rect">
            <a:avLst/>
          </a:prstGeom>
        </p:spPr>
        <p:txBody>
          <a:bodyPr wrap="square">
            <a:spAutoFit/>
          </a:bodyPr>
          <a:lstStyle/>
          <a:p>
            <a:pPr indent="449580" algn="ctr">
              <a:spcAft>
                <a:spcPts val="0"/>
              </a:spcAft>
            </a:pPr>
            <a:r>
              <a:rPr lang="ru-RU" b="1" dirty="0">
                <a:solidFill>
                  <a:srgbClr val="0070C0"/>
                </a:solidFill>
                <a:latin typeface="Times New Roman" panose="02020603050405020304" pitchFamily="18" charset="0"/>
                <a:ea typeface="Times New Roman" panose="02020603050405020304" pitchFamily="18" charset="0"/>
              </a:rPr>
              <a:t>Библиотечное обслуживание представлено деятельностью МБУК «Библиотечно-информационный центр</a:t>
            </a:r>
            <a:r>
              <a:rPr lang="ru-RU" b="1" dirty="0" smtClean="0">
                <a:solidFill>
                  <a:srgbClr val="0070C0"/>
                </a:solidFill>
                <a:latin typeface="Times New Roman" panose="02020603050405020304" pitchFamily="18" charset="0"/>
                <a:ea typeface="Times New Roman" panose="02020603050405020304" pitchFamily="18" charset="0"/>
              </a:rPr>
              <a:t>»</a:t>
            </a:r>
            <a:endParaRPr lang="ru-RU" sz="1600" dirty="0">
              <a:solidFill>
                <a:srgbClr val="0070C0"/>
              </a:solidFill>
              <a:effectLst/>
              <a:latin typeface="Times New Roman" panose="02020603050405020304" pitchFamily="18" charset="0"/>
              <a:ea typeface="Times New Roman" panose="02020603050405020304" pitchFamily="18" charset="0"/>
            </a:endParaRPr>
          </a:p>
        </p:txBody>
      </p:sp>
      <p:sp>
        <p:nvSpPr>
          <p:cNvPr id="4" name="Прямоугольник 3"/>
          <p:cNvSpPr/>
          <p:nvPr/>
        </p:nvSpPr>
        <p:spPr>
          <a:xfrm>
            <a:off x="504056" y="2108282"/>
            <a:ext cx="4572000" cy="677108"/>
          </a:xfrm>
          <a:prstGeom prst="rect">
            <a:avLst/>
          </a:prstGeom>
        </p:spPr>
        <p:txBody>
          <a:bodyPr>
            <a:spAutoFit/>
          </a:bodyPr>
          <a:lstStyle/>
          <a:p>
            <a:pPr>
              <a:spcAft>
                <a:spcPts val="0"/>
              </a:spcAft>
            </a:pPr>
            <a:r>
              <a:rPr lang="ru-RU" dirty="0">
                <a:latin typeface="Times New Roman" panose="02020603050405020304" pitchFamily="18" charset="0"/>
                <a:ea typeface="Times New Roman" panose="02020603050405020304" pitchFamily="18" charset="0"/>
              </a:rPr>
              <a:t>Охват населения библиотечным обслуживанием составляет </a:t>
            </a:r>
            <a:r>
              <a:rPr lang="ru-RU" sz="2000" b="1" dirty="0" smtClean="0">
                <a:latin typeface="Times New Roman" panose="02020603050405020304" pitchFamily="18" charset="0"/>
                <a:ea typeface="Times New Roman" panose="02020603050405020304" pitchFamily="18" charset="0"/>
              </a:rPr>
              <a:t>54 </a:t>
            </a:r>
            <a:r>
              <a:rPr lang="ru-RU" dirty="0" smtClean="0">
                <a:latin typeface="Times New Roman" panose="02020603050405020304" pitchFamily="18" charset="0"/>
                <a:ea typeface="Times New Roman" panose="02020603050405020304" pitchFamily="18" charset="0"/>
              </a:rPr>
              <a:t>%.</a:t>
            </a:r>
            <a:endParaRPr lang="ru-RU" sz="1600" dirty="0">
              <a:effectLst/>
              <a:latin typeface="Times New Roman" panose="02020603050405020304" pitchFamily="18" charset="0"/>
              <a:ea typeface="Times New Roman" panose="02020603050405020304" pitchFamily="18" charset="0"/>
            </a:endParaRPr>
          </a:p>
        </p:txBody>
      </p:sp>
      <p:sp>
        <p:nvSpPr>
          <p:cNvPr id="5" name="Прямоугольник 4"/>
          <p:cNvSpPr/>
          <p:nvPr/>
        </p:nvSpPr>
        <p:spPr>
          <a:xfrm>
            <a:off x="4572000" y="2024475"/>
            <a:ext cx="4572000" cy="923330"/>
          </a:xfrm>
          <a:prstGeom prst="rect">
            <a:avLst/>
          </a:prstGeom>
        </p:spPr>
        <p:txBody>
          <a:bodyPr>
            <a:spAutoFit/>
          </a:bodyPr>
          <a:lstStyle/>
          <a:p>
            <a:pPr algn="ctr"/>
            <a:r>
              <a:rPr lang="ru-RU" dirty="0">
                <a:solidFill>
                  <a:srgbClr val="000000"/>
                </a:solidFill>
                <a:latin typeface="Times New Roman" panose="02020603050405020304" pitchFamily="18" charset="0"/>
                <a:ea typeface="Times New Roman" panose="02020603050405020304" pitchFamily="18" charset="0"/>
              </a:rPr>
              <a:t>За отчётный год в МБУК БИЦ поступило </a:t>
            </a:r>
            <a:endParaRPr lang="ru-RU" dirty="0" smtClean="0">
              <a:solidFill>
                <a:srgbClr val="000000"/>
              </a:solidFill>
              <a:latin typeface="Times New Roman" panose="02020603050405020304" pitchFamily="18" charset="0"/>
              <a:ea typeface="Times New Roman" panose="02020603050405020304" pitchFamily="18" charset="0"/>
            </a:endParaRPr>
          </a:p>
          <a:p>
            <a:pPr algn="ctr"/>
            <a:r>
              <a:rPr lang="ru-RU" b="1" dirty="0" smtClean="0">
                <a:solidFill>
                  <a:srgbClr val="000000"/>
                </a:solidFill>
                <a:latin typeface="Times New Roman" panose="02020603050405020304" pitchFamily="18" charset="0"/>
                <a:ea typeface="Times New Roman" panose="02020603050405020304" pitchFamily="18" charset="0"/>
              </a:rPr>
              <a:t>1140 </a:t>
            </a:r>
            <a:r>
              <a:rPr lang="ru-RU" dirty="0" smtClean="0">
                <a:solidFill>
                  <a:srgbClr val="000000"/>
                </a:solidFill>
                <a:latin typeface="Times New Roman" panose="02020603050405020304" pitchFamily="18" charset="0"/>
                <a:ea typeface="Times New Roman" panose="02020603050405020304" pitchFamily="18" charset="0"/>
              </a:rPr>
              <a:t>экземпляров книг и электронных изданий</a:t>
            </a:r>
            <a:endParaRPr lang="ru-RU" dirty="0"/>
          </a:p>
        </p:txBody>
      </p:sp>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7339" y="2947805"/>
            <a:ext cx="3994367" cy="3104579"/>
          </a:xfrm>
          <a:prstGeom prst="rect">
            <a:avLst/>
          </a:prstGeom>
        </p:spPr>
      </p:pic>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340" y="2978581"/>
            <a:ext cx="4341667" cy="3113232"/>
          </a:xfrm>
          <a:prstGeom prst="rect">
            <a:avLst/>
          </a:prstGeom>
        </p:spPr>
      </p:pic>
    </p:spTree>
    <p:extLst>
      <p:ext uri="{BB962C8B-B14F-4D97-AF65-F5344CB8AC3E}">
        <p14:creationId xmlns:p14="http://schemas.microsoft.com/office/powerpoint/2010/main" val="573667525"/>
      </p:ext>
    </p:extLst>
  </p:cSld>
  <p:clrMapOvr>
    <a:masterClrMapping/>
  </p:clrMapOvr>
  <p:transition spd="slow">
    <p:pull di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302341" y="306127"/>
            <a:ext cx="8572560" cy="769441"/>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lvl="0" algn="ctr"/>
            <a:r>
              <a:rPr lang="ru-RU" sz="4400" b="1" dirty="0" smtClean="0">
                <a:solidFill>
                  <a:prstClr val="black"/>
                </a:solidFill>
                <a:latin typeface="Times New Roman"/>
                <a:ea typeface="Times New Roman"/>
              </a:rPr>
              <a:t>культура</a:t>
            </a:r>
            <a:endParaRPr lang="ru-RU" sz="4400" b="1" dirty="0">
              <a:solidFill>
                <a:prstClr val="black"/>
              </a:solidFill>
            </a:endParaRPr>
          </a:p>
        </p:txBody>
      </p:sp>
      <p:sp>
        <p:nvSpPr>
          <p:cNvPr id="9" name="Прямоугольник 8"/>
          <p:cNvSpPr/>
          <p:nvPr/>
        </p:nvSpPr>
        <p:spPr>
          <a:xfrm>
            <a:off x="5796136" y="1348548"/>
            <a:ext cx="2952328" cy="2554545"/>
          </a:xfrm>
          <a:prstGeom prst="rect">
            <a:avLst/>
          </a:prstGeom>
        </p:spPr>
        <p:txBody>
          <a:bodyPr wrap="square">
            <a:spAutoFit/>
          </a:bodyPr>
          <a:lstStyle/>
          <a:p>
            <a:pPr indent="270510" algn="just">
              <a:spcAft>
                <a:spcPts val="0"/>
              </a:spcAft>
            </a:pPr>
            <a:r>
              <a:rPr lang="ru-RU" sz="1600" i="1" dirty="0">
                <a:solidFill>
                  <a:srgbClr val="00B050"/>
                </a:solidFill>
                <a:latin typeface="Times New Roman" panose="02020603050405020304" pitchFamily="18" charset="0"/>
                <a:ea typeface="Times New Roman" panose="02020603050405020304" pitchFamily="18" charset="0"/>
              </a:rPr>
              <a:t>Одним из приоритетных направлений работы МБУК БИЦ остаётся работа с социально-незащищёнными слоями населения: людьми с ограниченными физическими </a:t>
            </a:r>
            <a:r>
              <a:rPr lang="ru-RU" sz="1600" i="1" dirty="0" smtClean="0">
                <a:solidFill>
                  <a:srgbClr val="00B050"/>
                </a:solidFill>
                <a:latin typeface="Times New Roman" panose="02020603050405020304" pitchFamily="18" charset="0"/>
                <a:ea typeface="Times New Roman" panose="02020603050405020304" pitchFamily="18" charset="0"/>
              </a:rPr>
              <a:t>возможностями, </a:t>
            </a:r>
            <a:r>
              <a:rPr lang="ru-RU" sz="1600" i="1" dirty="0">
                <a:solidFill>
                  <a:srgbClr val="00B050"/>
                </a:solidFill>
                <a:latin typeface="Times New Roman" panose="02020603050405020304" pitchFamily="18" charset="0"/>
                <a:ea typeface="Times New Roman" panose="02020603050405020304" pitchFamily="18" charset="0"/>
              </a:rPr>
              <a:t>с пожилыми людьми. Пользователям этой категории уделяется особое </a:t>
            </a:r>
            <a:r>
              <a:rPr lang="ru-RU" sz="1600" i="1" dirty="0" smtClean="0">
                <a:solidFill>
                  <a:srgbClr val="00B050"/>
                </a:solidFill>
                <a:latin typeface="Times New Roman" panose="02020603050405020304" pitchFamily="18" charset="0"/>
                <a:ea typeface="Times New Roman" panose="02020603050405020304" pitchFamily="18" charset="0"/>
              </a:rPr>
              <a:t>внимание</a:t>
            </a:r>
            <a:endParaRPr lang="ru-RU" sz="1600" i="1" dirty="0">
              <a:solidFill>
                <a:srgbClr val="00B050"/>
              </a:solidFill>
              <a:effectLst/>
              <a:latin typeface="Times New Roman" panose="02020603050405020304" pitchFamily="18" charset="0"/>
              <a:ea typeface="Times New Roman" panose="02020603050405020304" pitchFamily="18" charset="0"/>
            </a:endParaRP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325127"/>
            <a:ext cx="5133755" cy="3096345"/>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8621" y="4149080"/>
            <a:ext cx="3497584" cy="2429073"/>
          </a:xfrm>
          <a:prstGeom prst="rect">
            <a:avLst/>
          </a:prstGeom>
        </p:spPr>
      </p:pic>
    </p:spTree>
    <p:extLst>
      <p:ext uri="{BB962C8B-B14F-4D97-AF65-F5344CB8AC3E}">
        <p14:creationId xmlns:p14="http://schemas.microsoft.com/office/powerpoint/2010/main" val="3028860623"/>
      </p:ext>
    </p:extLst>
  </p:cSld>
  <p:clrMapOvr>
    <a:masterClrMapping/>
  </p:clrMapOvr>
  <p:transition spd="slow">
    <p:pull di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b="11261"/>
          <a:stretch/>
        </p:blipFill>
        <p:spPr>
          <a:xfrm rot="20772849">
            <a:off x="755141" y="4126352"/>
            <a:ext cx="3236373" cy="2260295"/>
          </a:xfrm>
          <a:prstGeom prst="rect">
            <a:avLst/>
          </a:prstGeom>
        </p:spPr>
      </p:pic>
      <p:sp>
        <p:nvSpPr>
          <p:cNvPr id="6" name="Прямоугольник 5"/>
          <p:cNvSpPr/>
          <p:nvPr/>
        </p:nvSpPr>
        <p:spPr>
          <a:xfrm>
            <a:off x="188922" y="188640"/>
            <a:ext cx="8572560" cy="769441"/>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lvl="0" algn="ctr"/>
            <a:r>
              <a:rPr lang="ru-RU" sz="4400" b="1" dirty="0" smtClean="0">
                <a:solidFill>
                  <a:prstClr val="black"/>
                </a:solidFill>
                <a:latin typeface="Times New Roman"/>
                <a:ea typeface="Times New Roman"/>
              </a:rPr>
              <a:t>культура</a:t>
            </a:r>
            <a:endParaRPr lang="ru-RU" sz="4400" b="1" dirty="0">
              <a:solidFill>
                <a:prstClr val="black"/>
              </a:solidFill>
            </a:endParaRPr>
          </a:p>
        </p:txBody>
      </p:sp>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b="9305"/>
          <a:stretch/>
        </p:blipFill>
        <p:spPr>
          <a:xfrm rot="809402">
            <a:off x="4390858" y="4064790"/>
            <a:ext cx="3239543" cy="2319222"/>
          </a:xfrm>
          <a:prstGeom prst="rect">
            <a:avLst/>
          </a:prstGeom>
        </p:spPr>
      </p:pic>
      <p:pic>
        <p:nvPicPr>
          <p:cNvPr id="5" name="Рисунок 4"/>
          <p:cNvPicPr>
            <a:picLocks noChangeAspect="1"/>
          </p:cNvPicPr>
          <p:nvPr/>
        </p:nvPicPr>
        <p:blipFill rotWithShape="1">
          <a:blip r:embed="rId4">
            <a:extLst>
              <a:ext uri="{28A0092B-C50C-407E-A947-70E740481C1C}">
                <a14:useLocalDpi xmlns:a14="http://schemas.microsoft.com/office/drawing/2010/main" val="0"/>
              </a:ext>
            </a:extLst>
          </a:blip>
          <a:srcRect l="8334" t="-1322" r="-2779" b="1322"/>
          <a:stretch/>
        </p:blipFill>
        <p:spPr>
          <a:xfrm>
            <a:off x="188922" y="1012456"/>
            <a:ext cx="4759632" cy="3046247"/>
          </a:xfrm>
          <a:prstGeom prst="rect">
            <a:avLst/>
          </a:prstGeom>
        </p:spPr>
      </p:pic>
      <p:sp>
        <p:nvSpPr>
          <p:cNvPr id="7" name="Прямоугольник 6"/>
          <p:cNvSpPr/>
          <p:nvPr/>
        </p:nvSpPr>
        <p:spPr>
          <a:xfrm>
            <a:off x="5333616" y="1058251"/>
            <a:ext cx="3240360" cy="1477328"/>
          </a:xfrm>
          <a:prstGeom prst="rect">
            <a:avLst/>
          </a:prstGeom>
        </p:spPr>
        <p:txBody>
          <a:bodyPr wrap="square">
            <a:spAutoFit/>
          </a:bodyPr>
          <a:lstStyle/>
          <a:p>
            <a:pPr algn="ctr"/>
            <a:r>
              <a:rPr lang="ru-RU" dirty="0">
                <a:solidFill>
                  <a:srgbClr val="00B0F0"/>
                </a:solidFill>
                <a:latin typeface="Times New Roman" panose="02020603050405020304" pitchFamily="18" charset="0"/>
                <a:ea typeface="Times New Roman" panose="02020603050405020304" pitchFamily="18" charset="0"/>
              </a:rPr>
              <a:t>В 2021 году в Нижнесергинской городской библиотеке было подготовлено и реализовано 10 программ и </a:t>
            </a:r>
            <a:r>
              <a:rPr lang="ru-RU" dirty="0" smtClean="0">
                <a:solidFill>
                  <a:srgbClr val="00B0F0"/>
                </a:solidFill>
                <a:latin typeface="Times New Roman" panose="02020603050405020304" pitchFamily="18" charset="0"/>
                <a:ea typeface="Times New Roman" panose="02020603050405020304" pitchFamily="18" charset="0"/>
              </a:rPr>
              <a:t>проектов</a:t>
            </a:r>
            <a:endParaRPr lang="ru-RU" dirty="0">
              <a:solidFill>
                <a:srgbClr val="00B0F0"/>
              </a:solidFill>
            </a:endParaRPr>
          </a:p>
        </p:txBody>
      </p:sp>
      <p:sp>
        <p:nvSpPr>
          <p:cNvPr id="9" name="Прямоугольник 8"/>
          <p:cNvSpPr/>
          <p:nvPr/>
        </p:nvSpPr>
        <p:spPr>
          <a:xfrm>
            <a:off x="5254061" y="2420888"/>
            <a:ext cx="3737505" cy="2169825"/>
          </a:xfrm>
          <a:prstGeom prst="rect">
            <a:avLst/>
          </a:prstGeom>
        </p:spPr>
        <p:txBody>
          <a:bodyPr wrap="square">
            <a:spAutoFit/>
          </a:bodyPr>
          <a:lstStyle/>
          <a:p>
            <a:pPr algn="r">
              <a:spcAft>
                <a:spcPts val="0"/>
              </a:spcAft>
            </a:pPr>
            <a:r>
              <a:rPr lang="ru-RU" sz="1500" dirty="0">
                <a:latin typeface="Times New Roman" panose="02020603050405020304" pitchFamily="18" charset="0"/>
                <a:ea typeface="Times New Roman" panose="02020603050405020304" pitchFamily="18" charset="0"/>
              </a:rPr>
              <a:t>В 2021 году сотрудники библиотеки приняли участие  в областных и всероссийских  акциях:</a:t>
            </a:r>
          </a:p>
          <a:p>
            <a:pPr algn="r">
              <a:spcAft>
                <a:spcPts val="0"/>
              </a:spcAft>
            </a:pPr>
            <a:r>
              <a:rPr lang="ru-RU" sz="1500" dirty="0">
                <a:latin typeface="Times New Roman" panose="02020603050405020304" pitchFamily="18" charset="0"/>
                <a:ea typeface="Times New Roman" panose="02020603050405020304" pitchFamily="18" charset="0"/>
              </a:rPr>
              <a:t>- Областная акция тотального чтения «День чтения-2021» </a:t>
            </a:r>
          </a:p>
          <a:p>
            <a:pPr algn="r">
              <a:spcAft>
                <a:spcPts val="0"/>
              </a:spcAft>
            </a:pPr>
            <a:r>
              <a:rPr lang="ru-RU" sz="1500" dirty="0">
                <a:latin typeface="Times New Roman" panose="02020603050405020304" pitchFamily="18" charset="0"/>
                <a:ea typeface="Times New Roman" panose="02020603050405020304" pitchFamily="18" charset="0"/>
              </a:rPr>
              <a:t>- Всероссийская акция в поддержку чтения «Библионочь-2021»</a:t>
            </a:r>
          </a:p>
          <a:p>
            <a:pPr algn="r">
              <a:spcAft>
                <a:spcPts val="0"/>
              </a:spcAft>
            </a:pPr>
            <a:r>
              <a:rPr lang="ru-RU" sz="1500" dirty="0">
                <a:latin typeface="Times New Roman" panose="02020603050405020304" pitchFamily="18" charset="0"/>
                <a:ea typeface="Times New Roman" panose="02020603050405020304" pitchFamily="18" charset="0"/>
              </a:rPr>
              <a:t>- «Ночь искусств - 2021»</a:t>
            </a:r>
          </a:p>
          <a:p>
            <a:pPr algn="r">
              <a:spcAft>
                <a:spcPts val="0"/>
              </a:spcAft>
            </a:pPr>
            <a:r>
              <a:rPr lang="ru-RU" sz="1500" dirty="0">
                <a:latin typeface="Times New Roman" panose="02020603050405020304" pitchFamily="18" charset="0"/>
                <a:ea typeface="Times New Roman" panose="02020603050405020304" pitchFamily="18" charset="0"/>
              </a:rPr>
              <a:t>- «Культурная суббота»</a:t>
            </a:r>
            <a:endParaRPr lang="ru-RU" sz="15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28438232"/>
      </p:ext>
    </p:extLst>
  </p:cSld>
  <p:clrMapOvr>
    <a:masterClrMapping/>
  </p:clrMapOvr>
  <p:transition spd="slow">
    <p:pull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85720" y="428604"/>
            <a:ext cx="8572560" cy="584775"/>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Тематика обращений:</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Rectangle 2"/>
          <p:cNvSpPr>
            <a:spLocks noChangeArrowheads="1"/>
          </p:cNvSpPr>
          <p:nvPr/>
        </p:nvSpPr>
        <p:spPr bwMode="auto">
          <a:xfrm>
            <a:off x="377301" y="405974"/>
            <a:ext cx="857047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6" name="Rectangle 3"/>
          <p:cNvSpPr>
            <a:spLocks noChangeArrowheads="1"/>
          </p:cNvSpPr>
          <p:nvPr/>
        </p:nvSpPr>
        <p:spPr bwMode="auto">
          <a:xfrm>
            <a:off x="377301" y="6530549"/>
            <a:ext cx="857047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8" name="Rectangle 2"/>
          <p:cNvSpPr>
            <a:spLocks noChangeArrowheads="1"/>
          </p:cNvSpPr>
          <p:nvPr/>
        </p:nvSpPr>
        <p:spPr bwMode="auto">
          <a:xfrm>
            <a:off x="1316465" y="1066115"/>
            <a:ext cx="605417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10" name="Rectangle 3"/>
          <p:cNvSpPr>
            <a:spLocks noChangeArrowheads="1"/>
          </p:cNvSpPr>
          <p:nvPr/>
        </p:nvSpPr>
        <p:spPr bwMode="auto">
          <a:xfrm>
            <a:off x="1316465" y="7247840"/>
            <a:ext cx="605417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13" name="Прямоугольник 12"/>
          <p:cNvSpPr/>
          <p:nvPr/>
        </p:nvSpPr>
        <p:spPr>
          <a:xfrm>
            <a:off x="421948" y="1072016"/>
            <a:ext cx="4325500" cy="1754326"/>
          </a:xfrm>
          <a:prstGeom prst="rect">
            <a:avLst/>
          </a:prstGeom>
        </p:spPr>
        <p:txBody>
          <a:bodyPr wrap="square">
            <a:spAutoFit/>
          </a:bodyPr>
          <a:lstStyle/>
          <a:p>
            <a:pPr algn="just">
              <a:spcAft>
                <a:spcPts val="0"/>
              </a:spcAft>
            </a:pPr>
            <a:r>
              <a:rPr lang="ru-RU" dirty="0">
                <a:latin typeface="Times New Roman"/>
                <a:ea typeface="Times New Roman"/>
              </a:rPr>
              <a:t>Мы практикуем такие </a:t>
            </a:r>
            <a:r>
              <a:rPr lang="ru-RU" b="1" i="1" dirty="0">
                <a:solidFill>
                  <a:srgbClr val="0070C0"/>
                </a:solidFill>
                <a:latin typeface="Times New Roman"/>
                <a:ea typeface="Times New Roman"/>
              </a:rPr>
              <a:t>формы общения </a:t>
            </a:r>
            <a:r>
              <a:rPr lang="ru-RU" b="1" dirty="0">
                <a:latin typeface="Times New Roman"/>
                <a:ea typeface="Times New Roman"/>
              </a:rPr>
              <a:t>:</a:t>
            </a:r>
            <a:endParaRPr lang="ru-RU" sz="1600" b="1" dirty="0">
              <a:latin typeface="Times New Roman"/>
              <a:ea typeface="Times New Roman"/>
            </a:endParaRPr>
          </a:p>
          <a:p>
            <a:pPr marL="342900" lvl="0" indent="-342900" algn="just">
              <a:spcAft>
                <a:spcPts val="0"/>
              </a:spcAft>
              <a:buFont typeface="Wingdings"/>
              <a:buChar char=""/>
              <a:tabLst>
                <a:tab pos="457200" algn="l"/>
              </a:tabLst>
            </a:pPr>
            <a:r>
              <a:rPr lang="ru-RU" dirty="0">
                <a:latin typeface="Times New Roman"/>
                <a:ea typeface="Times New Roman"/>
              </a:rPr>
              <a:t>как публичные слушания, </a:t>
            </a:r>
            <a:endParaRPr lang="ru-RU" sz="1600" dirty="0">
              <a:latin typeface="Times New Roman"/>
              <a:ea typeface="Times New Roman"/>
            </a:endParaRPr>
          </a:p>
          <a:p>
            <a:pPr marL="342900" lvl="0" indent="-342900" algn="just">
              <a:spcAft>
                <a:spcPts val="0"/>
              </a:spcAft>
              <a:buFont typeface="Wingdings"/>
              <a:buChar char=""/>
              <a:tabLst>
                <a:tab pos="457200" algn="l"/>
              </a:tabLst>
            </a:pPr>
            <a:r>
              <a:rPr lang="ru-RU" dirty="0">
                <a:latin typeface="Times New Roman"/>
                <a:ea typeface="Times New Roman"/>
              </a:rPr>
              <a:t>прием граждан по личным вопросам,</a:t>
            </a:r>
            <a:endParaRPr lang="ru-RU" sz="1600" dirty="0">
              <a:latin typeface="Times New Roman"/>
              <a:ea typeface="Times New Roman"/>
            </a:endParaRPr>
          </a:p>
          <a:p>
            <a:pPr marL="342900" lvl="0" indent="-342900" algn="just">
              <a:spcAft>
                <a:spcPts val="0"/>
              </a:spcAft>
              <a:buFont typeface="Wingdings"/>
              <a:buChar char=""/>
              <a:tabLst>
                <a:tab pos="457200" algn="l"/>
              </a:tabLst>
            </a:pPr>
            <a:r>
              <a:rPr lang="ru-RU" dirty="0" smtClean="0">
                <a:latin typeface="Times New Roman"/>
                <a:ea typeface="Times New Roman"/>
              </a:rPr>
              <a:t>электронная </a:t>
            </a:r>
            <a:r>
              <a:rPr lang="ru-RU" dirty="0">
                <a:latin typeface="Times New Roman"/>
                <a:ea typeface="Times New Roman"/>
              </a:rPr>
              <a:t>приемная, </a:t>
            </a:r>
            <a:endParaRPr lang="ru-RU" sz="1600" dirty="0">
              <a:latin typeface="Times New Roman"/>
              <a:ea typeface="Times New Roman"/>
            </a:endParaRPr>
          </a:p>
          <a:p>
            <a:pPr marL="342900" lvl="0" indent="-342900" algn="just">
              <a:spcAft>
                <a:spcPts val="0"/>
              </a:spcAft>
              <a:buFont typeface="Wingdings"/>
              <a:buChar char=""/>
              <a:tabLst>
                <a:tab pos="457200" algn="l"/>
              </a:tabLst>
            </a:pPr>
            <a:r>
              <a:rPr lang="ru-RU" dirty="0">
                <a:latin typeface="Times New Roman"/>
                <a:ea typeface="Times New Roman"/>
              </a:rPr>
              <a:t>встречи с жителями, </a:t>
            </a:r>
            <a:endParaRPr lang="ru-RU" sz="1600" dirty="0">
              <a:latin typeface="Times New Roman"/>
              <a:ea typeface="Times New Roman"/>
            </a:endParaRPr>
          </a:p>
          <a:p>
            <a:pPr marL="342900" lvl="0" indent="-342900" algn="just">
              <a:spcAft>
                <a:spcPts val="0"/>
              </a:spcAft>
              <a:buFont typeface="Wingdings"/>
              <a:buChar char=""/>
              <a:tabLst>
                <a:tab pos="457200" algn="l"/>
              </a:tabLst>
            </a:pPr>
            <a:r>
              <a:rPr lang="ru-RU" dirty="0">
                <a:latin typeface="Times New Roman"/>
                <a:ea typeface="Times New Roman"/>
              </a:rPr>
              <a:t>ежегодный отчет главы.</a:t>
            </a:r>
            <a:endParaRPr lang="ru-RU" sz="1600" dirty="0">
              <a:effectLst/>
              <a:latin typeface="Times New Roman"/>
              <a:ea typeface="Times New Roman"/>
            </a:endParaRPr>
          </a:p>
        </p:txBody>
      </p:sp>
      <p:sp>
        <p:nvSpPr>
          <p:cNvPr id="11" name="Прямоугольник 10"/>
          <p:cNvSpPr/>
          <p:nvPr/>
        </p:nvSpPr>
        <p:spPr>
          <a:xfrm>
            <a:off x="678666" y="2939777"/>
            <a:ext cx="1917804" cy="3554819"/>
          </a:xfrm>
          <a:prstGeom prst="rect">
            <a:avLst/>
          </a:prstGeom>
        </p:spPr>
        <p:txBody>
          <a:bodyPr wrap="square">
            <a:spAutoFit/>
          </a:bodyPr>
          <a:lstStyle/>
          <a:p>
            <a:r>
              <a:rPr lang="ru-RU" sz="1400" i="1" dirty="0">
                <a:solidFill>
                  <a:srgbClr val="00000A"/>
                </a:solidFill>
                <a:latin typeface="Times New Roman" panose="02020603050405020304" pitchFamily="18" charset="0"/>
                <a:ea typeface="Times New Roman" panose="02020603050405020304" pitchFamily="18" charset="0"/>
              </a:rPr>
              <a:t> </a:t>
            </a:r>
            <a:r>
              <a:rPr lang="ru-RU" sz="1500" i="1" dirty="0">
                <a:latin typeface="Times New Roman" panose="02020603050405020304" pitchFamily="18" charset="0"/>
                <a:ea typeface="Calibri" panose="020F0502020204030204" pitchFamily="34" charset="0"/>
              </a:rPr>
              <a:t>За </a:t>
            </a:r>
            <a:r>
              <a:rPr lang="ru-RU" sz="1500" b="1" i="1" dirty="0" smtClean="0">
                <a:latin typeface="Times New Roman" panose="02020603050405020304" pitchFamily="18" charset="0"/>
                <a:ea typeface="Calibri" panose="020F0502020204030204" pitchFamily="34" charset="0"/>
              </a:rPr>
              <a:t>2021</a:t>
            </a:r>
            <a:r>
              <a:rPr lang="ru-RU" sz="1500" i="1" dirty="0" smtClean="0">
                <a:latin typeface="Times New Roman" panose="02020603050405020304" pitchFamily="18" charset="0"/>
                <a:ea typeface="Calibri" panose="020F0502020204030204" pitchFamily="34" charset="0"/>
              </a:rPr>
              <a:t> </a:t>
            </a:r>
            <a:r>
              <a:rPr lang="ru-RU" sz="1500" i="1" dirty="0">
                <a:latin typeface="Times New Roman" panose="02020603050405020304" pitchFamily="18" charset="0"/>
                <a:ea typeface="Calibri" panose="020F0502020204030204" pitchFamily="34" charset="0"/>
              </a:rPr>
              <a:t>год в адрес администрации Нижнесергинского городского поселения поступило </a:t>
            </a:r>
            <a:r>
              <a:rPr lang="ru-RU" sz="1500" b="1" i="1" dirty="0" smtClean="0">
                <a:latin typeface="Times New Roman" panose="02020603050405020304" pitchFamily="18" charset="0"/>
                <a:ea typeface="Calibri" panose="020F0502020204030204" pitchFamily="34" charset="0"/>
              </a:rPr>
              <a:t>761</a:t>
            </a:r>
            <a:r>
              <a:rPr lang="ru-RU" sz="1500" i="1" dirty="0" smtClean="0">
                <a:latin typeface="Times New Roman" panose="02020603050405020304" pitchFamily="18" charset="0"/>
                <a:ea typeface="Calibri" panose="020F0502020204030204" pitchFamily="34" charset="0"/>
              </a:rPr>
              <a:t> письменное обращение </a:t>
            </a:r>
            <a:r>
              <a:rPr lang="ru-RU" sz="1500" i="1" dirty="0">
                <a:latin typeface="Times New Roman" panose="02020603050405020304" pitchFamily="18" charset="0"/>
                <a:ea typeface="Calibri" panose="020F0502020204030204" pitchFamily="34" charset="0"/>
              </a:rPr>
              <a:t>граждан, из них </a:t>
            </a:r>
            <a:r>
              <a:rPr lang="ru-RU" sz="1500" b="1" i="1" dirty="0" smtClean="0">
                <a:latin typeface="Times New Roman" panose="02020603050405020304" pitchFamily="18" charset="0"/>
                <a:ea typeface="Calibri" panose="020F0502020204030204" pitchFamily="34" charset="0"/>
              </a:rPr>
              <a:t>40</a:t>
            </a:r>
            <a:r>
              <a:rPr lang="ru-RU" sz="1500" i="1" dirty="0" smtClean="0">
                <a:latin typeface="Times New Roman" panose="02020603050405020304" pitchFamily="18" charset="0"/>
                <a:ea typeface="Calibri" panose="020F0502020204030204" pitchFamily="34" charset="0"/>
              </a:rPr>
              <a:t> обращений </a:t>
            </a:r>
            <a:r>
              <a:rPr lang="ru-RU" sz="1500" i="1" dirty="0">
                <a:latin typeface="Times New Roman" panose="02020603050405020304" pitchFamily="18" charset="0"/>
                <a:ea typeface="Calibri" panose="020F0502020204030204" pitchFamily="34" charset="0"/>
              </a:rPr>
              <a:t>в электронной форме. Кроме того, в течение года также поступило </a:t>
            </a:r>
            <a:r>
              <a:rPr lang="ru-RU" sz="1500" i="1" dirty="0" smtClean="0">
                <a:latin typeface="Times New Roman" panose="02020603050405020304" pitchFamily="18" charset="0"/>
                <a:ea typeface="Calibri" panose="020F0502020204030204" pitchFamily="34" charset="0"/>
              </a:rPr>
              <a:t>40 </a:t>
            </a:r>
            <a:r>
              <a:rPr lang="ru-RU" sz="1500" i="1" dirty="0">
                <a:latin typeface="Times New Roman" panose="02020603050405020304" pitchFamily="18" charset="0"/>
                <a:ea typeface="Calibri" panose="020F0502020204030204" pitchFamily="34" charset="0"/>
              </a:rPr>
              <a:t>устных </a:t>
            </a:r>
            <a:r>
              <a:rPr lang="ru-RU" sz="1500" i="1" dirty="0" smtClean="0">
                <a:latin typeface="Times New Roman" panose="02020603050405020304" pitchFamily="18" charset="0"/>
                <a:ea typeface="Calibri" panose="020F0502020204030204" pitchFamily="34" charset="0"/>
              </a:rPr>
              <a:t>обращений и 432 телефонных звонка.</a:t>
            </a:r>
            <a:endParaRPr lang="ru-RU" sz="1500" i="1" dirty="0"/>
          </a:p>
        </p:txBody>
      </p:sp>
      <p:sp>
        <p:nvSpPr>
          <p:cNvPr id="12" name="Rectangle 123"/>
          <p:cNvSpPr>
            <a:spLocks noChangeArrowheads="1"/>
          </p:cNvSpPr>
          <p:nvPr/>
        </p:nvSpPr>
        <p:spPr bwMode="auto">
          <a:xfrm>
            <a:off x="3222526" y="2078139"/>
            <a:ext cx="711704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2" name="Rectangle 2"/>
          <p:cNvSpPr>
            <a:spLocks noChangeArrowheads="1"/>
          </p:cNvSpPr>
          <p:nvPr/>
        </p:nvSpPr>
        <p:spPr bwMode="auto">
          <a:xfrm>
            <a:off x="2750081" y="2372269"/>
            <a:ext cx="8763344"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7" name="Объект 6"/>
          <p:cNvGraphicFramePr>
            <a:graphicFrameLocks noChangeAspect="1"/>
          </p:cNvGraphicFramePr>
          <p:nvPr>
            <p:extLst>
              <p:ext uri="{D42A27DB-BD31-4B8C-83A1-F6EECF244321}">
                <p14:modId xmlns:p14="http://schemas.microsoft.com/office/powerpoint/2010/main" val="1955640467"/>
              </p:ext>
            </p:extLst>
          </p:nvPr>
        </p:nvGraphicFramePr>
        <p:xfrm>
          <a:off x="3347885" y="1300226"/>
          <a:ext cx="5422319" cy="4943475"/>
        </p:xfrm>
        <a:graphic>
          <a:graphicData uri="http://schemas.openxmlformats.org/presentationml/2006/ole">
            <mc:AlternateContent xmlns:mc="http://schemas.openxmlformats.org/markup-compatibility/2006">
              <mc:Choice xmlns:v="urn:schemas-microsoft-com:vml" Requires="v">
                <p:oleObj spid="_x0000_s1115" name="Диаграмма" r:id="rId3" imgW="5648316" imgH="4943587" progId="MSGraph.Chart.8">
                  <p:embed/>
                </p:oleObj>
              </mc:Choice>
              <mc:Fallback>
                <p:oleObj name="Диаграмма" r:id="rId3" imgW="5648316" imgH="4943587" progId="MSGraph.Chart.8">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85" y="1300226"/>
                        <a:ext cx="5422319" cy="4943475"/>
                      </a:xfrm>
                      <a:prstGeom prst="rect">
                        <a:avLst/>
                      </a:prstGeom>
                      <a:noFill/>
                    </p:spPr>
                  </p:pic>
                </p:oleObj>
              </mc:Fallback>
            </mc:AlternateContent>
          </a:graphicData>
        </a:graphic>
      </p:graphicFrame>
    </p:spTree>
  </p:cSld>
  <p:clrMapOvr>
    <a:masterClrMapping/>
  </p:clrMapOvr>
  <p:transition spd="slow">
    <p:pull di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88922" y="188640"/>
            <a:ext cx="8572560" cy="769441"/>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lvl="0" algn="ctr"/>
            <a:r>
              <a:rPr lang="ru-RU" sz="4400" b="1" dirty="0" smtClean="0">
                <a:solidFill>
                  <a:prstClr val="black"/>
                </a:solidFill>
                <a:latin typeface="Times New Roman"/>
                <a:ea typeface="Times New Roman"/>
              </a:rPr>
              <a:t>культура</a:t>
            </a:r>
            <a:endParaRPr lang="ru-RU" sz="4400" b="1" dirty="0">
              <a:solidFill>
                <a:prstClr val="black"/>
              </a:solidFill>
            </a:endParaRPr>
          </a:p>
        </p:txBody>
      </p:sp>
      <p:sp>
        <p:nvSpPr>
          <p:cNvPr id="2" name="Прямоугольник 1"/>
          <p:cNvSpPr/>
          <p:nvPr/>
        </p:nvSpPr>
        <p:spPr>
          <a:xfrm>
            <a:off x="323528" y="1124744"/>
            <a:ext cx="8437954" cy="1596591"/>
          </a:xfrm>
          <a:prstGeom prst="rect">
            <a:avLst/>
          </a:prstGeom>
        </p:spPr>
        <p:txBody>
          <a:bodyPr wrap="square">
            <a:spAutoFit/>
          </a:bodyPr>
          <a:lstStyle/>
          <a:p>
            <a:pPr algn="ctr">
              <a:lnSpc>
                <a:spcPct val="115000"/>
              </a:lnSpc>
              <a:spcAft>
                <a:spcPts val="0"/>
              </a:spcAft>
            </a:pPr>
            <a:r>
              <a:rPr lang="ru-RU" sz="1700" dirty="0" smtClean="0">
                <a:solidFill>
                  <a:srgbClr val="00B0F0"/>
                </a:solidFill>
                <a:latin typeface="Times New Roman" panose="02020603050405020304" pitchFamily="18" charset="0"/>
                <a:ea typeface="Times New Roman" panose="02020603050405020304" pitchFamily="18" charset="0"/>
              </a:rPr>
              <a:t>Летом </a:t>
            </a:r>
            <a:r>
              <a:rPr lang="ru-RU" sz="1700" dirty="0">
                <a:solidFill>
                  <a:srgbClr val="00B0F0"/>
                </a:solidFill>
                <a:latin typeface="Times New Roman" panose="02020603050405020304" pitchFamily="18" charset="0"/>
                <a:ea typeface="Times New Roman" panose="02020603050405020304" pitchFamily="18" charset="0"/>
              </a:rPr>
              <a:t>2021 года в детской библиотеке прошел капитальный ремонт всех помещений, который включал:</a:t>
            </a:r>
          </a:p>
          <a:p>
            <a:pPr marL="285750" indent="-285750" algn="ctr">
              <a:lnSpc>
                <a:spcPct val="115000"/>
              </a:lnSpc>
              <a:spcAft>
                <a:spcPts val="0"/>
              </a:spcAft>
              <a:buFontTx/>
              <a:buChar char="-"/>
            </a:pPr>
            <a:r>
              <a:rPr lang="ru-RU" sz="1700" dirty="0" smtClean="0">
                <a:solidFill>
                  <a:srgbClr val="00B0F0"/>
                </a:solidFill>
                <a:latin typeface="Times New Roman" panose="02020603050405020304" pitchFamily="18" charset="0"/>
                <a:ea typeface="Times New Roman" panose="02020603050405020304" pitchFamily="18" charset="0"/>
              </a:rPr>
              <a:t>капитальный </a:t>
            </a:r>
            <a:r>
              <a:rPr lang="ru-RU" sz="1700" dirty="0">
                <a:solidFill>
                  <a:srgbClr val="00B0F0"/>
                </a:solidFill>
                <a:latin typeface="Times New Roman" panose="02020603050405020304" pitchFamily="18" charset="0"/>
                <a:ea typeface="Times New Roman" panose="02020603050405020304" pitchFamily="18" charset="0"/>
              </a:rPr>
              <a:t>ремонт полов, замену межкомнатных дверей, входной двери, приборов освещения, малярно-штукатурные работы. </a:t>
            </a:r>
            <a:endParaRPr lang="ru-RU" sz="1700" dirty="0" smtClean="0">
              <a:solidFill>
                <a:srgbClr val="00B0F0"/>
              </a:solidFill>
              <a:latin typeface="Times New Roman" panose="02020603050405020304" pitchFamily="18" charset="0"/>
              <a:ea typeface="Times New Roman" panose="02020603050405020304" pitchFamily="18" charset="0"/>
            </a:endParaRPr>
          </a:p>
          <a:p>
            <a:pPr algn="ctr">
              <a:lnSpc>
                <a:spcPct val="115000"/>
              </a:lnSpc>
              <a:spcAft>
                <a:spcPts val="0"/>
              </a:spcAft>
            </a:pPr>
            <a:r>
              <a:rPr lang="ru-RU" sz="1700" dirty="0" smtClean="0">
                <a:solidFill>
                  <a:srgbClr val="00B0F0"/>
                </a:solidFill>
                <a:latin typeface="Times New Roman" panose="02020603050405020304" pitchFamily="18" charset="0"/>
                <a:ea typeface="Times New Roman" panose="02020603050405020304" pitchFamily="18" charset="0"/>
              </a:rPr>
              <a:t>Теперь </a:t>
            </a:r>
            <a:r>
              <a:rPr lang="ru-RU" sz="1700" dirty="0">
                <a:solidFill>
                  <a:srgbClr val="00B0F0"/>
                </a:solidFill>
                <a:latin typeface="Times New Roman" panose="02020603050405020304" pitchFamily="18" charset="0"/>
                <a:ea typeface="Times New Roman" panose="02020603050405020304" pitchFamily="18" charset="0"/>
              </a:rPr>
              <a:t>светлые и уютные залы библиотеки радуют читателей.</a:t>
            </a:r>
            <a:endParaRPr lang="ru-RU" sz="1700" dirty="0">
              <a:solidFill>
                <a:srgbClr val="00B0F0"/>
              </a:solidFill>
              <a:effectLst/>
              <a:latin typeface="Times New Roman" panose="02020603050405020304" pitchFamily="18" charset="0"/>
              <a:ea typeface="Times New Roman" panose="02020603050405020304" pitchFamily="18" charset="0"/>
            </a:endParaRPr>
          </a:p>
        </p:txBody>
      </p:sp>
      <p:sp>
        <p:nvSpPr>
          <p:cNvPr id="8" name="Прямоугольник 7"/>
          <p:cNvSpPr/>
          <p:nvPr/>
        </p:nvSpPr>
        <p:spPr>
          <a:xfrm>
            <a:off x="1646548" y="5877272"/>
            <a:ext cx="6336704" cy="923330"/>
          </a:xfrm>
          <a:prstGeom prst="rect">
            <a:avLst/>
          </a:prstGeom>
        </p:spPr>
        <p:txBody>
          <a:bodyPr wrap="square">
            <a:spAutoFit/>
          </a:bodyPr>
          <a:lstStyle/>
          <a:p>
            <a:r>
              <a:rPr lang="ru-RU" dirty="0">
                <a:solidFill>
                  <a:srgbClr val="000000"/>
                </a:solidFill>
                <a:latin typeface="Times New Roman" panose="02020603050405020304" pitchFamily="18" charset="0"/>
                <a:ea typeface="Times New Roman" panose="02020603050405020304" pitchFamily="18" charset="0"/>
              </a:rPr>
              <a:t>В конце 2021 года у библиотек поселения появился свой сайт</a:t>
            </a:r>
            <a:r>
              <a:rPr lang="ru-RU" dirty="0" smtClean="0">
                <a:solidFill>
                  <a:srgbClr val="000000"/>
                </a:solidFill>
                <a:latin typeface="Times New Roman" panose="02020603050405020304" pitchFamily="18" charset="0"/>
                <a:ea typeface="Times New Roman" panose="02020603050405020304" pitchFamily="18" charset="0"/>
              </a:rPr>
              <a:t>!</a:t>
            </a:r>
          </a:p>
          <a:p>
            <a:r>
              <a:rPr lang="ru-RU" dirty="0" smtClean="0">
                <a:solidFill>
                  <a:srgbClr val="FF0000"/>
                </a:solidFill>
                <a:latin typeface="Times New Roman" panose="02020603050405020304" pitchFamily="18" charset="0"/>
                <a:ea typeface="Times New Roman" panose="02020603050405020304" pitchFamily="18" charset="0"/>
              </a:rPr>
              <a:t>                         </a:t>
            </a:r>
            <a:r>
              <a:rPr lang="ru-RU" u="sng" dirty="0">
                <a:solidFill>
                  <a:srgbClr val="FF0000"/>
                </a:solidFill>
                <a:hlinkClick r:id="rId2"/>
              </a:rPr>
              <a:t>http://bibl-n-serg.ekb.muzkult.ru</a:t>
            </a:r>
            <a:endParaRPr lang="ru-RU" dirty="0">
              <a:solidFill>
                <a:srgbClr val="FF0000"/>
              </a:solidFill>
            </a:endParaRPr>
          </a:p>
          <a:p>
            <a:endParaRPr lang="ru-RU" dirty="0"/>
          </a:p>
        </p:txBody>
      </p:sp>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634" y="2770027"/>
            <a:ext cx="4155358" cy="2963230"/>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0031" y="2721335"/>
            <a:ext cx="4029829" cy="2970467"/>
          </a:xfrm>
          <a:prstGeom prst="rect">
            <a:avLst/>
          </a:prstGeom>
        </p:spPr>
      </p:pic>
    </p:spTree>
    <p:extLst>
      <p:ext uri="{BB962C8B-B14F-4D97-AF65-F5344CB8AC3E}">
        <p14:creationId xmlns:p14="http://schemas.microsoft.com/office/powerpoint/2010/main" val="2137006806"/>
      </p:ext>
    </p:extLst>
  </p:cSld>
  <p:clrMapOvr>
    <a:masterClrMapping/>
  </p:clrMapOvr>
  <p:transition spd="slow">
    <p:pull dir="u"/>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28596" y="451507"/>
            <a:ext cx="858567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3600" b="1" dirty="0" smtClean="0">
                <a:latin typeface="Times New Roman"/>
                <a:ea typeface="Times New Roman"/>
              </a:rPr>
              <a:t>физическая культура </a:t>
            </a:r>
            <a:r>
              <a:rPr lang="ru-RU" sz="3600" b="1" dirty="0">
                <a:latin typeface="Times New Roman"/>
                <a:ea typeface="Times New Roman"/>
              </a:rPr>
              <a:t>и </a:t>
            </a:r>
            <a:r>
              <a:rPr lang="ru-RU" sz="3600" b="1" dirty="0" smtClean="0">
                <a:latin typeface="Times New Roman"/>
                <a:ea typeface="Times New Roman"/>
              </a:rPr>
              <a:t>спорт</a:t>
            </a:r>
            <a:endParaRPr lang="ru-RU" sz="3600" b="1" dirty="0">
              <a:effectLst/>
            </a:endParaRPr>
          </a:p>
        </p:txBody>
      </p:sp>
      <p:sp>
        <p:nvSpPr>
          <p:cNvPr id="9" name="Прямоугольник 8"/>
          <p:cNvSpPr/>
          <p:nvPr/>
        </p:nvSpPr>
        <p:spPr>
          <a:xfrm flipV="1">
            <a:off x="428596" y="1566083"/>
            <a:ext cx="8585669" cy="45719"/>
          </a:xfrm>
          <a:prstGeom prst="rect">
            <a:avLst/>
          </a:prstGeom>
        </p:spPr>
        <p:txBody>
          <a:bodyPr wrap="square">
            <a:spAutoFit/>
          </a:bodyPr>
          <a:lstStyle/>
          <a:p>
            <a:pPr algn="ctr"/>
            <a:endParaRPr lang="ru-RU" dirty="0"/>
          </a:p>
        </p:txBody>
      </p:sp>
      <p:sp>
        <p:nvSpPr>
          <p:cNvPr id="2" name="Прямоугольник 1"/>
          <p:cNvSpPr/>
          <p:nvPr/>
        </p:nvSpPr>
        <p:spPr>
          <a:xfrm>
            <a:off x="452244" y="1920116"/>
            <a:ext cx="5511556" cy="369332"/>
          </a:xfrm>
          <a:prstGeom prst="rect">
            <a:avLst/>
          </a:prstGeom>
        </p:spPr>
        <p:txBody>
          <a:bodyPr wrap="square">
            <a:spAutoFit/>
          </a:bodyPr>
          <a:lstStyle/>
          <a:p>
            <a:pPr algn="just">
              <a:spcAft>
                <a:spcPts val="0"/>
              </a:spcAft>
            </a:pPr>
            <a:r>
              <a:rPr lang="ru-RU" dirty="0">
                <a:solidFill>
                  <a:srgbClr val="00000A"/>
                </a:solidFill>
                <a:latin typeface="Times New Roman"/>
                <a:ea typeface="Times New Roman"/>
              </a:rPr>
              <a:t> </a:t>
            </a:r>
            <a:endParaRPr lang="ru-RU" dirty="0"/>
          </a:p>
        </p:txBody>
      </p:sp>
      <p:sp>
        <p:nvSpPr>
          <p:cNvPr id="8" name="Rectangle 6"/>
          <p:cNvSpPr>
            <a:spLocks noChangeArrowheads="1"/>
          </p:cNvSpPr>
          <p:nvPr/>
        </p:nvSpPr>
        <p:spPr bwMode="auto">
          <a:xfrm>
            <a:off x="5368791" y="1218541"/>
            <a:ext cx="3453970" cy="309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49263"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just"/>
            <a:r>
              <a:rPr lang="ru-RU" sz="1600" dirty="0">
                <a:latin typeface="Times New Roman" panose="02020603050405020304" pitchFamily="18" charset="0"/>
                <a:cs typeface="Times New Roman" panose="02020603050405020304" pitchFamily="18" charset="0"/>
              </a:rPr>
              <a:t>В МКУ «Спорткомитет» </a:t>
            </a:r>
            <a:r>
              <a:rPr lang="ru-RU" sz="1600" b="1" dirty="0">
                <a:solidFill>
                  <a:srgbClr val="FF0000"/>
                </a:solidFill>
                <a:latin typeface="Times New Roman" panose="02020603050405020304" pitchFamily="18" charset="0"/>
                <a:cs typeface="Times New Roman" panose="02020603050405020304" pitchFamily="18" charset="0"/>
              </a:rPr>
              <a:t>работает </a:t>
            </a:r>
            <a:r>
              <a:rPr lang="ru-RU" sz="1600" b="1" dirty="0" smtClean="0">
                <a:solidFill>
                  <a:srgbClr val="FF0000"/>
                </a:solidFill>
                <a:latin typeface="Times New Roman" panose="02020603050405020304" pitchFamily="18" charset="0"/>
                <a:cs typeface="Times New Roman" panose="02020603050405020304" pitchFamily="18" charset="0"/>
              </a:rPr>
              <a:t>13 </a:t>
            </a:r>
            <a:r>
              <a:rPr lang="ru-RU" sz="1600" dirty="0">
                <a:solidFill>
                  <a:srgbClr val="FF0000"/>
                </a:solidFill>
                <a:latin typeface="Times New Roman" panose="02020603050405020304" pitchFamily="18" charset="0"/>
                <a:cs typeface="Times New Roman" panose="02020603050405020304" pitchFamily="18" charset="0"/>
              </a:rPr>
              <a:t>спортивных секций </a:t>
            </a:r>
            <a:r>
              <a:rPr lang="ru-RU" sz="1600" dirty="0">
                <a:latin typeface="Times New Roman" panose="02020603050405020304" pitchFamily="18" charset="0"/>
                <a:cs typeface="Times New Roman" panose="02020603050405020304" pitchFamily="18" charset="0"/>
              </a:rPr>
              <a:t>(футбол, волейбол, баскетбол, УШУ, оздоровительная гимнастика, русский стиль рукопашного боя, группа здоровье, настольный теннис, легкая атлетика и лыжные гонки, хоккей, спортивный туризм, ОФП – общефизическая подготовка</a:t>
            </a:r>
            <a:r>
              <a:rPr lang="ru-RU" sz="1600" dirty="0" smtClean="0">
                <a:latin typeface="Times New Roman" panose="02020603050405020304" pitchFamily="18" charset="0"/>
                <a:cs typeface="Times New Roman" panose="02020603050405020304" pitchFamily="18" charset="0"/>
              </a:rPr>
              <a:t>) а также  клубы здоровья, </a:t>
            </a:r>
            <a:r>
              <a:rPr lang="ru-RU" sz="1600" dirty="0">
                <a:latin typeface="Times New Roman" panose="02020603050405020304" pitchFamily="18" charset="0"/>
                <a:cs typeface="Times New Roman" panose="02020603050405020304" pitchFamily="18" charset="0"/>
              </a:rPr>
              <a:t>где </a:t>
            </a:r>
            <a:r>
              <a:rPr lang="ru-RU" sz="1700" b="1" dirty="0">
                <a:latin typeface="Times New Roman" panose="02020603050405020304" pitchFamily="18" charset="0"/>
                <a:cs typeface="Times New Roman" panose="02020603050405020304" pitchFamily="18" charset="0"/>
              </a:rPr>
              <a:t>занимаются </a:t>
            </a:r>
            <a:r>
              <a:rPr lang="ru-RU" sz="1700" b="1" dirty="0" smtClean="0">
                <a:latin typeface="Times New Roman" panose="02020603050405020304" pitchFamily="18" charset="0"/>
                <a:cs typeface="Times New Roman" panose="02020603050405020304" pitchFamily="18" charset="0"/>
              </a:rPr>
              <a:t>более 1000 </a:t>
            </a:r>
            <a:r>
              <a:rPr lang="ru-RU" sz="1700" b="1" dirty="0">
                <a:latin typeface="Times New Roman" panose="02020603050405020304" pitchFamily="18" charset="0"/>
                <a:cs typeface="Times New Roman" panose="02020603050405020304" pitchFamily="18" charset="0"/>
              </a:rPr>
              <a:t>человек, из них более </a:t>
            </a:r>
            <a:r>
              <a:rPr lang="ru-RU" sz="1700" b="1" dirty="0" smtClean="0">
                <a:latin typeface="Times New Roman" panose="02020603050405020304" pitchFamily="18" charset="0"/>
                <a:cs typeface="Times New Roman" panose="02020603050405020304" pitchFamily="18" charset="0"/>
              </a:rPr>
              <a:t>600 </a:t>
            </a:r>
            <a:r>
              <a:rPr lang="ru-RU" sz="1700" b="1" dirty="0">
                <a:latin typeface="Times New Roman" panose="02020603050405020304" pitchFamily="18" charset="0"/>
                <a:cs typeface="Times New Roman" panose="02020603050405020304" pitchFamily="18" charset="0"/>
              </a:rPr>
              <a:t>– это дети и </a:t>
            </a:r>
            <a:r>
              <a:rPr lang="ru-RU" sz="1700" b="1" dirty="0" smtClean="0">
                <a:latin typeface="Times New Roman" panose="02020603050405020304" pitchFamily="18" charset="0"/>
                <a:cs typeface="Times New Roman" panose="02020603050405020304" pitchFamily="18" charset="0"/>
              </a:rPr>
              <a:t>подростки.</a:t>
            </a:r>
            <a:endParaRPr lang="ru-RU" sz="1600" dirty="0">
              <a:latin typeface="Times New Roman" panose="02020603050405020304" pitchFamily="18" charset="0"/>
              <a:cs typeface="Times New Roman" panose="02020603050405020304" pitchFamily="18" charset="0"/>
            </a:endParaRPr>
          </a:p>
        </p:txBody>
      </p:sp>
      <p:pic>
        <p:nvPicPr>
          <p:cNvPr id="11" name="Рисунок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016" y="1181363"/>
            <a:ext cx="4669482" cy="3107653"/>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4097" y="4366360"/>
            <a:ext cx="4322769" cy="2235635"/>
          </a:xfrm>
          <a:prstGeom prst="rect">
            <a:avLst/>
          </a:prstGeom>
        </p:spPr>
      </p:pic>
      <p:pic>
        <p:nvPicPr>
          <p:cNvPr id="5" name="Рисунок 4"/>
          <p:cNvPicPr>
            <a:picLocks noChangeAspect="1"/>
          </p:cNvPicPr>
          <p:nvPr/>
        </p:nvPicPr>
        <p:blipFill rotWithShape="1">
          <a:blip r:embed="rId4" cstate="print">
            <a:extLst>
              <a:ext uri="{28A0092B-C50C-407E-A947-70E740481C1C}">
                <a14:useLocalDpi xmlns:a14="http://schemas.microsoft.com/office/drawing/2010/main" val="0"/>
              </a:ext>
            </a:extLst>
          </a:blip>
          <a:srcRect b="17863"/>
          <a:stretch/>
        </p:blipFill>
        <p:spPr>
          <a:xfrm>
            <a:off x="428596" y="4366360"/>
            <a:ext cx="3960440" cy="2235635"/>
          </a:xfrm>
          <a:prstGeom prst="rect">
            <a:avLst/>
          </a:prstGeom>
        </p:spPr>
      </p:pic>
    </p:spTree>
    <p:extLst>
      <p:ext uri="{BB962C8B-B14F-4D97-AF65-F5344CB8AC3E}">
        <p14:creationId xmlns:p14="http://schemas.microsoft.com/office/powerpoint/2010/main" val="3236713281"/>
      </p:ext>
    </p:extLst>
  </p:cSld>
  <p:clrMapOvr>
    <a:masterClrMapping/>
  </p:clrMapOvr>
  <p:transition spd="slow">
    <p:pull dir="u"/>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57200" y="1196752"/>
            <a:ext cx="8401080" cy="923330"/>
          </a:xfrm>
          <a:prstGeom prst="rect">
            <a:avLst/>
          </a:prstGeom>
        </p:spPr>
        <p:txBody>
          <a:bodyPr wrap="square">
            <a:spAutoFit/>
          </a:bodyPr>
          <a:lstStyle/>
          <a:p>
            <a:pPr algn="ctr"/>
            <a:r>
              <a:rPr lang="ru-RU" i="1" dirty="0"/>
              <a:t>Спортсмены и жители города ежегодно принимают участие в соревнованиях и мероприятиях различного уровня. </a:t>
            </a:r>
            <a:r>
              <a:rPr lang="ru-RU" i="1" dirty="0" smtClean="0"/>
              <a:t>За </a:t>
            </a:r>
            <a:r>
              <a:rPr lang="ru-RU" b="1" i="1" dirty="0" smtClean="0"/>
              <a:t>2021 </a:t>
            </a:r>
            <a:r>
              <a:rPr lang="ru-RU" i="1" dirty="0"/>
              <a:t>год было проведено </a:t>
            </a:r>
            <a:r>
              <a:rPr lang="ru-RU" b="1" i="1" dirty="0" smtClean="0"/>
              <a:t>64</a:t>
            </a:r>
            <a:r>
              <a:rPr lang="ru-RU" i="1" dirty="0" smtClean="0"/>
              <a:t> </a:t>
            </a:r>
            <a:r>
              <a:rPr lang="ru-RU" i="1" dirty="0"/>
              <a:t>соревнования. </a:t>
            </a:r>
            <a:r>
              <a:rPr lang="ru-RU" i="1" dirty="0" smtClean="0"/>
              <a:t>В </a:t>
            </a:r>
            <a:r>
              <a:rPr lang="ru-RU" i="1" dirty="0"/>
              <a:t>них приняло участие более </a:t>
            </a:r>
            <a:r>
              <a:rPr lang="ru-RU" b="1" i="1" dirty="0" smtClean="0"/>
              <a:t>3414 </a:t>
            </a:r>
            <a:r>
              <a:rPr lang="ru-RU" i="1" dirty="0"/>
              <a:t>человек, </a:t>
            </a:r>
            <a:r>
              <a:rPr lang="ru-RU" i="1" dirty="0" smtClean="0"/>
              <a:t> более </a:t>
            </a:r>
            <a:r>
              <a:rPr lang="ru-RU" b="1" i="1" dirty="0" smtClean="0"/>
              <a:t>2000-дети</a:t>
            </a:r>
            <a:r>
              <a:rPr lang="ru-RU" i="1" dirty="0" smtClean="0"/>
              <a:t> </a:t>
            </a:r>
          </a:p>
        </p:txBody>
      </p:sp>
      <p:sp>
        <p:nvSpPr>
          <p:cNvPr id="6" name="Прямоугольник 5"/>
          <p:cNvSpPr/>
          <p:nvPr/>
        </p:nvSpPr>
        <p:spPr>
          <a:xfrm>
            <a:off x="285720" y="428604"/>
            <a:ext cx="857256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lvl="0" algn="ctr"/>
            <a:r>
              <a:rPr lang="ru-RU" sz="3600" b="1" dirty="0">
                <a:solidFill>
                  <a:prstClr val="black"/>
                </a:solidFill>
                <a:latin typeface="Times New Roman"/>
                <a:ea typeface="Times New Roman"/>
              </a:rPr>
              <a:t>физическая культура и спорт</a:t>
            </a:r>
            <a:endParaRPr lang="ru-RU" sz="3600" b="1" dirty="0">
              <a:solidFill>
                <a:prstClr val="black"/>
              </a:solidFill>
            </a:endParaRPr>
          </a:p>
        </p:txBody>
      </p:sp>
      <p:pic>
        <p:nvPicPr>
          <p:cNvPr id="3" name="Рисунок 2"/>
          <p:cNvPicPr>
            <a:picLocks noChangeAspect="1"/>
          </p:cNvPicPr>
          <p:nvPr/>
        </p:nvPicPr>
        <p:blipFill rotWithShape="1">
          <a:blip r:embed="rId2" cstate="print">
            <a:extLst>
              <a:ext uri="{28A0092B-C50C-407E-A947-70E740481C1C}">
                <a14:useLocalDpi xmlns:a14="http://schemas.microsoft.com/office/drawing/2010/main" val="0"/>
              </a:ext>
            </a:extLst>
          </a:blip>
          <a:srcRect r="13601"/>
          <a:stretch/>
        </p:blipFill>
        <p:spPr>
          <a:xfrm rot="514940">
            <a:off x="4958989" y="2330304"/>
            <a:ext cx="3672408" cy="2566882"/>
          </a:xfrm>
          <a:prstGeom prst="rect">
            <a:avLst/>
          </a:prstGeom>
        </p:spPr>
      </p:pic>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l="8554"/>
          <a:stretch/>
        </p:blipFill>
        <p:spPr>
          <a:xfrm>
            <a:off x="457200" y="2086254"/>
            <a:ext cx="3961886" cy="2301621"/>
          </a:xfrm>
          <a:prstGeom prst="rect">
            <a:avLst/>
          </a:prstGeom>
        </p:spPr>
      </p:pic>
      <p:pic>
        <p:nvPicPr>
          <p:cNvPr id="7" name="Рисунок 6"/>
          <p:cNvPicPr>
            <a:picLocks noChangeAspect="1"/>
          </p:cNvPicPr>
          <p:nvPr/>
        </p:nvPicPr>
        <p:blipFill rotWithShape="1">
          <a:blip r:embed="rId4" cstate="print">
            <a:extLst>
              <a:ext uri="{28A0092B-C50C-407E-A947-70E740481C1C}">
                <a14:useLocalDpi xmlns:a14="http://schemas.microsoft.com/office/drawing/2010/main" val="0"/>
              </a:ext>
            </a:extLst>
          </a:blip>
          <a:srcRect t="8465"/>
          <a:stretch/>
        </p:blipFill>
        <p:spPr>
          <a:xfrm rot="672476">
            <a:off x="6009405" y="4428588"/>
            <a:ext cx="2373263" cy="2427328"/>
          </a:xfrm>
          <a:prstGeom prst="rect">
            <a:avLst/>
          </a:prstGeom>
        </p:spPr>
      </p:pic>
      <p:pic>
        <p:nvPicPr>
          <p:cNvPr id="8" name="Рисунок 7"/>
          <p:cNvPicPr>
            <a:picLocks noChangeAspect="1"/>
          </p:cNvPicPr>
          <p:nvPr/>
        </p:nvPicPr>
        <p:blipFill rotWithShape="1">
          <a:blip r:embed="rId5" cstate="print">
            <a:extLst>
              <a:ext uri="{28A0092B-C50C-407E-A947-70E740481C1C}">
                <a14:useLocalDpi xmlns:a14="http://schemas.microsoft.com/office/drawing/2010/main" val="0"/>
              </a:ext>
            </a:extLst>
          </a:blip>
          <a:srcRect l="4269" t="7316" r="4064" b="9010"/>
          <a:stretch/>
        </p:blipFill>
        <p:spPr>
          <a:xfrm>
            <a:off x="445697" y="4417757"/>
            <a:ext cx="3960441" cy="2160240"/>
          </a:xfrm>
          <a:prstGeom prst="rect">
            <a:avLst/>
          </a:prstGeom>
        </p:spPr>
      </p:pic>
      <p:sp>
        <p:nvSpPr>
          <p:cNvPr id="11" name="Прямоугольник 10"/>
          <p:cNvSpPr/>
          <p:nvPr/>
        </p:nvSpPr>
        <p:spPr>
          <a:xfrm>
            <a:off x="4572000" y="5006051"/>
            <a:ext cx="1383756" cy="1015663"/>
          </a:xfrm>
          <a:prstGeom prst="rect">
            <a:avLst/>
          </a:prstGeom>
        </p:spPr>
        <p:txBody>
          <a:bodyPr wrap="square">
            <a:spAutoFit/>
          </a:bodyPr>
          <a:lstStyle/>
          <a:p>
            <a:pPr algn="ctr"/>
            <a:r>
              <a:rPr lang="ru-RU" sz="1500" dirty="0" smtClean="0">
                <a:solidFill>
                  <a:srgbClr val="00B050"/>
                </a:solidFill>
                <a:latin typeface="Times New Roman" panose="02020603050405020304" pitchFamily="18" charset="0"/>
                <a:cs typeface="Times New Roman" panose="02020603050405020304" pitchFamily="18" charset="0"/>
              </a:rPr>
              <a:t>Достаточно новая </a:t>
            </a:r>
            <a:r>
              <a:rPr lang="ru-RU" sz="1500" dirty="0">
                <a:solidFill>
                  <a:srgbClr val="00B050"/>
                </a:solidFill>
                <a:latin typeface="Times New Roman" panose="02020603050405020304" pitchFamily="18" charset="0"/>
                <a:cs typeface="Times New Roman" panose="02020603050405020304" pitchFamily="18" charset="0"/>
              </a:rPr>
              <a:t>секция </a:t>
            </a:r>
            <a:r>
              <a:rPr lang="ru-RU" sz="1500" dirty="0" smtClean="0">
                <a:solidFill>
                  <a:srgbClr val="00B050"/>
                </a:solidFill>
                <a:latin typeface="Times New Roman" panose="02020603050405020304" pitchFamily="18" charset="0"/>
                <a:cs typeface="Times New Roman" panose="02020603050405020304" pitchFamily="18" charset="0"/>
              </a:rPr>
              <a:t>-«</a:t>
            </a:r>
            <a:r>
              <a:rPr lang="ru-RU" sz="1500" dirty="0">
                <a:solidFill>
                  <a:srgbClr val="00B050"/>
                </a:solidFill>
                <a:latin typeface="Times New Roman" panose="02020603050405020304" pitchFamily="18" charset="0"/>
                <a:cs typeface="Times New Roman" panose="02020603050405020304" pitchFamily="18" charset="0"/>
              </a:rPr>
              <a:t>спортивный туризм». </a:t>
            </a:r>
          </a:p>
        </p:txBody>
      </p:sp>
    </p:spTree>
    <p:extLst>
      <p:ext uri="{BB962C8B-B14F-4D97-AF65-F5344CB8AC3E}">
        <p14:creationId xmlns:p14="http://schemas.microsoft.com/office/powerpoint/2010/main" val="3581210531"/>
      </p:ext>
    </p:extLst>
  </p:cSld>
  <p:clrMapOvr>
    <a:masterClrMapping/>
  </p:clrMapOvr>
  <p:transition spd="slow">
    <p:pull dir="u"/>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285720" y="428604"/>
            <a:ext cx="857256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lvl="0" algn="ctr"/>
            <a:r>
              <a:rPr lang="ru-RU" sz="3600" b="1" dirty="0">
                <a:solidFill>
                  <a:prstClr val="black"/>
                </a:solidFill>
                <a:latin typeface="Times New Roman"/>
                <a:ea typeface="Times New Roman"/>
              </a:rPr>
              <a:t>физическая культура и спорт</a:t>
            </a:r>
            <a:endParaRPr lang="ru-RU" sz="3600" b="1" dirty="0">
              <a:solidFill>
                <a:prstClr val="black"/>
              </a:solidFill>
            </a:endParaRPr>
          </a:p>
        </p:txBody>
      </p:sp>
      <p:sp>
        <p:nvSpPr>
          <p:cNvPr id="5" name="Прямоугольник 4"/>
          <p:cNvSpPr/>
          <p:nvPr/>
        </p:nvSpPr>
        <p:spPr>
          <a:xfrm>
            <a:off x="345693" y="1073854"/>
            <a:ext cx="3278168" cy="2031325"/>
          </a:xfrm>
          <a:prstGeom prst="rect">
            <a:avLst/>
          </a:prstGeom>
        </p:spPr>
        <p:txBody>
          <a:bodyPr wrap="square">
            <a:spAutoFit/>
          </a:bodyPr>
          <a:lstStyle/>
          <a:p>
            <a:pPr algn="just">
              <a:spcAft>
                <a:spcPts val="0"/>
              </a:spcAft>
            </a:pPr>
            <a:r>
              <a:rPr lang="ru-RU" sz="1400" i="1" dirty="0">
                <a:solidFill>
                  <a:srgbClr val="FF0000"/>
                </a:solidFill>
                <a:latin typeface="Times New Roman" panose="02020603050405020304" pitchFamily="18" charset="0"/>
                <a:ea typeface="Times New Roman" panose="02020603050405020304" pitchFamily="18" charset="0"/>
              </a:rPr>
              <a:t>Функционирует секция волейбола, которую посещают дети и взрослые. Женская и мужская команды принимают участие во всех районных соревнованиях, занимают призовые места в западном управленческом округе. В команде “</a:t>
            </a:r>
            <a:r>
              <a:rPr lang="en-US" sz="1400" i="1" dirty="0">
                <a:solidFill>
                  <a:srgbClr val="FF0000"/>
                </a:solidFill>
                <a:latin typeface="Times New Roman" panose="02020603050405020304" pitchFamily="18" charset="0"/>
                <a:ea typeface="Times New Roman" panose="02020603050405020304" pitchFamily="18" charset="0"/>
              </a:rPr>
              <a:t>C</a:t>
            </a:r>
            <a:r>
              <a:rPr lang="ru-RU" sz="1400" i="1" dirty="0" err="1">
                <a:solidFill>
                  <a:srgbClr val="FF0000"/>
                </a:solidFill>
                <a:latin typeface="Times New Roman" panose="02020603050405020304" pitchFamily="18" charset="0"/>
                <a:ea typeface="Times New Roman" panose="02020603050405020304" pitchFamily="18" charset="0"/>
              </a:rPr>
              <a:t>ергияночка</a:t>
            </a:r>
            <a:r>
              <a:rPr lang="ru-RU" sz="1400" i="1" dirty="0">
                <a:solidFill>
                  <a:srgbClr val="FF0000"/>
                </a:solidFill>
                <a:latin typeface="Times New Roman" panose="02020603050405020304" pitchFamily="18" charset="0"/>
                <a:ea typeface="Times New Roman" panose="02020603050405020304" pitchFamily="18" charset="0"/>
              </a:rPr>
              <a:t>” приходит на смену ветеранам молодое поколение </a:t>
            </a:r>
            <a:r>
              <a:rPr lang="ru-RU" sz="1400" i="1" dirty="0" smtClean="0">
                <a:solidFill>
                  <a:srgbClr val="FF0000"/>
                </a:solidFill>
                <a:latin typeface="Times New Roman" panose="02020603050405020304" pitchFamily="18" charset="0"/>
                <a:ea typeface="Times New Roman" panose="02020603050405020304" pitchFamily="18" charset="0"/>
              </a:rPr>
              <a:t>спортсменок</a:t>
            </a:r>
            <a:endParaRPr lang="ru-RU" sz="1400" i="1" dirty="0">
              <a:solidFill>
                <a:srgbClr val="FF0000"/>
              </a:solidFill>
              <a:effectLst/>
              <a:latin typeface="Times New Roman" panose="02020603050405020304" pitchFamily="18" charset="0"/>
              <a:ea typeface="Times New Roman" panose="02020603050405020304" pitchFamily="18" charset="0"/>
            </a:endParaRPr>
          </a:p>
        </p:txBody>
      </p:sp>
      <p:sp>
        <p:nvSpPr>
          <p:cNvPr id="8" name="Прямоугольник 7"/>
          <p:cNvSpPr/>
          <p:nvPr/>
        </p:nvSpPr>
        <p:spPr>
          <a:xfrm>
            <a:off x="7164288" y="4145067"/>
            <a:ext cx="1693992" cy="2462213"/>
          </a:xfrm>
          <a:prstGeom prst="rect">
            <a:avLst/>
          </a:prstGeom>
        </p:spPr>
        <p:txBody>
          <a:bodyPr wrap="square">
            <a:spAutoFit/>
          </a:bodyPr>
          <a:lstStyle/>
          <a:p>
            <a:pPr algn="just">
              <a:spcAft>
                <a:spcPts val="0"/>
              </a:spcAft>
            </a:pPr>
            <a:r>
              <a:rPr lang="ru-RU" sz="1400" dirty="0">
                <a:latin typeface="Times New Roman" panose="02020603050405020304" pitchFamily="18" charset="0"/>
                <a:ea typeface="Times New Roman" panose="02020603050405020304" pitchFamily="18" charset="0"/>
              </a:rPr>
              <a:t>Ежегодно проходит многоборье для жителей города в возрастной категории 50 лет и старше, где с большим удовольствие принимают участие и пожилые люди старше 70 лет. </a:t>
            </a:r>
            <a:endParaRPr lang="ru-RU" sz="1400" dirty="0">
              <a:effectLst/>
              <a:latin typeface="Times New Roman" panose="02020603050405020304" pitchFamily="18" charset="0"/>
              <a:ea typeface="Times New Roman" panose="02020603050405020304" pitchFamily="18" charset="0"/>
            </a:endParaRPr>
          </a:p>
        </p:txBody>
      </p:sp>
      <p:pic>
        <p:nvPicPr>
          <p:cNvPr id="2"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l="9443" r="15528" b="5285"/>
          <a:stretch/>
        </p:blipFill>
        <p:spPr>
          <a:xfrm>
            <a:off x="3818168" y="4230407"/>
            <a:ext cx="3357891" cy="2291532"/>
          </a:xfrm>
          <a:prstGeom prst="rect">
            <a:avLst/>
          </a:prstGeom>
        </p:spPr>
      </p:pic>
      <p:sp>
        <p:nvSpPr>
          <p:cNvPr id="4" name="Прямоугольник 3"/>
          <p:cNvSpPr/>
          <p:nvPr/>
        </p:nvSpPr>
        <p:spPr>
          <a:xfrm>
            <a:off x="395984" y="5815053"/>
            <a:ext cx="3422184" cy="584775"/>
          </a:xfrm>
          <a:prstGeom prst="rect">
            <a:avLst/>
          </a:prstGeom>
        </p:spPr>
        <p:txBody>
          <a:bodyPr wrap="square">
            <a:spAutoFit/>
          </a:bodyPr>
          <a:lstStyle/>
          <a:p>
            <a:pPr algn="ctr"/>
            <a:r>
              <a:rPr lang="ru-RU" sz="1600" i="1" dirty="0" smtClean="0">
                <a:solidFill>
                  <a:srgbClr val="7030A0"/>
                </a:solidFill>
                <a:latin typeface="Times New Roman" panose="02020603050405020304" pitchFamily="18" charset="0"/>
                <a:ea typeface="Times New Roman" panose="02020603050405020304" pitchFamily="18" charset="0"/>
              </a:rPr>
              <a:t>Функционирует </a:t>
            </a:r>
            <a:r>
              <a:rPr lang="ru-RU" sz="1600" i="1" dirty="0">
                <a:solidFill>
                  <a:srgbClr val="7030A0"/>
                </a:solidFill>
                <a:latin typeface="Times New Roman" panose="02020603050405020304" pitchFamily="18" charset="0"/>
                <a:ea typeface="Times New Roman" panose="02020603050405020304" pitchFamily="18" charset="0"/>
              </a:rPr>
              <a:t>площадка для пляжного </a:t>
            </a:r>
            <a:r>
              <a:rPr lang="ru-RU" sz="1600" i="1" dirty="0" smtClean="0">
                <a:solidFill>
                  <a:srgbClr val="7030A0"/>
                </a:solidFill>
                <a:latin typeface="Times New Roman" panose="02020603050405020304" pitchFamily="18" charset="0"/>
                <a:ea typeface="Times New Roman" panose="02020603050405020304" pitchFamily="18" charset="0"/>
              </a:rPr>
              <a:t>волейбола</a:t>
            </a:r>
            <a:endParaRPr lang="ru-RU" sz="1600" i="1" dirty="0">
              <a:solidFill>
                <a:srgbClr val="7030A0"/>
              </a:solidFill>
            </a:endParaRPr>
          </a:p>
        </p:txBody>
      </p:sp>
      <p:pic>
        <p:nvPicPr>
          <p:cNvPr id="7" name="Рисунок 6"/>
          <p:cNvPicPr>
            <a:picLocks noChangeAspect="1"/>
          </p:cNvPicPr>
          <p:nvPr/>
        </p:nvPicPr>
        <p:blipFill rotWithShape="1">
          <a:blip r:embed="rId3" cstate="print">
            <a:extLst>
              <a:ext uri="{28A0092B-C50C-407E-A947-70E740481C1C}">
                <a14:useLocalDpi xmlns:a14="http://schemas.microsoft.com/office/drawing/2010/main" val="0"/>
              </a:ext>
            </a:extLst>
          </a:blip>
          <a:srcRect l="6365" t="6911" r="9232" b="13961"/>
          <a:stretch/>
        </p:blipFill>
        <p:spPr>
          <a:xfrm>
            <a:off x="392567" y="3250125"/>
            <a:ext cx="3317187" cy="2394760"/>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7944" y="1160275"/>
            <a:ext cx="4706293" cy="2984791"/>
          </a:xfrm>
          <a:prstGeom prst="rect">
            <a:avLst/>
          </a:prstGeom>
        </p:spPr>
      </p:pic>
    </p:spTree>
    <p:extLst>
      <p:ext uri="{BB962C8B-B14F-4D97-AF65-F5344CB8AC3E}">
        <p14:creationId xmlns:p14="http://schemas.microsoft.com/office/powerpoint/2010/main" val="694908769"/>
      </p:ext>
    </p:extLst>
  </p:cSld>
  <p:clrMapOvr>
    <a:masterClrMapping/>
  </p:clrMapOvr>
  <p:transition spd="slow">
    <p:pull dir="u"/>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1196752"/>
            <a:ext cx="7962108" cy="923330"/>
          </a:xfrm>
          <a:prstGeom prst="rect">
            <a:avLst/>
          </a:prstGeom>
        </p:spPr>
        <p:txBody>
          <a:bodyPr wrap="square">
            <a:spAutoFit/>
          </a:bodyPr>
          <a:lstStyle/>
          <a:p>
            <a:pPr algn="ctr"/>
            <a:endParaRPr lang="ru-RU" dirty="0" smtClean="0"/>
          </a:p>
          <a:p>
            <a:pPr algn="ctr"/>
            <a:r>
              <a:rPr lang="ru-RU" dirty="0" smtClean="0">
                <a:ea typeface="Times New Roman"/>
              </a:rPr>
              <a:t>. </a:t>
            </a:r>
            <a:r>
              <a:rPr lang="ru-RU" dirty="0" smtClean="0"/>
              <a:t>  </a:t>
            </a:r>
            <a:endParaRPr lang="ru-RU" dirty="0"/>
          </a:p>
          <a:p>
            <a:pPr algn="ctr"/>
            <a:endParaRPr lang="ru-RU" i="1" dirty="0" smtClean="0"/>
          </a:p>
        </p:txBody>
      </p:sp>
      <p:sp>
        <p:nvSpPr>
          <p:cNvPr id="6" name="Прямоугольник 5"/>
          <p:cNvSpPr/>
          <p:nvPr/>
        </p:nvSpPr>
        <p:spPr>
          <a:xfrm>
            <a:off x="285720" y="428604"/>
            <a:ext cx="857256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lvl="0" algn="ctr"/>
            <a:r>
              <a:rPr lang="ru-RU" sz="3600" b="1" dirty="0">
                <a:solidFill>
                  <a:prstClr val="black"/>
                </a:solidFill>
                <a:latin typeface="Times New Roman"/>
                <a:ea typeface="Times New Roman"/>
              </a:rPr>
              <a:t>физическая культура и спорт</a:t>
            </a:r>
            <a:endParaRPr lang="ru-RU" sz="3600" b="1" dirty="0">
              <a:solidFill>
                <a:prstClr val="black"/>
              </a:solidFill>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3340834"/>
            <a:ext cx="4968552" cy="3106352"/>
          </a:xfrm>
          <a:prstGeom prst="rect">
            <a:avLst/>
          </a:prstGeom>
        </p:spPr>
      </p:pic>
      <p:sp>
        <p:nvSpPr>
          <p:cNvPr id="4" name="Прямоугольник 3"/>
          <p:cNvSpPr/>
          <p:nvPr/>
        </p:nvSpPr>
        <p:spPr>
          <a:xfrm>
            <a:off x="5591412" y="3940654"/>
            <a:ext cx="3150096" cy="2800767"/>
          </a:xfrm>
          <a:prstGeom prst="rect">
            <a:avLst/>
          </a:prstGeom>
        </p:spPr>
        <p:txBody>
          <a:bodyPr wrap="square">
            <a:spAutoFit/>
          </a:bodyPr>
          <a:lstStyle/>
          <a:p>
            <a:pPr algn="just">
              <a:spcAft>
                <a:spcPts val="0"/>
              </a:spcAft>
            </a:pPr>
            <a:r>
              <a:rPr lang="ru-RU" sz="1600" dirty="0">
                <a:latin typeface="Times New Roman" panose="02020603050405020304" pitchFamily="18" charset="0"/>
                <a:ea typeface="Times New Roman" panose="02020603050405020304" pitchFamily="18" charset="0"/>
              </a:rPr>
              <a:t>На базе МКУ «Спорткомитет» продолжает функционирует центр тестирования для приема норм </a:t>
            </a:r>
            <a:r>
              <a:rPr lang="ru-RU" sz="1600" dirty="0" smtClean="0">
                <a:latin typeface="Times New Roman" panose="02020603050405020304" pitchFamily="18" charset="0"/>
                <a:ea typeface="Times New Roman" panose="02020603050405020304" pitchFamily="18" charset="0"/>
              </a:rPr>
              <a:t>ГТО. В </a:t>
            </a:r>
            <a:r>
              <a:rPr lang="ru-RU" sz="1600" dirty="0">
                <a:latin typeface="Times New Roman" panose="02020603050405020304" pitchFamily="18" charset="0"/>
                <a:ea typeface="Times New Roman" panose="02020603050405020304" pitchFamily="18" charset="0"/>
              </a:rPr>
              <a:t>2021 году сдали на знаки отличия 72 человека, активное участие в сдаче приняли работники «НЛМК – Урал», полиция и другие организации, люди старшего поколения и школьники младшего и среднего </a:t>
            </a:r>
            <a:r>
              <a:rPr lang="ru-RU" sz="1600" dirty="0" smtClean="0">
                <a:latin typeface="Times New Roman" panose="02020603050405020304" pitchFamily="18" charset="0"/>
                <a:ea typeface="Times New Roman" panose="02020603050405020304" pitchFamily="18" charset="0"/>
              </a:rPr>
              <a:t>звена</a:t>
            </a:r>
            <a:endParaRPr lang="ru-RU" sz="1600" dirty="0">
              <a:effectLst/>
              <a:latin typeface="Times New Roman" panose="02020603050405020304" pitchFamily="18" charset="0"/>
              <a:ea typeface="Times New Roman" panose="02020603050405020304" pitchFamily="18" charset="0"/>
            </a:endParaRPr>
          </a:p>
        </p:txBody>
      </p:sp>
      <p:sp>
        <p:nvSpPr>
          <p:cNvPr id="10" name="Прямоугольник 9"/>
          <p:cNvSpPr/>
          <p:nvPr/>
        </p:nvSpPr>
        <p:spPr>
          <a:xfrm>
            <a:off x="343280" y="1330721"/>
            <a:ext cx="4209163" cy="1754326"/>
          </a:xfrm>
          <a:prstGeom prst="rect">
            <a:avLst/>
          </a:prstGeom>
        </p:spPr>
        <p:txBody>
          <a:bodyPr wrap="square">
            <a:spAutoFit/>
          </a:bodyPr>
          <a:lstStyle/>
          <a:p>
            <a:pPr algn="just">
              <a:spcAft>
                <a:spcPts val="0"/>
              </a:spcAft>
            </a:pPr>
            <a:r>
              <a:rPr lang="ru-RU" dirty="0">
                <a:latin typeface="Times New Roman" panose="02020603050405020304" pitchFamily="18" charset="0"/>
                <a:ea typeface="Times New Roman" panose="02020603050405020304" pitchFamily="18" charset="0"/>
              </a:rPr>
              <a:t>В сезоне 2020-2021гг наша хоккейная команда “Спарта” в первенстве Западного округа в очередной раз вошла в тройку призеров и заняла 2 место, а юношеская команда (2003 г.р. и младше) заняла 3 </a:t>
            </a:r>
            <a:r>
              <a:rPr lang="ru-RU" dirty="0" smtClean="0">
                <a:latin typeface="Times New Roman" panose="02020603050405020304" pitchFamily="18" charset="0"/>
                <a:ea typeface="Times New Roman" panose="02020603050405020304" pitchFamily="18" charset="0"/>
              </a:rPr>
              <a:t>место</a:t>
            </a:r>
            <a:endParaRPr lang="ru-RU" sz="1600" dirty="0">
              <a:effectLst/>
              <a:latin typeface="Times New Roman" panose="02020603050405020304" pitchFamily="18" charset="0"/>
              <a:ea typeface="Times New Roman" panose="02020603050405020304" pitchFamily="18" charset="0"/>
            </a:endParaRPr>
          </a:p>
        </p:txBody>
      </p:sp>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5360" y="1196752"/>
            <a:ext cx="3836148" cy="2792192"/>
          </a:xfrm>
          <a:prstGeom prst="rect">
            <a:avLst/>
          </a:prstGeom>
        </p:spPr>
      </p:pic>
    </p:spTree>
    <p:extLst>
      <p:ext uri="{BB962C8B-B14F-4D97-AF65-F5344CB8AC3E}">
        <p14:creationId xmlns:p14="http://schemas.microsoft.com/office/powerpoint/2010/main" val="939606616"/>
      </p:ext>
    </p:extLst>
  </p:cSld>
  <p:clrMapOvr>
    <a:masterClrMapping/>
  </p:clrMapOvr>
  <p:transition spd="slow">
    <p:pull dir="u"/>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49466" y="288824"/>
            <a:ext cx="8402706" cy="523220"/>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Социальные вопросы</a:t>
            </a:r>
            <a:endParaRPr lang="ru-RU"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 name="Прямоугольник 1"/>
          <p:cNvSpPr/>
          <p:nvPr/>
        </p:nvSpPr>
        <p:spPr>
          <a:xfrm>
            <a:off x="611560" y="908720"/>
            <a:ext cx="8064896" cy="923330"/>
          </a:xfrm>
          <a:prstGeom prst="rect">
            <a:avLst/>
          </a:prstGeom>
        </p:spPr>
        <p:txBody>
          <a:bodyPr wrap="square">
            <a:spAutoFit/>
          </a:bodyPr>
          <a:lstStyle/>
          <a:p>
            <a:pPr indent="450215" algn="ctr">
              <a:spcAft>
                <a:spcPts val="0"/>
              </a:spcAft>
            </a:pPr>
            <a:r>
              <a:rPr lang="ru-RU"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Социальная политика администрации </a:t>
            </a:r>
            <a:endParaRPr lang="ru-RU"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indent="450215" algn="ctr">
              <a:spcAft>
                <a:spcPts val="0"/>
              </a:spcAft>
            </a:pPr>
            <a:r>
              <a:rPr lang="ru-RU"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Нижнесергинского </a:t>
            </a:r>
            <a:r>
              <a:rPr lang="ru-RU"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городского поселения является одним из приоритетных направлений нашей </a:t>
            </a:r>
            <a:r>
              <a:rPr lang="ru-RU"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деятельности </a:t>
            </a:r>
            <a:endParaRPr lang="ru-RU"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Прямоугольник 7"/>
          <p:cNvSpPr/>
          <p:nvPr/>
        </p:nvSpPr>
        <p:spPr>
          <a:xfrm>
            <a:off x="107504" y="5102104"/>
            <a:ext cx="4752528" cy="1477328"/>
          </a:xfrm>
          <a:prstGeom prst="rect">
            <a:avLst/>
          </a:prstGeom>
        </p:spPr>
        <p:txBody>
          <a:bodyPr wrap="square">
            <a:spAutoFit/>
          </a:bodyPr>
          <a:lstStyle/>
          <a:p>
            <a:pPr algn="ctr"/>
            <a:r>
              <a:rPr lang="ru-RU" sz="1500" dirty="0">
                <a:solidFill>
                  <a:srgbClr val="7030A0"/>
                </a:solidFill>
              </a:rPr>
              <a:t>В преддверии Дня Победы Глава Нижнесергинского городского поселения лично, с соблюдением противоэпидемиологических мер, поздравил инвалида Великой Отечественной войны Демина Михаила Никифоровича, сотрудники ДК у дома инвалида ВОВ организовали </a:t>
            </a:r>
            <a:r>
              <a:rPr lang="ru-RU" sz="1500" dirty="0" smtClean="0">
                <a:solidFill>
                  <a:srgbClr val="7030A0"/>
                </a:solidFill>
              </a:rPr>
              <a:t>мини-концерт</a:t>
            </a:r>
            <a:endParaRPr lang="ru-RU" sz="1500" dirty="0">
              <a:solidFill>
                <a:srgbClr val="7030A0"/>
              </a:solidFill>
            </a:endParaRPr>
          </a:p>
        </p:txBody>
      </p:sp>
      <p:pic>
        <p:nvPicPr>
          <p:cNvPr id="9" name="Рисунок 8"/>
          <p:cNvPicPr>
            <a:picLocks noChangeAspect="1"/>
          </p:cNvPicPr>
          <p:nvPr/>
        </p:nvPicPr>
        <p:blipFill rotWithShape="1">
          <a:blip r:embed="rId2" cstate="print">
            <a:extLst>
              <a:ext uri="{28A0092B-C50C-407E-A947-70E740481C1C}">
                <a14:useLocalDpi xmlns:a14="http://schemas.microsoft.com/office/drawing/2010/main" val="0"/>
              </a:ext>
            </a:extLst>
          </a:blip>
          <a:srcRect l="15266" t="53" r="3346" b="-53"/>
          <a:stretch/>
        </p:blipFill>
        <p:spPr>
          <a:xfrm>
            <a:off x="4860032" y="2206988"/>
            <a:ext cx="3839078" cy="4034392"/>
          </a:xfrm>
          <a:prstGeom prst="rect">
            <a:avLst/>
          </a:prstGeom>
        </p:spPr>
      </p:pic>
      <p:pic>
        <p:nvPicPr>
          <p:cNvPr id="10" name="Рисунок 9"/>
          <p:cNvPicPr>
            <a:picLocks noChangeAspect="1"/>
          </p:cNvPicPr>
          <p:nvPr/>
        </p:nvPicPr>
        <p:blipFill rotWithShape="1">
          <a:blip r:embed="rId3" cstate="print">
            <a:extLst>
              <a:ext uri="{28A0092B-C50C-407E-A947-70E740481C1C}">
                <a14:useLocalDpi xmlns:a14="http://schemas.microsoft.com/office/drawing/2010/main" val="0"/>
              </a:ext>
            </a:extLst>
          </a:blip>
          <a:srcRect l="5498" r="3778"/>
          <a:stretch/>
        </p:blipFill>
        <p:spPr>
          <a:xfrm>
            <a:off x="323528" y="1832050"/>
            <a:ext cx="4896544" cy="3265675"/>
          </a:xfrm>
          <a:prstGeom prst="rect">
            <a:avLst/>
          </a:prstGeom>
        </p:spPr>
      </p:pic>
    </p:spTree>
    <p:extLst>
      <p:ext uri="{BB962C8B-B14F-4D97-AF65-F5344CB8AC3E}">
        <p14:creationId xmlns:p14="http://schemas.microsoft.com/office/powerpoint/2010/main" val="1649658354"/>
      </p:ext>
    </p:extLst>
  </p:cSld>
  <p:clrMapOvr>
    <a:masterClrMapping/>
  </p:clrMapOvr>
  <p:transition spd="slow">
    <p:pull dir="u"/>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49466" y="288824"/>
            <a:ext cx="8402706" cy="523220"/>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Социальные вопросы</a:t>
            </a:r>
            <a:endParaRPr lang="ru-RU"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Прямоугольник 3"/>
          <p:cNvSpPr/>
          <p:nvPr/>
        </p:nvSpPr>
        <p:spPr>
          <a:xfrm>
            <a:off x="5364088" y="908720"/>
            <a:ext cx="3635896" cy="2585323"/>
          </a:xfrm>
          <a:prstGeom prst="rect">
            <a:avLst/>
          </a:prstGeom>
        </p:spPr>
        <p:txBody>
          <a:bodyPr wrap="square">
            <a:spAutoFit/>
          </a:bodyPr>
          <a:lstStyle/>
          <a:p>
            <a:pPr indent="450215" algn="just">
              <a:spcAft>
                <a:spcPts val="0"/>
              </a:spcAft>
            </a:pPr>
            <a:r>
              <a:rPr lang="ru-RU"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В рамках празднования 76-й годовщины со Дня Победы в ВОВ, проведена акция по озеленению территории ул. Ленина и центральной городской площади, в которой приняли участие сотрудники администрации НСГП и сотрудники подведомственных учреждений и предприятий. </a:t>
            </a:r>
            <a:endParaRPr lang="ru-RU" sz="14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rotWithShape="1">
          <a:blip r:embed="rId2">
            <a:extLst>
              <a:ext uri="{28A0092B-C50C-407E-A947-70E740481C1C}">
                <a14:useLocalDpi xmlns:a14="http://schemas.microsoft.com/office/drawing/2010/main" val="0"/>
              </a:ext>
            </a:extLst>
          </a:blip>
          <a:srcRect l="4040" t="1865" r="-4040" b="21695"/>
          <a:stretch/>
        </p:blipFill>
        <p:spPr>
          <a:xfrm>
            <a:off x="456818" y="3590719"/>
            <a:ext cx="6912768" cy="3110275"/>
          </a:xfrm>
          <a:prstGeom prst="rect">
            <a:avLst/>
          </a:prstGeom>
        </p:spPr>
      </p:pic>
      <p:pic>
        <p:nvPicPr>
          <p:cNvPr id="6" name="Рисунок 5"/>
          <p:cNvPicPr>
            <a:picLocks noChangeAspect="1"/>
          </p:cNvPicPr>
          <p:nvPr/>
        </p:nvPicPr>
        <p:blipFill rotWithShape="1">
          <a:blip r:embed="rId3" cstate="print">
            <a:extLst>
              <a:ext uri="{28A0092B-C50C-407E-A947-70E740481C1C}">
                <a14:useLocalDpi xmlns:a14="http://schemas.microsoft.com/office/drawing/2010/main" val="0"/>
              </a:ext>
            </a:extLst>
          </a:blip>
          <a:srcRect b="18451"/>
          <a:stretch/>
        </p:blipFill>
        <p:spPr>
          <a:xfrm>
            <a:off x="449466" y="908720"/>
            <a:ext cx="2243924" cy="2585323"/>
          </a:xfrm>
          <a:prstGeom prst="rect">
            <a:avLst/>
          </a:prstGeom>
        </p:spPr>
      </p:pic>
      <p:pic>
        <p:nvPicPr>
          <p:cNvPr id="7" name="Рисунок 6"/>
          <p:cNvPicPr>
            <a:picLocks noChangeAspect="1"/>
          </p:cNvPicPr>
          <p:nvPr/>
        </p:nvPicPr>
        <p:blipFill rotWithShape="1">
          <a:blip r:embed="rId4">
            <a:extLst>
              <a:ext uri="{28A0092B-C50C-407E-A947-70E740481C1C}">
                <a14:useLocalDpi xmlns:a14="http://schemas.microsoft.com/office/drawing/2010/main" val="0"/>
              </a:ext>
            </a:extLst>
          </a:blip>
          <a:srcRect l="8824" t="11588" r="-8824" b="25119"/>
          <a:stretch/>
        </p:blipFill>
        <p:spPr>
          <a:xfrm>
            <a:off x="2915816" y="892016"/>
            <a:ext cx="2448272" cy="2602027"/>
          </a:xfrm>
          <a:prstGeom prst="rect">
            <a:avLst/>
          </a:prstGeom>
        </p:spPr>
      </p:pic>
      <p:sp>
        <p:nvSpPr>
          <p:cNvPr id="8" name="Прямоугольник 7"/>
          <p:cNvSpPr/>
          <p:nvPr/>
        </p:nvSpPr>
        <p:spPr>
          <a:xfrm>
            <a:off x="7068328" y="4149080"/>
            <a:ext cx="1800200" cy="1323439"/>
          </a:xfrm>
          <a:prstGeom prst="rect">
            <a:avLst/>
          </a:prstGeom>
        </p:spPr>
        <p:txBody>
          <a:bodyPr wrap="square">
            <a:spAutoFit/>
          </a:bodyPr>
          <a:lstStyle/>
          <a:p>
            <a:pPr indent="450215" algn="r">
              <a:spcAft>
                <a:spcPts val="0"/>
              </a:spcAft>
            </a:pPr>
            <a:r>
              <a:rPr lang="ru-RU" sz="16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Всего было высажено </a:t>
            </a:r>
            <a:r>
              <a:rPr lang="ru-RU" sz="1600"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120 </a:t>
            </a:r>
            <a:r>
              <a:rPr lang="ru-RU" sz="16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саженцев акации и 30 саженцев сирени</a:t>
            </a:r>
            <a:endParaRPr lang="ru-RU" sz="16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44379947"/>
      </p:ext>
    </p:extLst>
  </p:cSld>
  <p:clrMapOvr>
    <a:masterClrMapping/>
  </p:clrMapOvr>
  <p:transition spd="slow">
    <p:pull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41658" y="181863"/>
            <a:ext cx="8402706" cy="523220"/>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Социальные вопросы</a:t>
            </a:r>
            <a:endParaRPr lang="ru-RU"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Прямоугольник 4"/>
          <p:cNvSpPr/>
          <p:nvPr/>
        </p:nvSpPr>
        <p:spPr>
          <a:xfrm>
            <a:off x="179512" y="704988"/>
            <a:ext cx="4104456" cy="2554545"/>
          </a:xfrm>
          <a:prstGeom prst="rect">
            <a:avLst/>
          </a:prstGeom>
        </p:spPr>
        <p:txBody>
          <a:bodyPr wrap="square">
            <a:spAutoFit/>
          </a:bodyPr>
          <a:lstStyle/>
          <a:p>
            <a:pPr indent="450215" algn="ctr">
              <a:spcAft>
                <a:spcPts val="0"/>
              </a:spcAft>
            </a:pPr>
            <a:r>
              <a:rPr lang="ru-RU" sz="1600" dirty="0">
                <a:latin typeface="Times New Roman" panose="02020603050405020304" pitchFamily="18" charset="0"/>
                <a:ea typeface="Calibri" panose="020F0502020204030204" pitchFamily="34" charset="0"/>
                <a:cs typeface="Times New Roman" panose="02020603050405020304" pitchFamily="18" charset="0"/>
              </a:rPr>
              <a:t>Администрацией Нижнесергинского городского поселения большое внимание уделяется содержанию и благоустройству территорий памятников, посвященных защитникам Отечества. В 2021 году в преддверии годовщины Победы в ВОВ администрацией НСГП был произведен косметический ремонт памятника воинам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нижнесергинцам</a:t>
            </a:r>
            <a:r>
              <a:rPr lang="ru-RU" sz="1600" dirty="0">
                <a:latin typeface="Times New Roman" panose="02020603050405020304" pitchFamily="18" charset="0"/>
                <a:ea typeface="Calibri" panose="020F0502020204030204" pitchFamily="34" charset="0"/>
                <a:cs typeface="Times New Roman" panose="02020603050405020304" pitchFamily="18" charset="0"/>
              </a:rPr>
              <a:t>, погибшим в годы Великой отечественной войны 1941-1945 </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годов</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50" name="Picture 2" descr="http://adminsergi.ru/media/cache/a9/ce/2e/3a/cf/e0/a9ce2e3acfe051b6e4b79fcc8ab10bce.jpg"/>
          <p:cNvPicPr>
            <a:picLocks noChangeAspect="1" noChangeArrowheads="1"/>
          </p:cNvPicPr>
          <p:nvPr/>
        </p:nvPicPr>
        <p:blipFill rotWithShape="1">
          <a:blip r:embed="rId2">
            <a:extLst>
              <a:ext uri="{28A0092B-C50C-407E-A947-70E740481C1C}">
                <a14:useLocalDpi xmlns:a14="http://schemas.microsoft.com/office/drawing/2010/main" val="0"/>
              </a:ext>
            </a:extLst>
          </a:blip>
          <a:srcRect l="9468" t="6288" r="16364"/>
          <a:stretch/>
        </p:blipFill>
        <p:spPr bwMode="auto">
          <a:xfrm>
            <a:off x="323528" y="3259533"/>
            <a:ext cx="3960440" cy="332841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adminsergi.ru/media/cache/c3/4a/c4/9a/dd/17/c34ac49add17fd7baaad27ef33f4339d.jpg"/>
          <p:cNvPicPr>
            <a:picLocks noChangeAspect="1" noChangeArrowheads="1"/>
          </p:cNvPicPr>
          <p:nvPr/>
        </p:nvPicPr>
        <p:blipFill rotWithShape="1">
          <a:blip r:embed="rId3">
            <a:extLst>
              <a:ext uri="{28A0092B-C50C-407E-A947-70E740481C1C}">
                <a14:useLocalDpi xmlns:a14="http://schemas.microsoft.com/office/drawing/2010/main" val="0"/>
              </a:ext>
            </a:extLst>
          </a:blip>
          <a:srcRect l="9896" t="23904" r="9146" b="668"/>
          <a:stretch/>
        </p:blipFill>
        <p:spPr bwMode="auto">
          <a:xfrm>
            <a:off x="4561284" y="868715"/>
            <a:ext cx="4180105" cy="291175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adminsergi.ru/media/cache/cd/38/26/a8/78/d7/cd3826a878d70e441e87c991530d6b8c.jpg"/>
          <p:cNvPicPr>
            <a:picLocks noChangeAspect="1" noChangeArrowheads="1"/>
          </p:cNvPicPr>
          <p:nvPr/>
        </p:nvPicPr>
        <p:blipFill rotWithShape="1">
          <a:blip r:embed="rId4">
            <a:extLst>
              <a:ext uri="{28A0092B-C50C-407E-A947-70E740481C1C}">
                <a14:useLocalDpi xmlns:a14="http://schemas.microsoft.com/office/drawing/2010/main" val="0"/>
              </a:ext>
            </a:extLst>
          </a:blip>
          <a:srcRect l="4918" t="2385" r="27458" b="4075"/>
          <a:stretch/>
        </p:blipFill>
        <p:spPr bwMode="auto">
          <a:xfrm>
            <a:off x="4788024" y="3943380"/>
            <a:ext cx="3843532" cy="2644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5237829"/>
      </p:ext>
    </p:extLst>
  </p:cSld>
  <p:clrMapOvr>
    <a:masterClrMapping/>
  </p:clrMapOvr>
  <p:transition spd="slow">
    <p:pull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332656"/>
            <a:ext cx="8402706" cy="461665"/>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Зарница</a:t>
            </a:r>
            <a:endPar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Прямоугольник 2"/>
          <p:cNvSpPr/>
          <p:nvPr/>
        </p:nvSpPr>
        <p:spPr>
          <a:xfrm>
            <a:off x="346710" y="908720"/>
            <a:ext cx="8532440" cy="923330"/>
          </a:xfrm>
          <a:prstGeom prst="rect">
            <a:avLst/>
          </a:prstGeom>
        </p:spPr>
        <p:txBody>
          <a:bodyPr wrap="square">
            <a:spAutoFit/>
          </a:bodyPr>
          <a:lstStyle/>
          <a:p>
            <a:pPr algn="ctr">
              <a:spcAft>
                <a:spcPts val="0"/>
              </a:spcAft>
            </a:pPr>
            <a:r>
              <a:rPr lang="ru-RU" dirty="0">
                <a:latin typeface="Times New Roman" panose="02020603050405020304" pitchFamily="18" charset="0"/>
                <a:ea typeface="Times New Roman" panose="02020603050405020304" pitchFamily="18" charset="0"/>
              </a:rPr>
              <a:t>На территории Нижнесергинского городского </a:t>
            </a:r>
            <a:r>
              <a:rPr lang="ru-RU" dirty="0" smtClean="0">
                <a:latin typeface="Times New Roman" panose="02020603050405020304" pitchFamily="18" charset="0"/>
                <a:ea typeface="Times New Roman" panose="02020603050405020304" pitchFamily="18" charset="0"/>
              </a:rPr>
              <a:t>поселения 26 февраля 2021 года </a:t>
            </a:r>
            <a:r>
              <a:rPr lang="ru-RU" dirty="0">
                <a:latin typeface="Times New Roman" panose="02020603050405020304" pitchFamily="18" charset="0"/>
                <a:ea typeface="Times New Roman" panose="02020603050405020304" pitchFamily="18" charset="0"/>
              </a:rPr>
              <a:t>была организована военно-патриотическая игра </a:t>
            </a:r>
            <a:r>
              <a:rPr lang="ru-RU" dirty="0">
                <a:solidFill>
                  <a:srgbClr val="FF0000"/>
                </a:solidFill>
                <a:latin typeface="Times New Roman" panose="02020603050405020304" pitchFamily="18" charset="0"/>
                <a:ea typeface="Times New Roman" panose="02020603050405020304" pitchFamily="18" charset="0"/>
              </a:rPr>
              <a:t>«Зарница»</a:t>
            </a:r>
            <a:r>
              <a:rPr lang="ru-RU" dirty="0">
                <a:latin typeface="Times New Roman" panose="02020603050405020304" pitchFamily="18" charset="0"/>
                <a:ea typeface="Times New Roman" panose="02020603050405020304" pitchFamily="18" charset="0"/>
              </a:rPr>
              <a:t>, которая собрала более </a:t>
            </a:r>
            <a:endParaRPr lang="ru-RU" dirty="0" smtClean="0">
              <a:latin typeface="Times New Roman" panose="02020603050405020304" pitchFamily="18" charset="0"/>
              <a:ea typeface="Times New Roman" panose="02020603050405020304" pitchFamily="18" charset="0"/>
            </a:endParaRPr>
          </a:p>
          <a:p>
            <a:pPr algn="ctr">
              <a:spcAft>
                <a:spcPts val="0"/>
              </a:spcAft>
            </a:pPr>
            <a:r>
              <a:rPr lang="ru-RU" dirty="0" smtClean="0">
                <a:latin typeface="Times New Roman" panose="02020603050405020304" pitchFamily="18" charset="0"/>
                <a:ea typeface="Times New Roman" panose="02020603050405020304" pitchFamily="18" charset="0"/>
              </a:rPr>
              <a:t>130 </a:t>
            </a:r>
            <a:r>
              <a:rPr lang="ru-RU" dirty="0">
                <a:latin typeface="Times New Roman" panose="02020603050405020304" pitchFamily="18" charset="0"/>
                <a:ea typeface="Times New Roman" panose="02020603050405020304" pitchFamily="18" charset="0"/>
              </a:rPr>
              <a:t>ребят и их </a:t>
            </a:r>
            <a:r>
              <a:rPr lang="ru-RU" dirty="0" smtClean="0">
                <a:latin typeface="Times New Roman" panose="02020603050405020304" pitchFamily="18" charset="0"/>
                <a:ea typeface="Times New Roman" panose="02020603050405020304" pitchFamily="18" charset="0"/>
              </a:rPr>
              <a:t>родителей</a:t>
            </a:r>
            <a:endParaRPr lang="ru-RU" dirty="0">
              <a:latin typeface="Times New Roman" panose="02020603050405020304" pitchFamily="18" charset="0"/>
              <a:ea typeface="Times New Roman" panose="02020603050405020304" pitchFamily="18" charset="0"/>
            </a:endParaRPr>
          </a:p>
        </p:txBody>
      </p:sp>
      <p:pic>
        <p:nvPicPr>
          <p:cNvPr id="7" name="Рисунок 6"/>
          <p:cNvPicPr>
            <a:picLocks noChangeAspect="1"/>
          </p:cNvPicPr>
          <p:nvPr/>
        </p:nvPicPr>
        <p:blipFill rotWithShape="1">
          <a:blip r:embed="rId2" cstate="print">
            <a:extLst>
              <a:ext uri="{28A0092B-C50C-407E-A947-70E740481C1C}">
                <a14:useLocalDpi xmlns:a14="http://schemas.microsoft.com/office/drawing/2010/main" val="0"/>
              </a:ext>
            </a:extLst>
          </a:blip>
          <a:srcRect t="12657" b="38672"/>
          <a:stretch/>
        </p:blipFill>
        <p:spPr>
          <a:xfrm>
            <a:off x="5324099" y="1758427"/>
            <a:ext cx="3507854" cy="2246637"/>
          </a:xfrm>
          <a:prstGeom prst="rect">
            <a:avLst/>
          </a:prstGeom>
        </p:spPr>
      </p:pic>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49098">
            <a:off x="315494" y="2042455"/>
            <a:ext cx="4572000" cy="3480865"/>
          </a:xfrm>
          <a:prstGeom prst="rect">
            <a:avLst/>
          </a:prstGeom>
        </p:spPr>
      </p:pic>
      <p:pic>
        <p:nvPicPr>
          <p:cNvPr id="9" name="Рисунок 8"/>
          <p:cNvPicPr>
            <a:picLocks noChangeAspect="1"/>
          </p:cNvPicPr>
          <p:nvPr/>
        </p:nvPicPr>
        <p:blipFill rotWithShape="1">
          <a:blip r:embed="rId4" cstate="print">
            <a:extLst>
              <a:ext uri="{28A0092B-C50C-407E-A947-70E740481C1C}">
                <a14:useLocalDpi xmlns:a14="http://schemas.microsoft.com/office/drawing/2010/main" val="0"/>
              </a:ext>
            </a:extLst>
          </a:blip>
          <a:srcRect t="8481" b="9420"/>
          <a:stretch/>
        </p:blipFill>
        <p:spPr>
          <a:xfrm>
            <a:off x="4211960" y="4149080"/>
            <a:ext cx="4320480" cy="2443242"/>
          </a:xfrm>
          <a:prstGeom prst="rect">
            <a:avLst/>
          </a:prstGeom>
        </p:spPr>
      </p:pic>
    </p:spTree>
    <p:extLst>
      <p:ext uri="{BB962C8B-B14F-4D97-AF65-F5344CB8AC3E}">
        <p14:creationId xmlns:p14="http://schemas.microsoft.com/office/powerpoint/2010/main" val="1755899630"/>
      </p:ext>
    </p:extLst>
  </p:cSld>
  <p:clrMapOvr>
    <a:masterClrMapping/>
  </p:clrMapOvr>
  <p:transition spd="slow">
    <p:pull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41611" y="192096"/>
            <a:ext cx="8402706" cy="461665"/>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Основы религии и благотворительность</a:t>
            </a:r>
            <a:endPar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Прямоугольник 4"/>
          <p:cNvSpPr/>
          <p:nvPr/>
        </p:nvSpPr>
        <p:spPr>
          <a:xfrm>
            <a:off x="441507" y="730941"/>
            <a:ext cx="4572000" cy="1415772"/>
          </a:xfrm>
          <a:prstGeom prst="rect">
            <a:avLst/>
          </a:prstGeom>
        </p:spPr>
        <p:txBody>
          <a:bodyPr>
            <a:spAutoFit/>
          </a:bodyPr>
          <a:lstStyle/>
          <a:p>
            <a:pPr algn="ctr"/>
            <a:r>
              <a:rPr lang="ru-RU" sz="1700" i="1" dirty="0" smtClean="0">
                <a:latin typeface="Times New Roman" panose="02020603050405020304" pitchFamily="18" charset="0"/>
                <a:ea typeface="Times New Roman" panose="02020603050405020304" pitchFamily="18" charset="0"/>
              </a:rPr>
              <a:t>Большинство </a:t>
            </a:r>
            <a:r>
              <a:rPr lang="ru-RU" sz="1700" i="1" dirty="0">
                <a:latin typeface="Times New Roman" panose="02020603050405020304" pitchFamily="18" charset="0"/>
                <a:ea typeface="Times New Roman" panose="02020603050405020304" pitchFamily="18" charset="0"/>
              </a:rPr>
              <a:t>жителей города Нижние Серги верующие люди, принимают участие в благотворительных акциях, днях милосердия, выставках, помогают малоимущим, участвуют в просветительской </a:t>
            </a:r>
            <a:r>
              <a:rPr lang="ru-RU" sz="1700" i="1" dirty="0" smtClean="0">
                <a:latin typeface="Times New Roman" panose="02020603050405020304" pitchFamily="18" charset="0"/>
                <a:ea typeface="Times New Roman" panose="02020603050405020304" pitchFamily="18" charset="0"/>
              </a:rPr>
              <a:t>работе</a:t>
            </a:r>
            <a:endParaRPr lang="ru-RU" sz="1700" i="1" dirty="0"/>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6056" y="802013"/>
            <a:ext cx="3653828" cy="2617738"/>
          </a:xfrm>
          <a:prstGeom prst="rect">
            <a:avLst/>
          </a:prstGeom>
        </p:spPr>
      </p:pic>
      <p:sp>
        <p:nvSpPr>
          <p:cNvPr id="8" name="Прямоугольник 7"/>
          <p:cNvSpPr/>
          <p:nvPr/>
        </p:nvSpPr>
        <p:spPr>
          <a:xfrm>
            <a:off x="695434" y="4971216"/>
            <a:ext cx="3231499" cy="1323439"/>
          </a:xfrm>
          <a:prstGeom prst="rect">
            <a:avLst/>
          </a:prstGeom>
        </p:spPr>
        <p:txBody>
          <a:bodyPr wrap="square">
            <a:spAutoFit/>
          </a:bodyPr>
          <a:lstStyle/>
          <a:p>
            <a:pPr algn="just">
              <a:spcAft>
                <a:spcPts val="0"/>
              </a:spcAft>
            </a:pPr>
            <a:r>
              <a:rPr lang="ru-RU" sz="1600" dirty="0">
                <a:solidFill>
                  <a:srgbClr val="00B050"/>
                </a:solidFill>
                <a:latin typeface="Times New Roman" panose="02020603050405020304" pitchFamily="18" charset="0"/>
                <a:ea typeface="Times New Roman" panose="02020603050405020304" pitchFamily="18" charset="0"/>
              </a:rPr>
              <a:t>В ноябре 2021 года состоялось очередное значимое событие для храма - святую обитель украсили позолоченными крестами для алтарной части и главного </a:t>
            </a:r>
            <a:r>
              <a:rPr lang="ru-RU" sz="1600" dirty="0" smtClean="0">
                <a:solidFill>
                  <a:srgbClr val="00B050"/>
                </a:solidFill>
                <a:latin typeface="Times New Roman" panose="02020603050405020304" pitchFamily="18" charset="0"/>
                <a:ea typeface="Times New Roman" panose="02020603050405020304" pitchFamily="18" charset="0"/>
              </a:rPr>
              <a:t>входа</a:t>
            </a:r>
            <a:endParaRPr lang="ru-RU" sz="1600" dirty="0">
              <a:solidFill>
                <a:srgbClr val="00B050"/>
              </a:solidFill>
              <a:effectLst/>
              <a:latin typeface="Times New Roman" panose="02020603050405020304" pitchFamily="18" charset="0"/>
              <a:ea typeface="Times New Roman" panose="02020603050405020304" pitchFamily="18" charset="0"/>
            </a:endParaRPr>
          </a:p>
        </p:txBody>
      </p:sp>
      <p:pic>
        <p:nvPicPr>
          <p:cNvPr id="9" name="Рисунок 8"/>
          <p:cNvPicPr>
            <a:picLocks noChangeAspect="1"/>
          </p:cNvPicPr>
          <p:nvPr/>
        </p:nvPicPr>
        <p:blipFill rotWithShape="1">
          <a:blip r:embed="rId3">
            <a:extLst>
              <a:ext uri="{28A0092B-C50C-407E-A947-70E740481C1C}">
                <a14:useLocalDpi xmlns:a14="http://schemas.microsoft.com/office/drawing/2010/main" val="0"/>
              </a:ext>
            </a:extLst>
          </a:blip>
          <a:srcRect b="7407"/>
          <a:stretch/>
        </p:blipFill>
        <p:spPr>
          <a:xfrm>
            <a:off x="4243408" y="3526458"/>
            <a:ext cx="4481158" cy="3123826"/>
          </a:xfrm>
          <a:prstGeom prst="rect">
            <a:avLst/>
          </a:prstGeom>
        </p:spPr>
      </p:pic>
      <p:pic>
        <p:nvPicPr>
          <p:cNvPr id="10" name="Рисунок 9"/>
          <p:cNvPicPr>
            <a:picLocks noChangeAspect="1"/>
          </p:cNvPicPr>
          <p:nvPr/>
        </p:nvPicPr>
        <p:blipFill rotWithShape="1">
          <a:blip r:embed="rId4">
            <a:extLst>
              <a:ext uri="{28A0092B-C50C-407E-A947-70E740481C1C}">
                <a14:useLocalDpi xmlns:a14="http://schemas.microsoft.com/office/drawing/2010/main" val="0"/>
              </a:ext>
            </a:extLst>
          </a:blip>
          <a:srcRect l="6346" t="42650" r="4840" b="19551"/>
          <a:stretch/>
        </p:blipFill>
        <p:spPr>
          <a:xfrm>
            <a:off x="378958" y="2139710"/>
            <a:ext cx="4248473" cy="2592288"/>
          </a:xfrm>
          <a:prstGeom prst="rect">
            <a:avLst/>
          </a:prstGeom>
        </p:spPr>
      </p:pic>
    </p:spTree>
    <p:extLst>
      <p:ext uri="{BB962C8B-B14F-4D97-AF65-F5344CB8AC3E}">
        <p14:creationId xmlns:p14="http://schemas.microsoft.com/office/powerpoint/2010/main" val="145231484"/>
      </p:ext>
    </p:extLst>
  </p:cSld>
  <p:clrMapOvr>
    <a:masterClrMapping/>
  </p:clrMapOvr>
  <p:transition spd="slow">
    <p:pull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1214423"/>
            <a:ext cx="8432120" cy="1938992"/>
          </a:xfrm>
          <a:prstGeom prst="rect">
            <a:avLst/>
          </a:prstGeom>
          <a:noFill/>
        </p:spPr>
        <p:txBody>
          <a:bodyPr wrap="square" rtlCol="0">
            <a:spAutoFit/>
          </a:bodyPr>
          <a:lstStyle/>
          <a:p>
            <a:pPr algn="ctr"/>
            <a:r>
              <a:rPr lang="ru-RU" sz="2000" b="1" dirty="0" smtClean="0">
                <a:solidFill>
                  <a:prstClr val="black"/>
                </a:solidFill>
              </a:rPr>
              <a:t>Многофункциональный </a:t>
            </a:r>
            <a:r>
              <a:rPr lang="ru-RU" sz="2000" b="1" dirty="0">
                <a:solidFill>
                  <a:prstClr val="black"/>
                </a:solidFill>
              </a:rPr>
              <a:t>центр предоставления государственных и муниципальных </a:t>
            </a:r>
            <a:r>
              <a:rPr lang="ru-RU" sz="2000" b="1" dirty="0" smtClean="0">
                <a:solidFill>
                  <a:prstClr val="black"/>
                </a:solidFill>
              </a:rPr>
              <a:t>услуг </a:t>
            </a:r>
            <a:r>
              <a:rPr lang="ru-RU" sz="2000" b="1" dirty="0" smtClean="0">
                <a:solidFill>
                  <a:srgbClr val="0070C0"/>
                </a:solidFill>
              </a:rPr>
              <a:t>«Мои Документы»</a:t>
            </a:r>
          </a:p>
          <a:p>
            <a:pPr algn="just"/>
            <a:r>
              <a:rPr lang="ru-RU" sz="2000" dirty="0" smtClean="0">
                <a:solidFill>
                  <a:prstClr val="black"/>
                </a:solidFill>
              </a:rPr>
              <a:t>Нижнесергинским </a:t>
            </a:r>
            <a:r>
              <a:rPr lang="ru-RU" sz="2000" dirty="0">
                <a:solidFill>
                  <a:prstClr val="black"/>
                </a:solidFill>
              </a:rPr>
              <a:t>городским поселением </a:t>
            </a:r>
            <a:r>
              <a:rPr lang="ru-RU" sz="2000" dirty="0" smtClean="0">
                <a:solidFill>
                  <a:prstClr val="black"/>
                </a:solidFill>
              </a:rPr>
              <a:t>предоставляется </a:t>
            </a:r>
            <a:r>
              <a:rPr lang="ru-RU" sz="2000" b="1" dirty="0" smtClean="0">
                <a:solidFill>
                  <a:prstClr val="black"/>
                </a:solidFill>
              </a:rPr>
              <a:t>52 муниципальных услуги</a:t>
            </a:r>
            <a:r>
              <a:rPr lang="ru-RU" sz="2000" dirty="0" smtClean="0">
                <a:solidFill>
                  <a:prstClr val="black"/>
                </a:solidFill>
              </a:rPr>
              <a:t>, </a:t>
            </a:r>
            <a:r>
              <a:rPr lang="ru-RU" sz="2000" dirty="0">
                <a:solidFill>
                  <a:prstClr val="black"/>
                </a:solidFill>
              </a:rPr>
              <a:t>из </a:t>
            </a:r>
            <a:r>
              <a:rPr lang="ru-RU" sz="2000" b="1" dirty="0" smtClean="0">
                <a:solidFill>
                  <a:prstClr val="black"/>
                </a:solidFill>
              </a:rPr>
              <a:t>них, 39 услуг </a:t>
            </a:r>
            <a:r>
              <a:rPr lang="ru-RU" sz="2000" b="1" dirty="0">
                <a:solidFill>
                  <a:prstClr val="black"/>
                </a:solidFill>
              </a:rPr>
              <a:t>оказывается в электронном </a:t>
            </a:r>
            <a:r>
              <a:rPr lang="ru-RU" sz="2000" b="1" dirty="0" smtClean="0">
                <a:solidFill>
                  <a:prstClr val="black"/>
                </a:solidFill>
              </a:rPr>
              <a:t>виде. </a:t>
            </a:r>
            <a:r>
              <a:rPr lang="ru-RU" sz="2000" dirty="0" smtClean="0">
                <a:solidFill>
                  <a:srgbClr val="00000A"/>
                </a:solidFill>
                <a:latin typeface="Times New Roman"/>
                <a:ea typeface="Times New Roman"/>
              </a:rPr>
              <a:t>В 2021 </a:t>
            </a:r>
            <a:r>
              <a:rPr lang="ru-RU" sz="2000" dirty="0">
                <a:solidFill>
                  <a:srgbClr val="00000A"/>
                </a:solidFill>
                <a:latin typeface="Times New Roman"/>
                <a:ea typeface="Times New Roman"/>
              </a:rPr>
              <a:t>году предоставлено </a:t>
            </a:r>
            <a:r>
              <a:rPr lang="ru-RU" sz="2000" dirty="0" smtClean="0">
                <a:solidFill>
                  <a:srgbClr val="00000A"/>
                </a:solidFill>
                <a:latin typeface="Times New Roman"/>
                <a:ea typeface="Times New Roman"/>
              </a:rPr>
              <a:t>гражданам</a:t>
            </a:r>
            <a:r>
              <a:rPr lang="ru-RU" sz="2000" dirty="0" smtClean="0">
                <a:latin typeface="Times New Roman"/>
                <a:ea typeface="Times New Roman"/>
              </a:rPr>
              <a:t> более </a:t>
            </a:r>
            <a:r>
              <a:rPr lang="ru-RU" sz="2000" b="1" dirty="0"/>
              <a:t>8</a:t>
            </a:r>
            <a:r>
              <a:rPr lang="ru-RU" sz="2000" b="1" dirty="0" smtClean="0"/>
              <a:t>00 </a:t>
            </a:r>
            <a:r>
              <a:rPr lang="ru-RU" sz="2000" b="1" dirty="0"/>
              <a:t>услуг,</a:t>
            </a:r>
            <a:r>
              <a:rPr lang="ru-RU" sz="2000" dirty="0"/>
              <a:t> из них </a:t>
            </a:r>
            <a:r>
              <a:rPr lang="ru-RU" sz="2000" b="1" dirty="0" smtClean="0"/>
              <a:t>600</a:t>
            </a:r>
            <a:r>
              <a:rPr lang="ru-RU" sz="2000" dirty="0" smtClean="0"/>
              <a:t> </a:t>
            </a:r>
            <a:r>
              <a:rPr lang="ru-RU" sz="2000" dirty="0"/>
              <a:t>обращений за выдачей </a:t>
            </a:r>
            <a:r>
              <a:rPr lang="ru-RU" sz="2000" dirty="0" smtClean="0"/>
              <a:t>документов</a:t>
            </a:r>
            <a:endParaRPr lang="ru-RU" sz="2000" dirty="0">
              <a:solidFill>
                <a:prstClr val="black"/>
              </a:solidFill>
            </a:endParaRPr>
          </a:p>
        </p:txBody>
      </p:sp>
      <p:sp>
        <p:nvSpPr>
          <p:cNvPr id="3" name="Прямоугольник 2"/>
          <p:cNvSpPr/>
          <p:nvPr/>
        </p:nvSpPr>
        <p:spPr>
          <a:xfrm>
            <a:off x="285720" y="428604"/>
            <a:ext cx="8572560" cy="584775"/>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3200" b="1" cap="all" dirty="0" smtClean="0">
                <a:ln w="9000" cmpd="sng">
                  <a:solidFill>
                    <a:srgbClr val="956251">
                      <a:shade val="50000"/>
                      <a:satMod val="120000"/>
                    </a:srgbClr>
                  </a:solidFill>
                  <a:prstDash val="solid"/>
                </a:ln>
                <a:gradFill>
                  <a:gsLst>
                    <a:gs pos="0">
                      <a:srgbClr val="956251">
                        <a:shade val="20000"/>
                        <a:satMod val="245000"/>
                      </a:srgbClr>
                    </a:gs>
                    <a:gs pos="43000">
                      <a:srgbClr val="956251">
                        <a:satMod val="255000"/>
                      </a:srgbClr>
                    </a:gs>
                    <a:gs pos="48000">
                      <a:srgbClr val="956251">
                        <a:shade val="85000"/>
                        <a:satMod val="255000"/>
                      </a:srgbClr>
                    </a:gs>
                    <a:gs pos="100000">
                      <a:srgbClr val="956251">
                        <a:shade val="20000"/>
                        <a:satMod val="245000"/>
                      </a:srgbClr>
                    </a:gs>
                  </a:gsLst>
                  <a:lin ang="5400000"/>
                </a:gradFill>
                <a:effectLst>
                  <a:reflection blurRad="12700" stA="28000" endPos="45000" dist="1000" dir="5400000" sy="-100000" algn="bl" rotWithShape="0"/>
                </a:effectLst>
              </a:rPr>
              <a:t>Муниципальные Услуги:</a:t>
            </a:r>
            <a:endParaRPr lang="ru-RU" sz="3200" b="1" cap="all" dirty="0">
              <a:ln w="9000" cmpd="sng">
                <a:solidFill>
                  <a:srgbClr val="956251">
                    <a:shade val="50000"/>
                    <a:satMod val="120000"/>
                  </a:srgbClr>
                </a:solidFill>
                <a:prstDash val="solid"/>
              </a:ln>
              <a:gradFill>
                <a:gsLst>
                  <a:gs pos="0">
                    <a:srgbClr val="956251">
                      <a:shade val="20000"/>
                      <a:satMod val="245000"/>
                    </a:srgbClr>
                  </a:gs>
                  <a:gs pos="43000">
                    <a:srgbClr val="956251">
                      <a:satMod val="255000"/>
                    </a:srgbClr>
                  </a:gs>
                  <a:gs pos="48000">
                    <a:srgbClr val="956251">
                      <a:shade val="85000"/>
                      <a:satMod val="255000"/>
                    </a:srgbClr>
                  </a:gs>
                  <a:gs pos="100000">
                    <a:srgbClr val="956251">
                      <a:shade val="20000"/>
                      <a:satMod val="245000"/>
                    </a:srgbClr>
                  </a:gs>
                </a:gsLst>
                <a:lin ang="5400000"/>
              </a:gradFill>
              <a:effectLst>
                <a:reflection blurRad="12700" stA="28000" endPos="45000" dist="1000" dir="5400000" sy="-100000" algn="bl" rotWithShape="0"/>
              </a:effectLst>
            </a:endParaRPr>
          </a:p>
        </p:txBody>
      </p:sp>
      <p:sp>
        <p:nvSpPr>
          <p:cNvPr id="5" name="Прямоугольник 4"/>
          <p:cNvSpPr/>
          <p:nvPr/>
        </p:nvSpPr>
        <p:spPr>
          <a:xfrm>
            <a:off x="452232" y="5463645"/>
            <a:ext cx="8318728" cy="1015663"/>
          </a:xfrm>
          <a:prstGeom prst="rect">
            <a:avLst/>
          </a:prstGeom>
        </p:spPr>
        <p:txBody>
          <a:bodyPr wrap="square">
            <a:spAutoFit/>
          </a:bodyPr>
          <a:lstStyle/>
          <a:p>
            <a:pPr lvl="0" algn="ctr"/>
            <a:r>
              <a:rPr lang="ru-RU" sz="2000" b="1" dirty="0" smtClean="0">
                <a:solidFill>
                  <a:srgbClr val="FF0000"/>
                </a:solidFill>
              </a:rPr>
              <a:t>Работает система межведомственного электронного взаимодействия. </a:t>
            </a:r>
          </a:p>
          <a:p>
            <a:pPr lvl="0" algn="ctr"/>
            <a:r>
              <a:rPr lang="ru-RU" sz="2000" b="1" dirty="0" smtClean="0">
                <a:solidFill>
                  <a:srgbClr val="FF0000"/>
                </a:solidFill>
              </a:rPr>
              <a:t>Всего в 2021 году сделано более 100 таких запросов.</a:t>
            </a:r>
            <a:r>
              <a:rPr lang="ru-RU" sz="2000" dirty="0" smtClean="0">
                <a:solidFill>
                  <a:srgbClr val="FF0000"/>
                </a:solidFill>
              </a:rPr>
              <a:t> </a:t>
            </a:r>
            <a:endParaRPr lang="ru-RU" sz="2000" dirty="0">
              <a:solidFill>
                <a:srgbClr val="FF0000"/>
              </a:solidFill>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265" y="3521212"/>
            <a:ext cx="7486662" cy="1658585"/>
          </a:xfrm>
          <a:prstGeom prst="rect">
            <a:avLst/>
          </a:prstGeom>
        </p:spPr>
      </p:pic>
    </p:spTree>
    <p:extLst>
      <p:ext uri="{BB962C8B-B14F-4D97-AF65-F5344CB8AC3E}">
        <p14:creationId xmlns:p14="http://schemas.microsoft.com/office/powerpoint/2010/main" val="4279707893"/>
      </p:ext>
    </p:extLst>
  </p:cSld>
  <p:clrMapOvr>
    <a:masterClrMapping/>
  </p:clrMapOvr>
  <p:transition spd="slow">
    <p:pull dir="u"/>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332656"/>
            <a:ext cx="8402706" cy="461665"/>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ОТРЯДЫ МЭРА</a:t>
            </a:r>
            <a:endPar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Прямоугольник 3"/>
          <p:cNvSpPr/>
          <p:nvPr/>
        </p:nvSpPr>
        <p:spPr>
          <a:xfrm>
            <a:off x="914199" y="5934811"/>
            <a:ext cx="3365024" cy="646331"/>
          </a:xfrm>
          <a:prstGeom prst="rect">
            <a:avLst/>
          </a:prstGeom>
        </p:spPr>
        <p:txBody>
          <a:bodyPr wrap="none">
            <a:spAutoFit/>
          </a:bodyPr>
          <a:lstStyle/>
          <a:p>
            <a:pPr algn="ctr"/>
            <a:r>
              <a:rPr lang="ru-RU" dirty="0">
                <a:solidFill>
                  <a:srgbClr val="00B050"/>
                </a:solidFill>
                <a:latin typeface="Times New Roman" panose="02020603050405020304" pitchFamily="18" charset="0"/>
                <a:ea typeface="Times New Roman" panose="02020603050405020304" pitchFamily="18" charset="0"/>
              </a:rPr>
              <a:t>Были трудоустроены </a:t>
            </a:r>
            <a:r>
              <a:rPr lang="ru-RU" dirty="0" smtClean="0">
                <a:solidFill>
                  <a:srgbClr val="00B050"/>
                </a:solidFill>
                <a:latin typeface="Times New Roman" panose="02020603050405020304" pitchFamily="18" charset="0"/>
                <a:ea typeface="Times New Roman" panose="02020603050405020304" pitchFamily="18" charset="0"/>
              </a:rPr>
              <a:t>80 человек</a:t>
            </a:r>
          </a:p>
          <a:p>
            <a:pPr algn="ctr"/>
            <a:r>
              <a:rPr lang="ru-RU" dirty="0" smtClean="0">
                <a:solidFill>
                  <a:srgbClr val="00B050"/>
                </a:solidFill>
                <a:latin typeface="Times New Roman" panose="02020603050405020304" pitchFamily="18" charset="0"/>
                <a:ea typeface="Times New Roman" panose="02020603050405020304" pitchFamily="18" charset="0"/>
              </a:rPr>
              <a:t> (по 40 человек в месяц)</a:t>
            </a:r>
            <a:endParaRPr lang="ru-RU" dirty="0">
              <a:solidFill>
                <a:srgbClr val="00B050"/>
              </a:solidFill>
            </a:endParaRPr>
          </a:p>
        </p:txBody>
      </p:sp>
      <p:pic>
        <p:nvPicPr>
          <p:cNvPr id="5" name="Рисунок 4"/>
          <p:cNvPicPr>
            <a:picLocks noChangeAspect="1"/>
          </p:cNvPicPr>
          <p:nvPr/>
        </p:nvPicPr>
        <p:blipFill rotWithShape="1">
          <a:blip r:embed="rId2" cstate="print">
            <a:extLst>
              <a:ext uri="{28A0092B-C50C-407E-A947-70E740481C1C}">
                <a14:useLocalDpi xmlns:a14="http://schemas.microsoft.com/office/drawing/2010/main" val="0"/>
              </a:ext>
            </a:extLst>
          </a:blip>
          <a:srcRect t="4290" r="4762"/>
          <a:stretch/>
        </p:blipFill>
        <p:spPr>
          <a:xfrm>
            <a:off x="480128" y="2635973"/>
            <a:ext cx="4379904" cy="3169291"/>
          </a:xfrm>
          <a:prstGeom prst="rect">
            <a:avLst/>
          </a:prstGeom>
        </p:spPr>
      </p:pic>
      <p:sp>
        <p:nvSpPr>
          <p:cNvPr id="8" name="Прямоугольник 7"/>
          <p:cNvSpPr/>
          <p:nvPr/>
        </p:nvSpPr>
        <p:spPr>
          <a:xfrm>
            <a:off x="446531" y="963583"/>
            <a:ext cx="4572000" cy="1661993"/>
          </a:xfrm>
          <a:prstGeom prst="rect">
            <a:avLst/>
          </a:prstGeom>
        </p:spPr>
        <p:txBody>
          <a:bodyPr>
            <a:spAutoFit/>
          </a:bodyPr>
          <a:lstStyle/>
          <a:p>
            <a:pPr algn="ctr">
              <a:spcAft>
                <a:spcPts val="0"/>
              </a:spcAft>
            </a:pPr>
            <a:r>
              <a:rPr lang="ru-RU" sz="1700" dirty="0">
                <a:solidFill>
                  <a:srgbClr val="00B050"/>
                </a:solidFill>
                <a:latin typeface="Times New Roman" panose="02020603050405020304" pitchFamily="18" charset="0"/>
                <a:ea typeface="Times New Roman" panose="02020603050405020304" pitchFamily="18" charset="0"/>
              </a:rPr>
              <a:t>В 2021 году, несмотря на сложную эпидемиологическую обстановку, администрация Нижнесергинского городского поселения организовала работу по трудоустройству несовершеннолетних </a:t>
            </a:r>
            <a:endParaRPr lang="ru-RU" sz="1700" dirty="0" smtClean="0">
              <a:solidFill>
                <a:srgbClr val="00B050"/>
              </a:solidFill>
              <a:latin typeface="Times New Roman" panose="02020603050405020304" pitchFamily="18" charset="0"/>
              <a:ea typeface="Times New Roman" panose="02020603050405020304" pitchFamily="18" charset="0"/>
            </a:endParaRPr>
          </a:p>
          <a:p>
            <a:pPr algn="ctr">
              <a:spcAft>
                <a:spcPts val="0"/>
              </a:spcAft>
            </a:pPr>
            <a:r>
              <a:rPr lang="ru-RU" sz="1700" dirty="0" smtClean="0">
                <a:solidFill>
                  <a:srgbClr val="00B050"/>
                </a:solidFill>
                <a:latin typeface="Times New Roman" panose="02020603050405020304" pitchFamily="18" charset="0"/>
                <a:ea typeface="Times New Roman" panose="02020603050405020304" pitchFamily="18" charset="0"/>
              </a:rPr>
              <a:t>в </a:t>
            </a:r>
            <a:r>
              <a:rPr lang="ru-RU" sz="1700" dirty="0">
                <a:solidFill>
                  <a:srgbClr val="00B050"/>
                </a:solidFill>
                <a:latin typeface="Times New Roman" panose="02020603050405020304" pitchFamily="18" charset="0"/>
                <a:ea typeface="Times New Roman" panose="02020603050405020304" pitchFamily="18" charset="0"/>
              </a:rPr>
              <a:t>возрасте от 14 до 18 </a:t>
            </a:r>
            <a:r>
              <a:rPr lang="ru-RU" sz="1700" dirty="0" smtClean="0">
                <a:solidFill>
                  <a:srgbClr val="00B050"/>
                </a:solidFill>
                <a:latin typeface="Times New Roman" panose="02020603050405020304" pitchFamily="18" charset="0"/>
                <a:ea typeface="Times New Roman" panose="02020603050405020304" pitchFamily="18" charset="0"/>
              </a:rPr>
              <a:t>лет</a:t>
            </a:r>
            <a:endParaRPr lang="ru-RU" sz="1700" dirty="0">
              <a:solidFill>
                <a:srgbClr val="00B050"/>
              </a:solidFill>
              <a:effectLst/>
              <a:latin typeface="Times New Roman" panose="02020603050405020304" pitchFamily="18" charset="0"/>
              <a:ea typeface="Times New Roman" panose="02020603050405020304" pitchFamily="18" charset="0"/>
            </a:endParaRPr>
          </a:p>
        </p:txBody>
      </p:sp>
      <p:pic>
        <p:nvPicPr>
          <p:cNvPr id="9" name="Рисунок 8"/>
          <p:cNvPicPr>
            <a:picLocks noChangeAspect="1"/>
          </p:cNvPicPr>
          <p:nvPr/>
        </p:nvPicPr>
        <p:blipFill rotWithShape="1">
          <a:blip r:embed="rId3" cstate="print">
            <a:extLst>
              <a:ext uri="{28A0092B-C50C-407E-A947-70E740481C1C}">
                <a14:useLocalDpi xmlns:a14="http://schemas.microsoft.com/office/drawing/2010/main" val="0"/>
              </a:ext>
            </a:extLst>
          </a:blip>
          <a:srcRect l="13463" t="34722" r="2218" b="28528"/>
          <a:stretch/>
        </p:blipFill>
        <p:spPr>
          <a:xfrm>
            <a:off x="6084168" y="4349447"/>
            <a:ext cx="2376264" cy="2144030"/>
          </a:xfrm>
          <a:prstGeom prst="rect">
            <a:avLst/>
          </a:prstGeom>
        </p:spPr>
      </p:pic>
      <p:pic>
        <p:nvPicPr>
          <p:cNvPr id="10" name="Рисунок 9"/>
          <p:cNvPicPr>
            <a:picLocks noChangeAspect="1"/>
          </p:cNvPicPr>
          <p:nvPr/>
        </p:nvPicPr>
        <p:blipFill rotWithShape="1">
          <a:blip r:embed="rId4">
            <a:extLst>
              <a:ext uri="{28A0092B-C50C-407E-A947-70E740481C1C}">
                <a14:useLocalDpi xmlns:a14="http://schemas.microsoft.com/office/drawing/2010/main" val="0"/>
              </a:ext>
            </a:extLst>
          </a:blip>
          <a:srcRect t="33201" b="33200"/>
          <a:stretch/>
        </p:blipFill>
        <p:spPr>
          <a:xfrm>
            <a:off x="5018531" y="1086871"/>
            <a:ext cx="3803724" cy="2990201"/>
          </a:xfrm>
          <a:prstGeom prst="rect">
            <a:avLst/>
          </a:prstGeom>
        </p:spPr>
      </p:pic>
    </p:spTree>
    <p:extLst>
      <p:ext uri="{BB962C8B-B14F-4D97-AF65-F5344CB8AC3E}">
        <p14:creationId xmlns:p14="http://schemas.microsoft.com/office/powerpoint/2010/main" val="3443593477"/>
      </p:ext>
    </p:extLst>
  </p:cSld>
  <p:clrMapOvr>
    <a:masterClrMapping/>
  </p:clrMapOvr>
  <p:transition spd="slow">
    <p:pull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67544" y="332656"/>
            <a:ext cx="8402706" cy="461665"/>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Пандемия </a:t>
            </a:r>
            <a:r>
              <a:rPr lang="ru-RU" sz="24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коронавируса</a:t>
            </a:r>
            <a:endPar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5" name="Рисунок 4"/>
          <p:cNvPicPr>
            <a:picLocks noChangeAspect="1"/>
          </p:cNvPicPr>
          <p:nvPr/>
        </p:nvPicPr>
        <p:blipFill rotWithShape="1">
          <a:blip r:embed="rId2">
            <a:extLst>
              <a:ext uri="{28A0092B-C50C-407E-A947-70E740481C1C}">
                <a14:useLocalDpi xmlns:a14="http://schemas.microsoft.com/office/drawing/2010/main" val="0"/>
              </a:ext>
            </a:extLst>
          </a:blip>
          <a:srcRect l="5613" t="416" r="5974" b="-416"/>
          <a:stretch/>
        </p:blipFill>
        <p:spPr>
          <a:xfrm>
            <a:off x="4345072" y="2825647"/>
            <a:ext cx="4536504" cy="3771705"/>
          </a:xfrm>
          <a:prstGeom prst="rect">
            <a:avLst/>
          </a:prstGeom>
        </p:spPr>
      </p:pic>
      <p:sp>
        <p:nvSpPr>
          <p:cNvPr id="7" name="Прямоугольник 6"/>
          <p:cNvSpPr/>
          <p:nvPr/>
        </p:nvSpPr>
        <p:spPr>
          <a:xfrm>
            <a:off x="455339" y="908720"/>
            <a:ext cx="8426237" cy="1661993"/>
          </a:xfrm>
          <a:prstGeom prst="rect">
            <a:avLst/>
          </a:prstGeom>
        </p:spPr>
        <p:txBody>
          <a:bodyPr wrap="square">
            <a:spAutoFit/>
          </a:bodyPr>
          <a:lstStyle/>
          <a:p>
            <a:pPr indent="449580" algn="ctr">
              <a:spcAft>
                <a:spcPts val="0"/>
              </a:spcAft>
            </a:pPr>
            <a:r>
              <a:rPr lang="ru-RU" sz="1700" dirty="0">
                <a:latin typeface="Times New Roman" panose="02020603050405020304" pitchFamily="18" charset="0"/>
                <a:ea typeface="Times New Roman" panose="02020603050405020304" pitchFamily="18" charset="0"/>
              </a:rPr>
              <a:t>Во исполнение Указа Губернатора Свердловской области от 18.03.2020 № 100-УГ «О введении на территории Свердловской области режима повышенной готовности и принятии дополнительных мер по защите населения от новой </a:t>
            </a:r>
            <a:r>
              <a:rPr lang="ru-RU" sz="1700" dirty="0" err="1">
                <a:latin typeface="Times New Roman" panose="02020603050405020304" pitchFamily="18" charset="0"/>
                <a:ea typeface="Times New Roman" panose="02020603050405020304" pitchFamily="18" charset="0"/>
              </a:rPr>
              <a:t>коронавирусной</a:t>
            </a:r>
            <a:r>
              <a:rPr lang="ru-RU" sz="1700" dirty="0">
                <a:latin typeface="Times New Roman" panose="02020603050405020304" pitchFamily="18" charset="0"/>
                <a:ea typeface="Times New Roman" panose="02020603050405020304" pitchFamily="18" charset="0"/>
              </a:rPr>
              <a:t> инфекции (2019-</a:t>
            </a:r>
            <a:r>
              <a:rPr lang="en-US" sz="1700" dirty="0" err="1">
                <a:latin typeface="Times New Roman" panose="02020603050405020304" pitchFamily="18" charset="0"/>
                <a:ea typeface="Times New Roman" panose="02020603050405020304" pitchFamily="18" charset="0"/>
              </a:rPr>
              <a:t>nCoV</a:t>
            </a:r>
            <a:r>
              <a:rPr lang="ru-RU" sz="1700" dirty="0">
                <a:latin typeface="Times New Roman" panose="02020603050405020304" pitchFamily="18" charset="0"/>
                <a:ea typeface="Times New Roman" panose="02020603050405020304" pitchFamily="18" charset="0"/>
              </a:rPr>
              <a:t>)» (с изменениями) с целью недопущения распространения новой </a:t>
            </a:r>
            <a:r>
              <a:rPr lang="ru-RU" sz="1700" dirty="0" err="1">
                <a:latin typeface="Times New Roman" panose="02020603050405020304" pitchFamily="18" charset="0"/>
                <a:ea typeface="Times New Roman" panose="02020603050405020304" pitchFamily="18" charset="0"/>
              </a:rPr>
              <a:t>коронавирусной</a:t>
            </a:r>
            <a:r>
              <a:rPr lang="ru-RU" sz="1700" dirty="0">
                <a:latin typeface="Times New Roman" panose="02020603050405020304" pitchFamily="18" charset="0"/>
                <a:ea typeface="Times New Roman" panose="02020603050405020304" pitchFamily="18" charset="0"/>
              </a:rPr>
              <a:t> инфекции администрацией Нижнесергинского городского поселения проводилась вся необходимая </a:t>
            </a:r>
            <a:r>
              <a:rPr lang="ru-RU" sz="1700" dirty="0" smtClean="0">
                <a:latin typeface="Times New Roman" panose="02020603050405020304" pitchFamily="18" charset="0"/>
                <a:ea typeface="Times New Roman" panose="02020603050405020304" pitchFamily="18" charset="0"/>
              </a:rPr>
              <a:t>работа</a:t>
            </a:r>
            <a:endParaRPr lang="ru-RU" sz="1700" dirty="0">
              <a:effectLst/>
              <a:latin typeface="Times New Roman" panose="02020603050405020304" pitchFamily="18" charset="0"/>
              <a:ea typeface="Times New Roman" panose="02020603050405020304" pitchFamily="18" charset="0"/>
            </a:endParaRPr>
          </a:p>
        </p:txBody>
      </p:sp>
      <p:sp>
        <p:nvSpPr>
          <p:cNvPr id="8" name="Прямоугольник 7"/>
          <p:cNvSpPr/>
          <p:nvPr/>
        </p:nvSpPr>
        <p:spPr>
          <a:xfrm>
            <a:off x="971600" y="2996952"/>
            <a:ext cx="2696657" cy="3139321"/>
          </a:xfrm>
          <a:prstGeom prst="rect">
            <a:avLst/>
          </a:prstGeom>
        </p:spPr>
        <p:txBody>
          <a:bodyPr wrap="square">
            <a:spAutoFit/>
          </a:bodyPr>
          <a:lstStyle/>
          <a:p>
            <a:pPr algn="ctr"/>
            <a:r>
              <a:rPr lang="ru-RU" dirty="0">
                <a:solidFill>
                  <a:srgbClr val="C00000"/>
                </a:solidFill>
                <a:latin typeface="Times New Roman" panose="02020603050405020304" pitchFamily="18" charset="0"/>
                <a:ea typeface="Times New Roman" panose="02020603050405020304" pitchFamily="18" charset="0"/>
              </a:rPr>
              <a:t>В настоящий момент ситуация с заболеваемостью </a:t>
            </a:r>
            <a:r>
              <a:rPr lang="ru-RU" dirty="0" err="1" smtClean="0">
                <a:solidFill>
                  <a:srgbClr val="C00000"/>
                </a:solidFill>
                <a:latin typeface="Times New Roman" panose="02020603050405020304" pitchFamily="18" charset="0"/>
                <a:ea typeface="Times New Roman" panose="02020603050405020304" pitchFamily="18" charset="0"/>
              </a:rPr>
              <a:t>коронавирусом</a:t>
            </a:r>
            <a:r>
              <a:rPr lang="ru-RU" dirty="0">
                <a:solidFill>
                  <a:srgbClr val="C00000"/>
                </a:solidFill>
                <a:latin typeface="Times New Roman" panose="02020603050405020304" pitchFamily="18" charset="0"/>
                <a:ea typeface="Times New Roman" panose="02020603050405020304" pitchFamily="18" charset="0"/>
              </a:rPr>
              <a:t>, в том числе и новым штаммом, на территории Нижнесергинского городского поселения, как и во всей Свердловской области, </a:t>
            </a:r>
            <a:r>
              <a:rPr lang="ru-RU" dirty="0" smtClean="0">
                <a:solidFill>
                  <a:srgbClr val="C00000"/>
                </a:solidFill>
                <a:latin typeface="Times New Roman" panose="02020603050405020304" pitchFamily="18" charset="0"/>
                <a:ea typeface="Times New Roman" panose="02020603050405020304" pitchFamily="18" charset="0"/>
              </a:rPr>
              <a:t>стабилизируется</a:t>
            </a:r>
            <a:endParaRPr lang="ru-RU" dirty="0">
              <a:solidFill>
                <a:srgbClr val="C00000"/>
              </a:solidFill>
            </a:endParaRPr>
          </a:p>
        </p:txBody>
      </p:sp>
    </p:spTree>
    <p:extLst>
      <p:ext uri="{BB962C8B-B14F-4D97-AF65-F5344CB8AC3E}">
        <p14:creationId xmlns:p14="http://schemas.microsoft.com/office/powerpoint/2010/main" val="3995499468"/>
      </p:ext>
    </p:extLst>
  </p:cSld>
  <p:clrMapOvr>
    <a:masterClrMapping/>
  </p:clrMapOvr>
  <p:transition spd="slow">
    <p:pull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332656"/>
            <a:ext cx="8402706" cy="461665"/>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Планы на будущее</a:t>
            </a:r>
            <a:endPar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Прямоугольник 2"/>
          <p:cNvSpPr/>
          <p:nvPr/>
        </p:nvSpPr>
        <p:spPr>
          <a:xfrm>
            <a:off x="1475656" y="980728"/>
            <a:ext cx="6768752" cy="430887"/>
          </a:xfrm>
          <a:prstGeom prst="rect">
            <a:avLst/>
          </a:prstGeom>
        </p:spPr>
        <p:txBody>
          <a:bodyPr wrap="square">
            <a:spAutoFit/>
          </a:bodyPr>
          <a:lstStyle/>
          <a:p>
            <a:r>
              <a:rPr lang="ru-RU" sz="2200" b="1" dirty="0">
                <a:solidFill>
                  <a:srgbClr val="0070C0"/>
                </a:solidFill>
                <a:latin typeface="Times New Roman" panose="02020603050405020304" pitchFamily="18" charset="0"/>
                <a:ea typeface="Times New Roman" panose="02020603050405020304" pitchFamily="18" charset="0"/>
              </a:rPr>
              <a:t>У нас большие планы на </a:t>
            </a:r>
            <a:r>
              <a:rPr lang="ru-RU" sz="2200" b="1" dirty="0" smtClean="0">
                <a:solidFill>
                  <a:srgbClr val="0070C0"/>
                </a:solidFill>
                <a:latin typeface="Times New Roman" panose="02020603050405020304" pitchFamily="18" charset="0"/>
                <a:ea typeface="Times New Roman" panose="02020603050405020304" pitchFamily="18" charset="0"/>
              </a:rPr>
              <a:t>2022 </a:t>
            </a:r>
            <a:r>
              <a:rPr lang="ru-RU" sz="2200" b="1" dirty="0">
                <a:solidFill>
                  <a:srgbClr val="0070C0"/>
                </a:solidFill>
                <a:latin typeface="Times New Roman" panose="02020603050405020304" pitchFamily="18" charset="0"/>
                <a:ea typeface="Times New Roman" panose="02020603050405020304" pitchFamily="18" charset="0"/>
              </a:rPr>
              <a:t>и последующие годы</a:t>
            </a:r>
            <a:endParaRPr lang="ru-RU" sz="2200" dirty="0">
              <a:solidFill>
                <a:srgbClr val="0070C0"/>
              </a:solidFill>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484784"/>
            <a:ext cx="3744416" cy="4797152"/>
          </a:xfrm>
          <a:prstGeom prst="rect">
            <a:avLst/>
          </a:prstGeom>
        </p:spPr>
      </p:pic>
      <p:sp>
        <p:nvSpPr>
          <p:cNvPr id="6" name="Прямоугольник 5"/>
          <p:cNvSpPr/>
          <p:nvPr/>
        </p:nvSpPr>
        <p:spPr>
          <a:xfrm>
            <a:off x="5364088" y="1700808"/>
            <a:ext cx="2952328" cy="3970318"/>
          </a:xfrm>
          <a:prstGeom prst="rect">
            <a:avLst/>
          </a:prstGeom>
        </p:spPr>
        <p:txBody>
          <a:bodyPr wrap="square">
            <a:spAutoFit/>
          </a:bodyPr>
          <a:lstStyle/>
          <a:p>
            <a:pPr algn="ctr"/>
            <a:r>
              <a:rPr lang="ru-RU" b="1" dirty="0"/>
              <a:t>11 сентября 2022 года </a:t>
            </a:r>
            <a:r>
              <a:rPr lang="ru-RU" dirty="0"/>
              <a:t>- выборы Губернатора Свердловской области, а также депутатов местных органов самоуправления. Очень важно подготовиться и организованно провести выборы, обеспечить высокую активность, явку на выборы. Всё должно быть честно, открыто, без конфликтов, ненужных обострений </a:t>
            </a:r>
            <a:r>
              <a:rPr lang="ru-RU" dirty="0" smtClean="0"/>
              <a:t>ситуации</a:t>
            </a:r>
            <a:endParaRPr lang="ru-RU" dirty="0"/>
          </a:p>
        </p:txBody>
      </p:sp>
    </p:spTree>
    <p:extLst>
      <p:ext uri="{BB962C8B-B14F-4D97-AF65-F5344CB8AC3E}">
        <p14:creationId xmlns:p14="http://schemas.microsoft.com/office/powerpoint/2010/main" val="3869709589"/>
      </p:ext>
    </p:extLst>
  </p:cSld>
  <p:clrMapOvr>
    <a:masterClrMapping/>
  </p:clrMapOvr>
  <p:transition spd="slow">
    <p:pull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22586" y="1052736"/>
            <a:ext cx="8136904" cy="1631216"/>
          </a:xfrm>
          <a:prstGeom prst="rect">
            <a:avLst/>
          </a:prstGeom>
        </p:spPr>
        <p:txBody>
          <a:bodyPr wrap="square">
            <a:spAutoFit/>
          </a:bodyPr>
          <a:lstStyle/>
          <a:p>
            <a:pPr algn="ctr"/>
            <a:r>
              <a:rPr lang="ru-RU" sz="2000" b="1" i="1" dirty="0">
                <a:solidFill>
                  <a:srgbClr val="C00000"/>
                </a:solidFill>
              </a:rPr>
              <a:t>Современная реальность ставит перед нами непростые и ответственные цели. Но я уверен, что мы их успешно </a:t>
            </a:r>
            <a:r>
              <a:rPr lang="ru-RU" sz="2000" b="1" i="1" dirty="0" smtClean="0">
                <a:solidFill>
                  <a:srgbClr val="C00000"/>
                </a:solidFill>
              </a:rPr>
              <a:t>решим, </a:t>
            </a:r>
            <a:endParaRPr lang="ru-RU" sz="2000" b="1" i="1" dirty="0" smtClean="0"/>
          </a:p>
          <a:p>
            <a:pPr algn="ctr"/>
            <a:r>
              <a:rPr lang="ru-RU" sz="2000" b="1" i="1" dirty="0">
                <a:solidFill>
                  <a:srgbClr val="C00000"/>
                </a:solidFill>
              </a:rPr>
              <a:t>последовательно, в тесной коммуникации с жителями, с максимальным уровнем открытости и информирования, </a:t>
            </a:r>
            <a:r>
              <a:rPr lang="ru-RU" sz="2000" b="1" i="1" dirty="0" smtClean="0">
                <a:solidFill>
                  <a:srgbClr val="C00000"/>
                </a:solidFill>
              </a:rPr>
              <a:t>стараясь </a:t>
            </a:r>
            <a:r>
              <a:rPr lang="ru-RU" sz="2000" b="1" i="1" dirty="0">
                <a:solidFill>
                  <a:srgbClr val="C00000"/>
                </a:solidFill>
              </a:rPr>
              <a:t>работать на опережение и не допускать </a:t>
            </a:r>
            <a:r>
              <a:rPr lang="ru-RU" sz="2000" b="1" i="1" dirty="0" smtClean="0">
                <a:solidFill>
                  <a:srgbClr val="C00000"/>
                </a:solidFill>
              </a:rPr>
              <a:t>провалов</a:t>
            </a:r>
          </a:p>
        </p:txBody>
      </p:sp>
      <p:sp>
        <p:nvSpPr>
          <p:cNvPr id="7" name="Прямоугольник 6"/>
          <p:cNvSpPr/>
          <p:nvPr/>
        </p:nvSpPr>
        <p:spPr>
          <a:xfrm>
            <a:off x="42040" y="3068960"/>
            <a:ext cx="1922880" cy="2431435"/>
          </a:xfrm>
          <a:prstGeom prst="rect">
            <a:avLst/>
          </a:prstGeom>
        </p:spPr>
        <p:txBody>
          <a:bodyPr wrap="square">
            <a:spAutoFit/>
          </a:bodyPr>
          <a:lstStyle/>
          <a:p>
            <a:pPr algn="ctr">
              <a:spcAft>
                <a:spcPts val="0"/>
              </a:spcAft>
            </a:pPr>
            <a:r>
              <a:rPr lang="ru-RU" i="1" dirty="0">
                <a:solidFill>
                  <a:srgbClr val="7030A0"/>
                </a:solidFill>
                <a:latin typeface="Times New Roman" panose="02020603050405020304" pitchFamily="18" charset="0"/>
                <a:ea typeface="Times New Roman" panose="02020603050405020304" pitchFamily="18" charset="0"/>
              </a:rPr>
              <a:t>Наши приоритеты на будущее определены! </a:t>
            </a:r>
            <a:r>
              <a:rPr lang="ru-RU" i="1" dirty="0" smtClean="0">
                <a:solidFill>
                  <a:srgbClr val="7030A0"/>
                </a:solidFill>
                <a:latin typeface="Times New Roman" panose="02020603050405020304" pitchFamily="18" charset="0"/>
                <a:ea typeface="Times New Roman" panose="02020603050405020304" pitchFamily="18" charset="0"/>
              </a:rPr>
              <a:t> </a:t>
            </a:r>
            <a:r>
              <a:rPr lang="ru-RU" sz="2000" b="1" dirty="0" smtClean="0">
                <a:solidFill>
                  <a:srgbClr val="7030A0"/>
                </a:solidFill>
                <a:latin typeface="Times New Roman" panose="02020603050405020304" pitchFamily="18" charset="0"/>
                <a:ea typeface="Times New Roman" panose="02020603050405020304" pitchFamily="18" charset="0"/>
              </a:rPr>
              <a:t>Мы движемся к поставленным целям!</a:t>
            </a:r>
            <a:endParaRPr lang="ru-RU" sz="2000" b="1" dirty="0">
              <a:solidFill>
                <a:srgbClr val="7030A0"/>
              </a:solidFill>
              <a:effectLst/>
              <a:latin typeface="Times New Roman" panose="02020603050405020304" pitchFamily="18" charset="0"/>
              <a:ea typeface="Times New Roman" panose="02020603050405020304" pitchFamily="18" charset="0"/>
            </a:endParaRPr>
          </a:p>
        </p:txBody>
      </p:sp>
      <p:sp>
        <p:nvSpPr>
          <p:cNvPr id="9" name="Прямоугольник 8"/>
          <p:cNvSpPr/>
          <p:nvPr/>
        </p:nvSpPr>
        <p:spPr>
          <a:xfrm>
            <a:off x="427963" y="332656"/>
            <a:ext cx="8501122" cy="523220"/>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заключение</a:t>
            </a:r>
            <a:endParaRPr lang="ru-RU"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Прямоугольник 2"/>
          <p:cNvSpPr/>
          <p:nvPr/>
        </p:nvSpPr>
        <p:spPr>
          <a:xfrm>
            <a:off x="6929961" y="2768854"/>
            <a:ext cx="2158950" cy="3539430"/>
          </a:xfrm>
          <a:prstGeom prst="rect">
            <a:avLst/>
          </a:prstGeom>
        </p:spPr>
        <p:txBody>
          <a:bodyPr wrap="square">
            <a:spAutoFit/>
          </a:bodyPr>
          <a:lstStyle/>
          <a:p>
            <a:pPr marR="93345" algn="ctr">
              <a:spcAft>
                <a:spcPts val="0"/>
              </a:spcAft>
            </a:pPr>
            <a:r>
              <a:rPr lang="ru-RU" sz="1600" b="1" i="1" dirty="0">
                <a:solidFill>
                  <a:srgbClr val="7030A0"/>
                </a:solidFill>
                <a:latin typeface="Times New Roman" panose="02020603050405020304" pitchFamily="18" charset="0"/>
                <a:ea typeface="Times New Roman" panose="02020603050405020304" pitchFamily="18" charset="0"/>
              </a:rPr>
              <a:t>Наша главная задача сегодня - это улучшение качества жизни населения с реальными результатами, которые любой житель смог бы увидеть, измерить, потрогать, </a:t>
            </a:r>
            <a:r>
              <a:rPr lang="ru-RU" sz="1600" b="1" i="1" dirty="0" smtClean="0">
                <a:solidFill>
                  <a:srgbClr val="7030A0"/>
                </a:solidFill>
                <a:latin typeface="Times New Roman" panose="02020603050405020304" pitchFamily="18" charset="0"/>
                <a:ea typeface="Times New Roman" panose="02020603050405020304" pitchFamily="18" charset="0"/>
              </a:rPr>
              <a:t>ощутить </a:t>
            </a:r>
            <a:r>
              <a:rPr lang="ru-RU" sz="1600" b="1" i="1" dirty="0">
                <a:solidFill>
                  <a:srgbClr val="7030A0"/>
                </a:solidFill>
                <a:latin typeface="Times New Roman" panose="02020603050405020304" pitchFamily="18" charset="0"/>
                <a:ea typeface="Times New Roman" panose="02020603050405020304" pitchFamily="18" charset="0"/>
              </a:rPr>
              <a:t>перемены к лучшему и оценить по </a:t>
            </a:r>
            <a:r>
              <a:rPr lang="ru-RU" sz="1600" b="1" i="1" dirty="0" smtClean="0">
                <a:solidFill>
                  <a:srgbClr val="7030A0"/>
                </a:solidFill>
                <a:latin typeface="Times New Roman" panose="02020603050405020304" pitchFamily="18" charset="0"/>
                <a:ea typeface="Times New Roman" panose="02020603050405020304" pitchFamily="18" charset="0"/>
              </a:rPr>
              <a:t>достоинству</a:t>
            </a:r>
            <a:endParaRPr lang="ru-RU" sz="1600" b="1" i="1" dirty="0">
              <a:solidFill>
                <a:srgbClr val="7030A0"/>
              </a:solidFill>
              <a:effectLst/>
              <a:latin typeface="Times New Roman" panose="02020603050405020304" pitchFamily="18" charset="0"/>
              <a:ea typeface="Times New Roman" panose="02020603050405020304" pitchFamily="18" charset="0"/>
            </a:endParaRPr>
          </a:p>
        </p:txBody>
      </p:sp>
      <p:sp>
        <p:nvSpPr>
          <p:cNvPr id="4" name="AutoShape 2" descr="ул ленина.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7576" y="2768854"/>
            <a:ext cx="4982385" cy="3539430"/>
          </a:xfrm>
          <a:prstGeom prst="rect">
            <a:avLst/>
          </a:prstGeom>
        </p:spPr>
      </p:pic>
    </p:spTree>
  </p:cSld>
  <p:clrMapOvr>
    <a:masterClrMapping/>
  </p:clrMapOvr>
  <p:transition spd="slow">
    <p:pull dir="u"/>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7156" y="265662"/>
            <a:ext cx="8501122" cy="523220"/>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заключение</a:t>
            </a:r>
            <a:endParaRPr lang="ru-RU"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3621" y="888702"/>
            <a:ext cx="5268191" cy="2925887"/>
          </a:xfrm>
          <a:prstGeom prst="rect">
            <a:avLst/>
          </a:prstGeom>
        </p:spPr>
      </p:pic>
      <p:sp>
        <p:nvSpPr>
          <p:cNvPr id="4" name="Прямоугольник 3"/>
          <p:cNvSpPr/>
          <p:nvPr/>
        </p:nvSpPr>
        <p:spPr>
          <a:xfrm>
            <a:off x="384472" y="3814589"/>
            <a:ext cx="8501122" cy="1015663"/>
          </a:xfrm>
          <a:prstGeom prst="rect">
            <a:avLst/>
          </a:prstGeom>
        </p:spPr>
        <p:txBody>
          <a:bodyPr wrap="square">
            <a:spAutoFit/>
          </a:bodyPr>
          <a:lstStyle/>
          <a:p>
            <a:pPr algn="ctr">
              <a:spcAft>
                <a:spcPts val="0"/>
              </a:spcAft>
            </a:pPr>
            <a:r>
              <a:rPr lang="ru-RU" sz="2400" b="1" dirty="0">
                <a:solidFill>
                  <a:srgbClr val="FF0000"/>
                </a:solidFill>
                <a:latin typeface="Times New Roman" panose="02020603050405020304" pitchFamily="18" charset="0"/>
                <a:ea typeface="Times New Roman" panose="02020603050405020304" pitchFamily="18" charset="0"/>
              </a:rPr>
              <a:t>Уважаемые коллеги!</a:t>
            </a:r>
            <a:endParaRPr lang="ru-RU" sz="2400" dirty="0">
              <a:solidFill>
                <a:srgbClr val="FF0000"/>
              </a:solidFill>
              <a:latin typeface="Times New Roman" panose="02020603050405020304" pitchFamily="18" charset="0"/>
              <a:ea typeface="Times New Roman" panose="02020603050405020304" pitchFamily="18" charset="0"/>
            </a:endParaRPr>
          </a:p>
          <a:p>
            <a:pPr algn="ctr">
              <a:spcAft>
                <a:spcPts val="0"/>
              </a:spcAft>
            </a:pPr>
            <a:r>
              <a:rPr lang="ru-RU" dirty="0">
                <a:latin typeface="Times New Roman" panose="02020603050405020304" pitchFamily="18" charset="0"/>
                <a:ea typeface="Times New Roman" panose="02020603050405020304" pitchFamily="18" charset="0"/>
              </a:rPr>
              <a:t>Я хочу искренне поблагодарить вас за ваш труд, профессионализм, высокие компетенции и самое главное – ответственное отношение к своей работе. </a:t>
            </a:r>
            <a:endParaRPr lang="ru-RU" sz="1600" dirty="0">
              <a:effectLst/>
              <a:latin typeface="Times New Roman" panose="02020603050405020304" pitchFamily="18" charset="0"/>
              <a:ea typeface="Times New Roman" panose="02020603050405020304" pitchFamily="18" charset="0"/>
            </a:endParaRP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0218"/>
          <a:stretch/>
        </p:blipFill>
        <p:spPr bwMode="auto">
          <a:xfrm>
            <a:off x="2555776" y="5661248"/>
            <a:ext cx="4483744" cy="99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79400" y="4716793"/>
            <a:ext cx="9036495" cy="923330"/>
          </a:xfrm>
          <a:prstGeom prst="rect">
            <a:avLst/>
          </a:prstGeom>
        </p:spPr>
        <p:txBody>
          <a:bodyPr wrap="square">
            <a:spAutoFit/>
          </a:bodyPr>
          <a:lstStyle/>
          <a:p>
            <a:pPr marR="93345" algn="ctr">
              <a:spcAft>
                <a:spcPts val="0"/>
              </a:spcAft>
            </a:pPr>
            <a:r>
              <a:rPr lang="ru-RU" dirty="0" smtClean="0">
                <a:latin typeface="Times New Roman" panose="02020603050405020304" pitchFamily="18" charset="0"/>
                <a:ea typeface="Times New Roman" panose="02020603050405020304" pitchFamily="18" charset="0"/>
              </a:rPr>
              <a:t>Единой </a:t>
            </a:r>
            <a:r>
              <a:rPr lang="ru-RU" dirty="0">
                <a:latin typeface="Times New Roman" panose="02020603050405020304" pitchFamily="18" charset="0"/>
                <a:ea typeface="Times New Roman" panose="02020603050405020304" pitchFamily="18" charset="0"/>
              </a:rPr>
              <a:t>командой, следуя курсом, который задает нам наш Президент, мы сможем изменить и улучшить качество жизни людей и достичь процветания нашему родному городу Нижние Серги!</a:t>
            </a:r>
            <a:endParaRPr lang="ru-RU"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51510615"/>
      </p:ext>
    </p:extLst>
  </p:cSld>
  <p:clrMapOvr>
    <a:masterClrMapping/>
  </p:clrMapOvr>
  <p:transition spd="slow">
    <p:pull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85720" y="428604"/>
            <a:ext cx="8572560" cy="769441"/>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4400" b="1" dirty="0" smtClean="0">
                <a:solidFill>
                  <a:schemeClr val="accent2"/>
                </a:solidFill>
                <a:latin typeface="Times New Roman"/>
                <a:ea typeface="Times New Roman"/>
              </a:rPr>
              <a:t>правотворческий процесс</a:t>
            </a:r>
            <a:endParaRPr lang="ru-RU" sz="4400" b="1" cap="all" dirty="0">
              <a:ln w="9000" cmpd="sng">
                <a:solidFill>
                  <a:schemeClr val="accent4">
                    <a:shade val="50000"/>
                    <a:satMod val="120000"/>
                  </a:schemeClr>
                </a:solidFill>
                <a:prstDash val="solid"/>
              </a:ln>
              <a:solidFill>
                <a:schemeClr val="accent2"/>
              </a:solidFill>
              <a:effectLst>
                <a:reflection blurRad="12700" stA="28000" endPos="45000" dist="1000" dir="5400000" sy="-100000" algn="bl" rotWithShape="0"/>
              </a:effectLst>
            </a:endParaRPr>
          </a:p>
        </p:txBody>
      </p:sp>
      <p:sp>
        <p:nvSpPr>
          <p:cNvPr id="2"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pSp>
        <p:nvGrpSpPr>
          <p:cNvPr id="11" name="Organization Chart 1"/>
          <p:cNvGrpSpPr>
            <a:grpSpLocks/>
          </p:cNvGrpSpPr>
          <p:nvPr/>
        </p:nvGrpSpPr>
        <p:grpSpPr bwMode="auto">
          <a:xfrm>
            <a:off x="3740328" y="1626647"/>
            <a:ext cx="5008135" cy="4298695"/>
            <a:chOff x="2076" y="10821"/>
            <a:chExt cx="6767" cy="1822"/>
          </a:xfrm>
        </p:grpSpPr>
        <p:cxnSp>
          <p:nvCxnSpPr>
            <p:cNvPr id="5128" name="_s5128"/>
            <p:cNvCxnSpPr>
              <a:cxnSpLocks noChangeShapeType="1"/>
              <a:stCxn id="15" idx="0"/>
              <a:endCxn id="12" idx="2"/>
            </p:cNvCxnSpPr>
            <p:nvPr/>
          </p:nvCxnSpPr>
          <p:spPr bwMode="auto">
            <a:xfrm rot="16200000" flipV="1">
              <a:off x="6695" y="10697"/>
              <a:ext cx="360" cy="2048"/>
            </a:xfrm>
            <a:prstGeom prst="bentConnector3">
              <a:avLst>
                <a:gd name="adj1" fmla="val 50000"/>
              </a:avLst>
            </a:prstGeom>
            <a:noFill/>
            <a:ln w="28575">
              <a:solidFill>
                <a:srgbClr val="000000"/>
              </a:solidFill>
              <a:miter lim="800000"/>
              <a:headEnd/>
              <a:tailEnd/>
            </a:ln>
            <a:extLst>
              <a:ext uri="{909E8E84-426E-40DD-AFC4-6F175D3DCCD1}">
                <a14:hiddenFill xmlns:a14="http://schemas.microsoft.com/office/drawing/2010/main">
                  <a:noFill/>
                </a14:hiddenFill>
              </a:ext>
            </a:extLst>
          </p:spPr>
        </p:cxnSp>
        <p:cxnSp>
          <p:nvCxnSpPr>
            <p:cNvPr id="5127" name="_s5127"/>
            <p:cNvCxnSpPr>
              <a:cxnSpLocks noChangeShapeType="1"/>
              <a:stCxn id="14" idx="0"/>
              <a:endCxn id="12" idx="2"/>
            </p:cNvCxnSpPr>
            <p:nvPr/>
          </p:nvCxnSpPr>
          <p:spPr bwMode="auto">
            <a:xfrm flipV="1">
              <a:off x="5549" y="11541"/>
              <a:ext cx="303" cy="376"/>
            </a:xfrm>
            <a:prstGeom prst="straightConnector1">
              <a:avLst/>
            </a:prstGeom>
            <a:noFill/>
            <a:ln w="28575">
              <a:solidFill>
                <a:srgbClr val="000000"/>
              </a:solidFill>
              <a:round/>
              <a:headEnd/>
              <a:tailEnd/>
            </a:ln>
            <a:extLst>
              <a:ext uri="{909E8E84-426E-40DD-AFC4-6F175D3DCCD1}">
                <a14:hiddenFill xmlns:a14="http://schemas.microsoft.com/office/drawing/2010/main">
                  <a:noFill/>
                </a14:hiddenFill>
              </a:ext>
            </a:extLst>
          </p:spPr>
        </p:cxnSp>
        <p:cxnSp>
          <p:nvCxnSpPr>
            <p:cNvPr id="5126" name="_s5126"/>
            <p:cNvCxnSpPr>
              <a:cxnSpLocks noChangeShapeType="1"/>
              <a:stCxn id="13" idx="0"/>
              <a:endCxn id="12" idx="2"/>
            </p:cNvCxnSpPr>
            <p:nvPr/>
          </p:nvCxnSpPr>
          <p:spPr bwMode="auto">
            <a:xfrm rot="5400000" flipH="1" flipV="1">
              <a:off x="4289" y="10361"/>
              <a:ext cx="382" cy="2743"/>
            </a:xfrm>
            <a:prstGeom prst="bentConnector3">
              <a:avLst>
                <a:gd name="adj1" fmla="val 50000"/>
              </a:avLst>
            </a:prstGeom>
            <a:noFill/>
            <a:ln w="28575">
              <a:solidFill>
                <a:srgbClr val="000000"/>
              </a:solidFill>
              <a:miter lim="800000"/>
              <a:headEnd/>
              <a:tailEnd/>
            </a:ln>
            <a:extLst>
              <a:ext uri="{909E8E84-426E-40DD-AFC4-6F175D3DCCD1}">
                <a14:hiddenFill xmlns:a14="http://schemas.microsoft.com/office/drawing/2010/main">
                  <a:noFill/>
                </a14:hiddenFill>
              </a:ext>
            </a:extLst>
          </p:spPr>
        </p:cxnSp>
        <p:sp>
          <p:nvSpPr>
            <p:cNvPr id="12" name="_s5125"/>
            <p:cNvSpPr>
              <a:spLocks noChangeArrowheads="1"/>
            </p:cNvSpPr>
            <p:nvPr/>
          </p:nvSpPr>
          <p:spPr bwMode="auto">
            <a:xfrm>
              <a:off x="4163" y="10821"/>
              <a:ext cx="3376" cy="720"/>
            </a:xfrm>
            <a:prstGeom prst="roundRect">
              <a:avLst>
                <a:gd name="adj" fmla="val 16667"/>
              </a:avLst>
            </a:prstGeom>
            <a:solidFill>
              <a:srgbClr val="BBE0E3"/>
            </a:solidFill>
            <a:ln w="9525">
              <a:solidFill>
                <a:srgbClr val="000000"/>
              </a:solidFill>
              <a:round/>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1" i="1" u="none" strike="noStrike" cap="none" normalizeH="0" baseline="0" dirty="0" smtClean="0">
                  <a:ln>
                    <a:noFill/>
                  </a:ln>
                  <a:solidFill>
                    <a:srgbClr val="00000A"/>
                  </a:solidFill>
                  <a:effectLst/>
                  <a:latin typeface="Arial" pitchFamily="34" charset="0"/>
                  <a:ea typeface="Times New Roman" pitchFamily="18" charset="0"/>
                  <a:cs typeface="Arial" pitchFamily="34" charset="0"/>
                </a:rPr>
                <a:t>Правотворческая деятельность</a:t>
              </a:r>
              <a:endParaRPr kumimoji="0" lang="ru-RU"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_s5124"/>
            <p:cNvSpPr>
              <a:spLocks noChangeArrowheads="1"/>
            </p:cNvSpPr>
            <p:nvPr/>
          </p:nvSpPr>
          <p:spPr bwMode="auto">
            <a:xfrm>
              <a:off x="2076" y="11923"/>
              <a:ext cx="2065" cy="720"/>
            </a:xfrm>
            <a:prstGeom prst="roundRect">
              <a:avLst>
                <a:gd name="adj" fmla="val 16667"/>
              </a:avLst>
            </a:prstGeom>
            <a:solidFill>
              <a:srgbClr val="BBE0E3"/>
            </a:solidFill>
            <a:ln w="9525">
              <a:solidFill>
                <a:srgbClr val="000000"/>
              </a:solidFill>
              <a:round/>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ru-RU" altLang="ru-RU" sz="1400" b="1" dirty="0" smtClean="0">
                  <a:solidFill>
                    <a:srgbClr val="00000A"/>
                  </a:solidFill>
                  <a:latin typeface="Arial" pitchFamily="34" charset="0"/>
                  <a:ea typeface="Times New Roman" pitchFamily="18" charset="0"/>
                  <a:cs typeface="Arial" pitchFamily="34" charset="0"/>
                </a:rPr>
                <a:t>395 </a:t>
              </a:r>
              <a:r>
                <a:rPr kumimoji="0" lang="ru-RU" altLang="ru-RU" sz="1400" b="1" i="0" u="none" strike="noStrike" cap="none" normalizeH="0" baseline="0" dirty="0" smtClean="0">
                  <a:ln>
                    <a:noFill/>
                  </a:ln>
                  <a:solidFill>
                    <a:srgbClr val="00000A"/>
                  </a:solidFill>
                  <a:effectLst/>
                  <a:latin typeface="Arial" pitchFamily="34" charset="0"/>
                  <a:ea typeface="Times New Roman" pitchFamily="18" charset="0"/>
                  <a:cs typeface="Arial" pitchFamily="34" charset="0"/>
                </a:rPr>
                <a:t>постановлений главы НСГП</a:t>
              </a:r>
              <a:endParaRPr kumimoji="0" lang="ru-RU" altLang="ru-RU"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_s5123"/>
            <p:cNvSpPr>
              <a:spLocks noChangeArrowheads="1"/>
            </p:cNvSpPr>
            <p:nvPr/>
          </p:nvSpPr>
          <p:spPr bwMode="auto">
            <a:xfrm>
              <a:off x="4308" y="11917"/>
              <a:ext cx="2481" cy="720"/>
            </a:xfrm>
            <a:prstGeom prst="roundRect">
              <a:avLst>
                <a:gd name="adj" fmla="val 16667"/>
              </a:avLst>
            </a:prstGeom>
            <a:solidFill>
              <a:srgbClr val="BBE0E3"/>
            </a:solidFill>
            <a:ln w="9525">
              <a:solidFill>
                <a:srgbClr val="000000"/>
              </a:solidFill>
              <a:round/>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ru-RU" altLang="ru-RU" sz="1400" b="1" dirty="0" smtClean="0">
                  <a:solidFill>
                    <a:srgbClr val="00000A"/>
                  </a:solidFill>
                  <a:latin typeface="Arial" pitchFamily="34" charset="0"/>
                  <a:cs typeface="Arial" pitchFamily="34" charset="0"/>
                </a:rPr>
                <a:t>101</a:t>
              </a:r>
              <a:endParaRPr kumimoji="0" lang="ru-RU" altLang="ru-RU"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rgbClr val="00000A"/>
                  </a:solidFill>
                  <a:effectLst/>
                  <a:latin typeface="Arial" pitchFamily="34" charset="0"/>
                  <a:ea typeface="Times New Roman" pitchFamily="18" charset="0"/>
                  <a:cs typeface="Arial" pitchFamily="34" charset="0"/>
                </a:rPr>
                <a:t>Распоряжение по основной деятельности и </a:t>
              </a:r>
              <a:r>
                <a:rPr lang="ru-RU" altLang="ru-RU" sz="1400" b="1" dirty="0" smtClean="0">
                  <a:solidFill>
                    <a:srgbClr val="00000A"/>
                  </a:solidFill>
                  <a:latin typeface="Arial" pitchFamily="34" charset="0"/>
                  <a:ea typeface="Times New Roman" pitchFamily="18" charset="0"/>
                  <a:cs typeface="Arial" pitchFamily="34" charset="0"/>
                </a:rPr>
                <a:t>130</a:t>
              </a:r>
              <a:r>
                <a:rPr kumimoji="0" lang="ru-RU" altLang="ru-RU" sz="1400" b="1" i="0" u="none" strike="noStrike" cap="none" normalizeH="0" baseline="0" dirty="0" smtClean="0">
                  <a:ln>
                    <a:noFill/>
                  </a:ln>
                  <a:solidFill>
                    <a:srgbClr val="00000A"/>
                  </a:solidFill>
                  <a:effectLst/>
                  <a:latin typeface="Arial" pitchFamily="34" charset="0"/>
                  <a:ea typeface="Times New Roman" pitchFamily="18" charset="0"/>
                  <a:cs typeface="Arial" pitchFamily="34" charset="0"/>
                </a:rPr>
                <a:t> по кадровой работе</a:t>
              </a:r>
              <a:endParaRPr kumimoji="0" lang="ru-RU" altLang="ru-RU"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_s5122"/>
            <p:cNvSpPr>
              <a:spLocks noChangeArrowheads="1"/>
            </p:cNvSpPr>
            <p:nvPr/>
          </p:nvSpPr>
          <p:spPr bwMode="auto">
            <a:xfrm>
              <a:off x="6956" y="11901"/>
              <a:ext cx="1887" cy="720"/>
            </a:xfrm>
            <a:prstGeom prst="roundRect">
              <a:avLst>
                <a:gd name="adj" fmla="val 16667"/>
              </a:avLst>
            </a:prstGeom>
            <a:solidFill>
              <a:srgbClr val="BBE0E3"/>
            </a:solidFill>
            <a:ln w="9525">
              <a:solidFill>
                <a:srgbClr val="000000"/>
              </a:solidFill>
              <a:round/>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Arial" pitchFamily="34" charset="0"/>
                  <a:cs typeface="Arial" pitchFamily="34" charset="0"/>
                </a:rPr>
                <a:t>53 </a:t>
              </a:r>
              <a:r>
                <a:rPr kumimoji="0" lang="ru-RU" altLang="ru-RU" sz="1400" b="1" i="0" u="none" strike="noStrike" cap="none" normalizeH="0" baseline="0" dirty="0" smtClean="0">
                  <a:ln>
                    <a:noFill/>
                  </a:ln>
                  <a:solidFill>
                    <a:srgbClr val="00000A"/>
                  </a:solidFill>
                  <a:effectLst/>
                  <a:latin typeface="Arial" pitchFamily="34" charset="0"/>
                  <a:ea typeface="Times New Roman" pitchFamily="18" charset="0"/>
                  <a:cs typeface="Arial" pitchFamily="34" charset="0"/>
                </a:rPr>
                <a:t>решения Думы НСГП</a:t>
              </a:r>
              <a:endParaRPr kumimoji="0" lang="ru-RU" altLang="ru-RU" sz="1400" b="0" i="0" u="none" strike="noStrike" cap="none" normalizeH="0" baseline="0" dirty="0" smtClean="0">
                <a:ln>
                  <a:noFill/>
                </a:ln>
                <a:solidFill>
                  <a:schemeClr val="tx1"/>
                </a:solidFill>
                <a:effectLst/>
                <a:latin typeface="Arial" pitchFamily="34" charset="0"/>
                <a:cs typeface="Arial" pitchFamily="34" charset="0"/>
              </a:endParaRPr>
            </a:p>
          </p:txBody>
        </p:sp>
      </p:grpSp>
      <p:pic>
        <p:nvPicPr>
          <p:cNvPr id="10" name="Рисунок 9"/>
          <p:cNvPicPr>
            <a:picLocks noChangeAspect="1"/>
          </p:cNvPicPr>
          <p:nvPr/>
        </p:nvPicPr>
        <p:blipFill rotWithShape="1">
          <a:blip r:embed="rId2"/>
          <a:srcRect l="31784" t="21000" r="29367" b="6759"/>
          <a:stretch/>
        </p:blipFill>
        <p:spPr>
          <a:xfrm>
            <a:off x="312038" y="1372700"/>
            <a:ext cx="3213520" cy="4754681"/>
          </a:xfrm>
          <a:prstGeom prst="rect">
            <a:avLst/>
          </a:prstGeom>
        </p:spPr>
      </p:pic>
    </p:spTree>
    <p:extLst>
      <p:ext uri="{BB962C8B-B14F-4D97-AF65-F5344CB8AC3E}">
        <p14:creationId xmlns:p14="http://schemas.microsoft.com/office/powerpoint/2010/main" val="1870535693"/>
      </p:ext>
    </p:extLst>
  </p:cSld>
  <p:clrMapOvr>
    <a:masterClrMapping/>
  </p:clrMapOvr>
  <p:transition spd="slow">
    <p:pull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85720" y="428604"/>
            <a:ext cx="8572560" cy="769441"/>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4400" b="1" dirty="0" smtClean="0">
                <a:solidFill>
                  <a:schemeClr val="accent2"/>
                </a:solidFill>
                <a:latin typeface="Times New Roman"/>
                <a:ea typeface="Times New Roman"/>
              </a:rPr>
              <a:t>правотворческий процесс</a:t>
            </a:r>
            <a:endParaRPr lang="ru-RU" sz="4400" b="1" cap="all" dirty="0">
              <a:ln w="9000" cmpd="sng">
                <a:solidFill>
                  <a:schemeClr val="accent4">
                    <a:shade val="50000"/>
                    <a:satMod val="120000"/>
                  </a:schemeClr>
                </a:solidFill>
                <a:prstDash val="solid"/>
              </a:ln>
              <a:solidFill>
                <a:schemeClr val="accent2"/>
              </a:solidFill>
              <a:effectLst>
                <a:reflection blurRad="12700" stA="28000" endPos="45000" dist="1000" dir="5400000" sy="-100000" algn="bl" rotWithShape="0"/>
              </a:effectLst>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1010" y="1626648"/>
            <a:ext cx="2840359" cy="4235672"/>
          </a:xfrm>
          <a:prstGeom prst="rect">
            <a:avLst/>
          </a:prstGeom>
          <a:noFill/>
          <a:scene3d>
            <a:camera prst="orthographicFront"/>
            <a:lightRig rig="threePt" dir="t"/>
          </a:scene3d>
          <a:sp3d>
            <a:bevelT prst="slope"/>
          </a:sp3d>
        </p:spPr>
      </p:pic>
      <p:sp>
        <p:nvSpPr>
          <p:cNvPr id="2"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pSp>
        <p:nvGrpSpPr>
          <p:cNvPr id="6" name="Organization Chart 1"/>
          <p:cNvGrpSpPr>
            <a:grpSpLocks/>
          </p:cNvGrpSpPr>
          <p:nvPr/>
        </p:nvGrpSpPr>
        <p:grpSpPr bwMode="auto">
          <a:xfrm>
            <a:off x="3491880" y="1340768"/>
            <a:ext cx="4715594" cy="5066964"/>
            <a:chOff x="6054" y="9301"/>
            <a:chExt cx="6459" cy="2111"/>
          </a:xfrm>
        </p:grpSpPr>
        <p:sp>
          <p:nvSpPr>
            <p:cNvPr id="7" name="_s4101"/>
            <p:cNvSpPr>
              <a:spLocks noChangeArrowheads="1"/>
            </p:cNvSpPr>
            <p:nvPr/>
          </p:nvSpPr>
          <p:spPr bwMode="auto">
            <a:xfrm>
              <a:off x="6054" y="9781"/>
              <a:ext cx="2251" cy="720"/>
            </a:xfrm>
            <a:prstGeom prst="roundRect">
              <a:avLst>
                <a:gd name="adj" fmla="val 16667"/>
              </a:avLst>
            </a:prstGeom>
            <a:ln>
              <a:headEnd/>
              <a:tailEnd/>
            </a:ln>
          </p:spPr>
          <p:style>
            <a:lnRef idx="1">
              <a:schemeClr val="accent5"/>
            </a:lnRef>
            <a:fillRef idx="2">
              <a:schemeClr val="accent5"/>
            </a:fillRef>
            <a:effectRef idx="1">
              <a:schemeClr val="accent5"/>
            </a:effectRef>
            <a:fontRef idx="minor">
              <a:schemeClr val="dk1"/>
            </a:fontRef>
          </p:style>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Проведено </a:t>
              </a:r>
              <a:r>
                <a:rPr lang="ru-RU" altLang="ru-RU" sz="1600" b="1" dirty="0" smtClean="0">
                  <a:solidFill>
                    <a:schemeClr val="tx1"/>
                  </a:solidFill>
                  <a:latin typeface="Arial" pitchFamily="34" charset="0"/>
                  <a:ea typeface="Times New Roman" pitchFamily="18" charset="0"/>
                  <a:cs typeface="Arial" pitchFamily="34" charset="0"/>
                </a:rPr>
                <a:t>15</a:t>
              </a:r>
              <a:r>
                <a:rPr kumimoji="0" lang="ru-RU" altLang="ru-RU"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публичных слушаний</a:t>
              </a:r>
              <a:endParaRPr kumimoji="0" lang="ru-RU"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_s4100"/>
            <p:cNvSpPr>
              <a:spLocks noChangeArrowheads="1"/>
            </p:cNvSpPr>
            <p:nvPr/>
          </p:nvSpPr>
          <p:spPr bwMode="auto">
            <a:xfrm>
              <a:off x="9859" y="9301"/>
              <a:ext cx="2654" cy="720"/>
            </a:xfrm>
            <a:prstGeom prst="roundRect">
              <a:avLst>
                <a:gd name="adj" fmla="val 16667"/>
              </a:avLst>
            </a:prstGeom>
            <a:ln>
              <a:headEnd/>
              <a:tailEnd/>
            </a:ln>
          </p:spPr>
          <p:style>
            <a:lnRef idx="1">
              <a:schemeClr val="accent5"/>
            </a:lnRef>
            <a:fillRef idx="2">
              <a:schemeClr val="accent5"/>
            </a:fillRef>
            <a:effectRef idx="1">
              <a:schemeClr val="accent5"/>
            </a:effectRef>
            <a:fontRef idx="minor">
              <a:schemeClr val="dk1"/>
            </a:fontRef>
          </p:style>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rgbClr val="00000A"/>
                  </a:solidFill>
                  <a:effectLst/>
                  <a:latin typeface="Arial" pitchFamily="34" charset="0"/>
                  <a:ea typeface="Times New Roman" pitchFamily="18" charset="0"/>
                  <a:cs typeface="Arial" pitchFamily="34" charset="0"/>
                </a:rPr>
                <a:t>внесение изменений в правила землепользования и застройки НСГП</a:t>
              </a:r>
              <a:endParaRPr kumimoji="0" lang="ru-RU" altLang="ru-RU"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_s4099"/>
            <p:cNvSpPr>
              <a:spLocks noChangeArrowheads="1"/>
            </p:cNvSpPr>
            <p:nvPr/>
          </p:nvSpPr>
          <p:spPr bwMode="auto">
            <a:xfrm>
              <a:off x="9859" y="10074"/>
              <a:ext cx="2654" cy="720"/>
            </a:xfrm>
            <a:prstGeom prst="roundRect">
              <a:avLst>
                <a:gd name="adj" fmla="val 16667"/>
              </a:avLst>
            </a:prstGeom>
            <a:ln>
              <a:headEnd/>
              <a:tailEnd/>
            </a:ln>
          </p:spPr>
          <p:style>
            <a:lnRef idx="1">
              <a:schemeClr val="accent5"/>
            </a:lnRef>
            <a:fillRef idx="2">
              <a:schemeClr val="accent5"/>
            </a:fillRef>
            <a:effectRef idx="1">
              <a:schemeClr val="accent5"/>
            </a:effectRef>
            <a:fontRef idx="minor">
              <a:schemeClr val="dk1"/>
            </a:fontRef>
          </p:style>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rgbClr val="00000A"/>
                  </a:solidFill>
                  <a:effectLst/>
                  <a:latin typeface="Arial" pitchFamily="34" charset="0"/>
                  <a:ea typeface="Times New Roman" pitchFamily="18" charset="0"/>
                  <a:cs typeface="Arial" pitchFamily="34" charset="0"/>
                </a:rPr>
                <a:t>внесение изменений и дополнений в Устав НСГП</a:t>
              </a:r>
              <a:endParaRPr kumimoji="0" lang="ru-RU" altLang="ru-RU"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_s4098"/>
            <p:cNvSpPr>
              <a:spLocks noChangeArrowheads="1"/>
            </p:cNvSpPr>
            <p:nvPr/>
          </p:nvSpPr>
          <p:spPr bwMode="auto">
            <a:xfrm>
              <a:off x="9859" y="10897"/>
              <a:ext cx="2654" cy="515"/>
            </a:xfrm>
            <a:prstGeom prst="roundRect">
              <a:avLst>
                <a:gd name="adj" fmla="val 16667"/>
              </a:avLst>
            </a:prstGeom>
            <a:ln>
              <a:headEnd/>
              <a:tailEnd/>
            </a:ln>
          </p:spPr>
          <p:style>
            <a:lnRef idx="1">
              <a:schemeClr val="accent5"/>
            </a:lnRef>
            <a:fillRef idx="2">
              <a:schemeClr val="accent5"/>
            </a:fillRef>
            <a:effectRef idx="1">
              <a:schemeClr val="accent5"/>
            </a:effectRef>
            <a:fontRef idx="minor">
              <a:schemeClr val="dk1"/>
            </a:fontRef>
          </p:style>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rgbClr val="00000A"/>
                  </a:solidFill>
                  <a:effectLst/>
                  <a:latin typeface="Arial" pitchFamily="34" charset="0"/>
                  <a:ea typeface="Times New Roman" pitchFamily="18" charset="0"/>
                  <a:cs typeface="Arial" pitchFamily="34" charset="0"/>
                </a:rPr>
                <a:t>о бюджете НСГП</a:t>
              </a:r>
              <a:endParaRPr kumimoji="0" lang="ru-RU" altLang="ru-RU" sz="1400" b="0" i="0" u="none" strike="noStrike" cap="none" normalizeH="0" baseline="0" dirty="0" smtClean="0">
                <a:ln>
                  <a:noFill/>
                </a:ln>
                <a:solidFill>
                  <a:schemeClr val="tx1"/>
                </a:solidFill>
                <a:effectLst/>
                <a:latin typeface="Arial" pitchFamily="34" charset="0"/>
                <a:cs typeface="Arial" pitchFamily="34" charset="0"/>
              </a:endParaRPr>
            </a:p>
          </p:txBody>
        </p:sp>
      </p:grpSp>
      <p:cxnSp>
        <p:nvCxnSpPr>
          <p:cNvPr id="11" name="Прямая со стрелкой 10"/>
          <p:cNvCxnSpPr/>
          <p:nvPr/>
        </p:nvCxnSpPr>
        <p:spPr>
          <a:xfrm flipV="1">
            <a:off x="5076056" y="2348234"/>
            <a:ext cx="1080120" cy="5767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p:nvPr/>
        </p:nvCxnSpPr>
        <p:spPr>
          <a:xfrm>
            <a:off x="5017486" y="3355699"/>
            <a:ext cx="1138690" cy="4333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p:nvPr/>
        </p:nvCxnSpPr>
        <p:spPr>
          <a:xfrm>
            <a:off x="5076056" y="3789040"/>
            <a:ext cx="1080120" cy="19442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313467"/>
      </p:ext>
    </p:extLst>
  </p:cSld>
  <p:clrMapOvr>
    <a:masterClrMapping/>
  </p:clrMapOvr>
  <p:transition spd="slow">
    <p:pull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85720" y="469170"/>
            <a:ext cx="8572560" cy="769441"/>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4400" b="1" dirty="0" smtClean="0">
                <a:solidFill>
                  <a:schemeClr val="accent2"/>
                </a:solidFill>
                <a:latin typeface="Times New Roman"/>
                <a:ea typeface="Times New Roman"/>
              </a:rPr>
              <a:t>Судебная практика</a:t>
            </a:r>
            <a:endParaRPr lang="ru-RU" sz="4400" b="1" cap="all" dirty="0">
              <a:ln w="9000" cmpd="sng">
                <a:solidFill>
                  <a:schemeClr val="accent4">
                    <a:shade val="50000"/>
                    <a:satMod val="120000"/>
                  </a:schemeClr>
                </a:solidFill>
                <a:prstDash val="solid"/>
              </a:ln>
              <a:solidFill>
                <a:schemeClr val="accent2"/>
              </a:solidFill>
              <a:effectLst>
                <a:reflection blurRad="12700" stA="28000" endPos="45000" dist="1000" dir="5400000" sy="-100000" algn="bl" rotWithShape="0"/>
              </a:effectLst>
            </a:endParaRPr>
          </a:p>
        </p:txBody>
      </p:sp>
      <p:sp>
        <p:nvSpPr>
          <p:cNvPr id="2"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 name="Прямоугольник 5"/>
          <p:cNvSpPr/>
          <p:nvPr/>
        </p:nvSpPr>
        <p:spPr>
          <a:xfrm>
            <a:off x="5329888" y="1620270"/>
            <a:ext cx="3528392" cy="3354765"/>
          </a:xfrm>
          <a:prstGeom prst="rect">
            <a:avLst/>
          </a:prstGeom>
        </p:spPr>
        <p:txBody>
          <a:bodyPr wrap="square">
            <a:spAutoFit/>
          </a:bodyPr>
          <a:lstStyle/>
          <a:p>
            <a:pPr algn="just">
              <a:spcAft>
                <a:spcPts val="0"/>
              </a:spcAft>
            </a:pPr>
            <a:endParaRPr lang="ru-RU" dirty="0">
              <a:latin typeface="Times New Roman" panose="02020603050405020304" pitchFamily="18" charset="0"/>
              <a:ea typeface="Times New Roman" panose="02020603050405020304" pitchFamily="18" charset="0"/>
            </a:endParaRPr>
          </a:p>
          <a:p>
            <a:pPr algn="just">
              <a:spcAft>
                <a:spcPts val="0"/>
              </a:spcAft>
            </a:pPr>
            <a:endParaRPr lang="ru-RU" dirty="0" smtClean="0">
              <a:latin typeface="Times New Roman" panose="02020603050405020304" pitchFamily="18" charset="0"/>
              <a:ea typeface="Times New Roman" panose="02020603050405020304" pitchFamily="18" charset="0"/>
            </a:endParaRPr>
          </a:p>
          <a:p>
            <a:pPr algn="just">
              <a:spcAft>
                <a:spcPts val="0"/>
              </a:spcAft>
            </a:pPr>
            <a:endParaRPr lang="ru-RU" dirty="0">
              <a:latin typeface="Times New Roman" panose="02020603050405020304" pitchFamily="18" charset="0"/>
              <a:ea typeface="Times New Roman" panose="02020603050405020304" pitchFamily="18" charset="0"/>
            </a:endParaRPr>
          </a:p>
          <a:p>
            <a:pPr algn="ctr">
              <a:spcAft>
                <a:spcPts val="0"/>
              </a:spcAft>
            </a:pPr>
            <a:r>
              <a:rPr lang="ru-RU" sz="2000" dirty="0" smtClean="0">
                <a:solidFill>
                  <a:srgbClr val="00B0F0"/>
                </a:solidFill>
                <a:latin typeface="Times New Roman" panose="02020603050405020304" pitchFamily="18" charset="0"/>
                <a:ea typeface="Times New Roman" panose="02020603050405020304" pitchFamily="18" charset="0"/>
              </a:rPr>
              <a:t>Администрация </a:t>
            </a:r>
            <a:r>
              <a:rPr lang="ru-RU" sz="2000" dirty="0">
                <a:solidFill>
                  <a:srgbClr val="00B0F0"/>
                </a:solidFill>
                <a:latin typeface="Times New Roman" panose="02020603050405020304" pitchFamily="18" charset="0"/>
                <a:ea typeface="Times New Roman" panose="02020603050405020304" pitchFamily="18" charset="0"/>
              </a:rPr>
              <a:t>в </a:t>
            </a:r>
            <a:r>
              <a:rPr lang="ru-RU" sz="2000" dirty="0" smtClean="0">
                <a:solidFill>
                  <a:srgbClr val="00B0F0"/>
                </a:solidFill>
                <a:latin typeface="Times New Roman" panose="02020603050405020304" pitchFamily="18" charset="0"/>
                <a:ea typeface="Times New Roman" panose="02020603050405020304" pitchFamily="18" charset="0"/>
              </a:rPr>
              <a:t>2021 </a:t>
            </a:r>
            <a:r>
              <a:rPr lang="ru-RU" sz="2000" dirty="0">
                <a:solidFill>
                  <a:srgbClr val="00B0F0"/>
                </a:solidFill>
                <a:latin typeface="Times New Roman" panose="02020603050405020304" pitchFamily="18" charset="0"/>
                <a:ea typeface="Times New Roman" panose="02020603050405020304" pitchFamily="18" charset="0"/>
              </a:rPr>
              <a:t>году также </a:t>
            </a:r>
            <a:r>
              <a:rPr lang="ru-RU" sz="2000" dirty="0" smtClean="0">
                <a:solidFill>
                  <a:srgbClr val="00B0F0"/>
                </a:solidFill>
                <a:latin typeface="Times New Roman" panose="02020603050405020304" pitchFamily="18" charset="0"/>
                <a:ea typeface="Times New Roman" panose="02020603050405020304" pitchFamily="18" charset="0"/>
              </a:rPr>
              <a:t>участвовала в трёх </a:t>
            </a:r>
            <a:r>
              <a:rPr lang="ru-RU" sz="2000" dirty="0">
                <a:solidFill>
                  <a:srgbClr val="00B0F0"/>
                </a:solidFill>
                <a:latin typeface="Times New Roman" panose="02020603050405020304" pitchFamily="18" charset="0"/>
                <a:ea typeface="Times New Roman" panose="02020603050405020304" pitchFamily="18" charset="0"/>
              </a:rPr>
              <a:t>судебных заседаниях третьими лицами. </a:t>
            </a:r>
            <a:r>
              <a:rPr lang="ru-RU" sz="2000" dirty="0" smtClean="0">
                <a:solidFill>
                  <a:srgbClr val="00B0F0"/>
                </a:solidFill>
                <a:latin typeface="Times New Roman" panose="02020603050405020304" pitchFamily="18" charset="0"/>
                <a:ea typeface="Times New Roman" panose="02020603050405020304" pitchFamily="18" charset="0"/>
              </a:rPr>
              <a:t>В 2021 </a:t>
            </a:r>
            <a:r>
              <a:rPr lang="ru-RU" sz="2000" dirty="0">
                <a:solidFill>
                  <a:srgbClr val="00B0F0"/>
                </a:solidFill>
                <a:latin typeface="Times New Roman" panose="02020603050405020304" pitchFamily="18" charset="0"/>
                <a:ea typeface="Times New Roman" panose="02020603050405020304" pitchFamily="18" charset="0"/>
              </a:rPr>
              <a:t>году направлены </a:t>
            </a:r>
            <a:r>
              <a:rPr lang="ru-RU" sz="2000" dirty="0" smtClean="0">
                <a:solidFill>
                  <a:srgbClr val="00B0F0"/>
                </a:solidFill>
                <a:latin typeface="Times New Roman" panose="02020603050405020304" pitchFamily="18" charset="0"/>
                <a:ea typeface="Times New Roman" panose="02020603050405020304" pitchFamily="18" charset="0"/>
              </a:rPr>
              <a:t>более 40 претензий физическим и юридическим лицам.</a:t>
            </a:r>
          </a:p>
          <a:p>
            <a:pPr algn="just">
              <a:spcAft>
                <a:spcPts val="0"/>
              </a:spcAft>
            </a:pPr>
            <a:r>
              <a:rPr lang="ru-RU" dirty="0">
                <a:latin typeface="Times New Roman" panose="02020603050405020304" pitchFamily="18" charset="0"/>
                <a:ea typeface="Times New Roman" panose="02020603050405020304" pitchFamily="18" charset="0"/>
              </a:rPr>
              <a:t>	 </a:t>
            </a:r>
            <a:endParaRPr lang="ru-RU" sz="1600" dirty="0">
              <a:effectLst/>
              <a:latin typeface="Times New Roman" panose="02020603050405020304" pitchFamily="18" charset="0"/>
              <a:ea typeface="Times New Roman" panose="02020603050405020304" pitchFamily="18" charset="0"/>
            </a:endParaRPr>
          </a:p>
        </p:txBody>
      </p:sp>
      <p:sp>
        <p:nvSpPr>
          <p:cNvPr id="7" name="Прямоугольник 6"/>
          <p:cNvSpPr/>
          <p:nvPr/>
        </p:nvSpPr>
        <p:spPr>
          <a:xfrm>
            <a:off x="467544" y="1427029"/>
            <a:ext cx="4572000" cy="1631216"/>
          </a:xfrm>
          <a:prstGeom prst="rect">
            <a:avLst/>
          </a:prstGeom>
        </p:spPr>
        <p:txBody>
          <a:bodyPr>
            <a:spAutoFit/>
          </a:bodyPr>
          <a:lstStyle/>
          <a:p>
            <a:pPr algn="just">
              <a:spcAft>
                <a:spcPts val="0"/>
              </a:spcAft>
            </a:pPr>
            <a:r>
              <a:rPr lang="ru-RU" sz="2000" dirty="0">
                <a:solidFill>
                  <a:srgbClr val="00B0F0"/>
                </a:solidFill>
                <a:latin typeface="Times New Roman" panose="02020603050405020304" pitchFamily="18" charset="0"/>
                <a:ea typeface="Times New Roman" panose="02020603050405020304" pitchFamily="18" charset="0"/>
              </a:rPr>
              <a:t>Администрацией Нижнесергинского городского поселения в </a:t>
            </a:r>
            <a:r>
              <a:rPr lang="ru-RU" sz="2000" dirty="0" smtClean="0">
                <a:solidFill>
                  <a:srgbClr val="00B0F0"/>
                </a:solidFill>
                <a:latin typeface="Times New Roman" panose="02020603050405020304" pitchFamily="18" charset="0"/>
                <a:ea typeface="Times New Roman" panose="02020603050405020304" pitchFamily="18" charset="0"/>
              </a:rPr>
              <a:t>2021 году </a:t>
            </a:r>
            <a:r>
              <a:rPr lang="ru-RU" sz="2000" dirty="0">
                <a:solidFill>
                  <a:srgbClr val="00B0F0"/>
                </a:solidFill>
                <a:latin typeface="Times New Roman" panose="02020603050405020304" pitchFamily="18" charset="0"/>
                <a:ea typeface="Times New Roman" panose="02020603050405020304" pitchFamily="18" charset="0"/>
              </a:rPr>
              <a:t>было принято участие более чем в </a:t>
            </a:r>
            <a:r>
              <a:rPr lang="ru-RU" sz="2000" b="1" dirty="0" smtClean="0">
                <a:latin typeface="Times New Roman" panose="02020603050405020304" pitchFamily="18" charset="0"/>
                <a:ea typeface="Times New Roman" panose="02020603050405020304" pitchFamily="18" charset="0"/>
              </a:rPr>
              <a:t>100 </a:t>
            </a:r>
            <a:r>
              <a:rPr lang="ru-RU" sz="2000" dirty="0" smtClean="0">
                <a:solidFill>
                  <a:srgbClr val="00B0F0"/>
                </a:solidFill>
                <a:latin typeface="Times New Roman" panose="02020603050405020304" pitchFamily="18" charset="0"/>
                <a:ea typeface="Times New Roman" panose="02020603050405020304" pitchFamily="18" charset="0"/>
              </a:rPr>
              <a:t>судебных </a:t>
            </a:r>
            <a:r>
              <a:rPr lang="ru-RU" sz="2000" dirty="0">
                <a:solidFill>
                  <a:srgbClr val="00B0F0"/>
                </a:solidFill>
                <a:latin typeface="Times New Roman" panose="02020603050405020304" pitchFamily="18" charset="0"/>
                <a:ea typeface="Times New Roman" panose="02020603050405020304" pitchFamily="18" charset="0"/>
              </a:rPr>
              <a:t>заседаний как с </a:t>
            </a:r>
            <a:r>
              <a:rPr lang="ru-RU" sz="2000" dirty="0" smtClean="0">
                <a:solidFill>
                  <a:srgbClr val="00B0F0"/>
                </a:solidFill>
                <a:latin typeface="Times New Roman" panose="02020603050405020304" pitchFamily="18" charset="0"/>
                <a:ea typeface="Times New Roman" panose="02020603050405020304" pitchFamily="18" charset="0"/>
              </a:rPr>
              <a:t>физическими </a:t>
            </a:r>
            <a:r>
              <a:rPr lang="ru-RU" sz="2000" dirty="0">
                <a:solidFill>
                  <a:srgbClr val="00B0F0"/>
                </a:solidFill>
                <a:latin typeface="Times New Roman" panose="02020603050405020304" pitchFamily="18" charset="0"/>
                <a:ea typeface="Times New Roman" panose="02020603050405020304" pitchFamily="18" charset="0"/>
              </a:rPr>
              <a:t>лицами, так и с юридическими. </a:t>
            </a:r>
          </a:p>
        </p:txBody>
      </p:sp>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3246663"/>
            <a:ext cx="4427984" cy="3224128"/>
          </a:xfrm>
          <a:prstGeom prst="rect">
            <a:avLst/>
          </a:prstGeom>
        </p:spPr>
      </p:pic>
    </p:spTree>
    <p:extLst>
      <p:ext uri="{BB962C8B-B14F-4D97-AF65-F5344CB8AC3E}">
        <p14:creationId xmlns:p14="http://schemas.microsoft.com/office/powerpoint/2010/main" val="3593522397"/>
      </p:ext>
    </p:extLst>
  </p:cSld>
  <p:clrMapOvr>
    <a:masterClrMapping/>
  </p:clrMapOvr>
  <p:transition spd="slow">
    <p:pull dir="u"/>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праведливость">
  <a:themeElements>
    <a:clrScheme name="Справедливость">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Справедливость">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Справедливость">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Slice</Template>
  <TotalTime>11923</TotalTime>
  <Words>3701</Words>
  <Application>Microsoft Office PowerPoint</Application>
  <PresentationFormat>Экран (4:3)</PresentationFormat>
  <Paragraphs>380</Paragraphs>
  <Slides>64</Slides>
  <Notes>2</Notes>
  <HiddenSlides>0</HiddenSlides>
  <MMClips>0</MMClips>
  <ScaleCrop>false</ScaleCrop>
  <HeadingPairs>
    <vt:vector size="8" baseType="variant">
      <vt:variant>
        <vt:lpstr>Использованные шрифты</vt:lpstr>
      </vt:variant>
      <vt:variant>
        <vt:i4>13</vt:i4>
      </vt:variant>
      <vt:variant>
        <vt:lpstr>Тема</vt:lpstr>
      </vt:variant>
      <vt:variant>
        <vt:i4>1</vt:i4>
      </vt:variant>
      <vt:variant>
        <vt:lpstr>Внедренные серверы OLE</vt:lpstr>
      </vt:variant>
      <vt:variant>
        <vt:i4>1</vt:i4>
      </vt:variant>
      <vt:variant>
        <vt:lpstr>Заголовки слайдов</vt:lpstr>
      </vt:variant>
      <vt:variant>
        <vt:i4>64</vt:i4>
      </vt:variant>
    </vt:vector>
  </HeadingPairs>
  <TitlesOfParts>
    <vt:vector size="79" baseType="lpstr">
      <vt:lpstr>a_FuturicaLt</vt:lpstr>
      <vt:lpstr>Aharoni</vt:lpstr>
      <vt:lpstr>AngsanaUPC</vt:lpstr>
      <vt:lpstr>Arial</vt:lpstr>
      <vt:lpstr>Calibri</vt:lpstr>
      <vt:lpstr>Cambria</vt:lpstr>
      <vt:lpstr>Franklin Gothic Book</vt:lpstr>
      <vt:lpstr>Perpetua</vt:lpstr>
      <vt:lpstr>Symbol</vt:lpstr>
      <vt:lpstr>Times New Roman</vt:lpstr>
      <vt:lpstr>UkrainianTextBook</vt:lpstr>
      <vt:lpstr>Wingdings</vt:lpstr>
      <vt:lpstr>Wingdings 2</vt:lpstr>
      <vt:lpstr>Справедливость</vt:lpstr>
      <vt:lpstr>Диаграмма</vt:lpstr>
      <vt:lpstr>Презентация PowerPoint</vt:lpstr>
      <vt:lpstr>Презентация PowerPoint</vt:lpstr>
      <vt:lpstr>РУКОВОДСТВО К ДЕЙСТВИЮ</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Татьяна</dc:creator>
  <cp:lastModifiedBy>L K</cp:lastModifiedBy>
  <cp:revision>1182</cp:revision>
  <cp:lastPrinted>2015-04-30T04:38:05Z</cp:lastPrinted>
  <dcterms:created xsi:type="dcterms:W3CDTF">2015-04-04T05:55:33Z</dcterms:created>
  <dcterms:modified xsi:type="dcterms:W3CDTF">2022-04-14T12:04:38Z</dcterms:modified>
</cp:coreProperties>
</file>