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72" r:id="rId1"/>
    <p:sldMasterId id="2147483681" r:id="rId2"/>
  </p:sldMasterIdLst>
  <p:notesMasterIdLst>
    <p:notesMasterId r:id="rId4"/>
  </p:notesMasterIdLst>
  <p:handoutMasterIdLst>
    <p:handoutMasterId r:id="rId5"/>
  </p:handoutMasterIdLst>
  <p:sldIdLst>
    <p:sldId id="354" r:id="rId3"/>
  </p:sldIdLst>
  <p:sldSz cx="9144000" cy="5143500" type="screen16x9"/>
  <p:notesSz cx="6797675" cy="9926638"/>
  <p:embeddedFontLst>
    <p:embeddedFont>
      <p:font typeface="PT Serif" panose="020B0604020202020204" charset="-52"/>
      <p:regular r:id="rId6"/>
      <p:bold r:id="rId7"/>
      <p:italic r:id="rId8"/>
      <p:boldItalic r:id="rId9"/>
    </p:embeddedFont>
    <p:embeddedFont>
      <p:font typeface="Trebuchet MS" panose="020B0603020202020204" pitchFamily="34" charset="0"/>
      <p:regular r:id="rId10"/>
      <p:bold r:id="rId11"/>
      <p:italic r:id="rId12"/>
      <p:boldItalic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й Чернов" initials="АЧ" lastIdx="1" clrIdx="0">
    <p:extLst/>
  </p:cmAuthor>
  <p:cmAuthor id="2" name="Аминова Лилия Саяровна" initials=" АЛС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94"/>
    <a:srgbClr val="FFC715"/>
    <a:srgbClr val="9B6D11"/>
    <a:srgbClr val="A59D07"/>
    <a:srgbClr val="1B47A9"/>
    <a:srgbClr val="256569"/>
    <a:srgbClr val="B6D2EC"/>
    <a:srgbClr val="FD8E7B"/>
    <a:srgbClr val="E6C686"/>
    <a:srgbClr val="DF9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7102A9-8310-4765-A935-A1911B00CA55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1619" autoAdjust="0"/>
  </p:normalViewPr>
  <p:slideViewPr>
    <p:cSldViewPr>
      <p:cViewPr varScale="1">
        <p:scale>
          <a:sx n="154" d="100"/>
          <a:sy n="154" d="100"/>
        </p:scale>
        <p:origin x="714" y="126"/>
      </p:cViewPr>
      <p:guideLst>
        <p:guide orient="horz" pos="1620"/>
        <p:guide pos="2880"/>
        <p:guide orient="horz" pos="1720"/>
      </p:guideLst>
    </p:cSldViewPr>
  </p:slideViewPr>
  <p:outlineViewPr>
    <p:cViewPr>
      <p:scale>
        <a:sx n="33" d="100"/>
        <a:sy n="33" d="100"/>
      </p:scale>
      <p:origin x="48" y="21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400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72457-58EF-4148-A16B-82413FC95D0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C8C91-DA98-48BA-8FD7-546746BDA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98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F920-D653-4C4F-A838-A8C31DCFACB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4DAA-301E-48B1-AACA-8F21E3D14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710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2160" y="843558"/>
            <a:ext cx="5686040" cy="1800200"/>
          </a:xfrm>
        </p:spPr>
        <p:txBody>
          <a:bodyPr>
            <a:normAutofit/>
          </a:bodyPr>
          <a:lstStyle>
            <a:lvl1pPr algn="l">
              <a:defRPr sz="2800" b="0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579862"/>
            <a:ext cx="3672408" cy="108012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DB1DFDA1-EF7B-4B94-864C-3366B4B17D21}" type="datetime1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772200" y="3435846"/>
            <a:ext cx="36000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90" y="843558"/>
            <a:ext cx="1358446" cy="151216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40110" y="2375527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latin typeface="PT Serif" panose="020A0603040505020204" pitchFamily="18" charset="-52"/>
                <a:ea typeface="PT Serif" panose="020A0603040505020204" pitchFamily="18" charset="-52"/>
              </a:rPr>
              <a:t>www.roskazna.ru</a:t>
            </a:r>
            <a:endParaRPr lang="ru-RU" sz="1200" b="0" dirty="0"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7662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BAE45-1EC9-470D-B787-C9429DCAE83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669A-7B18-4B61-AF36-EFAC9FC50D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1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C9B2-5B76-495F-B510-63A0F6F25E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7A9C6-FCA5-4FFB-848B-22FB36DB99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18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850"/>
            </a:lvl1pPr>
            <a:lvl2pPr>
              <a:defRPr sz="2475"/>
            </a:lvl2pPr>
            <a:lvl3pPr>
              <a:defRPr sz="2100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2325" indent="0">
              <a:buNone/>
              <a:defRPr sz="1050"/>
            </a:lvl2pPr>
            <a:lvl3pPr marL="804650" indent="0">
              <a:buNone/>
              <a:defRPr sz="900"/>
            </a:lvl3pPr>
            <a:lvl4pPr marL="1206974" indent="0">
              <a:buNone/>
              <a:defRPr sz="825"/>
            </a:lvl4pPr>
            <a:lvl5pPr marL="1609298" indent="0">
              <a:buNone/>
              <a:defRPr sz="825"/>
            </a:lvl5pPr>
            <a:lvl6pPr marL="2011623" indent="0">
              <a:buNone/>
              <a:defRPr sz="825"/>
            </a:lvl6pPr>
            <a:lvl7pPr marL="2413948" indent="0">
              <a:buNone/>
              <a:defRPr sz="825"/>
            </a:lvl7pPr>
            <a:lvl8pPr marL="2816272" indent="0">
              <a:buNone/>
              <a:defRPr sz="825"/>
            </a:lvl8pPr>
            <a:lvl9pPr marL="3218597" indent="0">
              <a:buNone/>
              <a:defRPr sz="82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C76A7-6423-4A03-A1E3-82AE661C4CB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B797-2235-425A-8199-9857682F87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06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850"/>
            </a:lvl1pPr>
            <a:lvl2pPr marL="402325" indent="0">
              <a:buNone/>
              <a:defRPr sz="2475"/>
            </a:lvl2pPr>
            <a:lvl3pPr marL="804650" indent="0">
              <a:buNone/>
              <a:defRPr sz="2100"/>
            </a:lvl3pPr>
            <a:lvl4pPr marL="1206974" indent="0">
              <a:buNone/>
              <a:defRPr sz="1725"/>
            </a:lvl4pPr>
            <a:lvl5pPr marL="1609298" indent="0">
              <a:buNone/>
              <a:defRPr sz="1725"/>
            </a:lvl5pPr>
            <a:lvl6pPr marL="2011623" indent="0">
              <a:buNone/>
              <a:defRPr sz="1725"/>
            </a:lvl6pPr>
            <a:lvl7pPr marL="2413948" indent="0">
              <a:buNone/>
              <a:defRPr sz="1725"/>
            </a:lvl7pPr>
            <a:lvl8pPr marL="2816272" indent="0">
              <a:buNone/>
              <a:defRPr sz="1725"/>
            </a:lvl8pPr>
            <a:lvl9pPr marL="3218597" indent="0">
              <a:buNone/>
              <a:defRPr sz="172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2325" indent="0">
              <a:buNone/>
              <a:defRPr sz="1050"/>
            </a:lvl2pPr>
            <a:lvl3pPr marL="804650" indent="0">
              <a:buNone/>
              <a:defRPr sz="900"/>
            </a:lvl3pPr>
            <a:lvl4pPr marL="1206974" indent="0">
              <a:buNone/>
              <a:defRPr sz="825"/>
            </a:lvl4pPr>
            <a:lvl5pPr marL="1609298" indent="0">
              <a:buNone/>
              <a:defRPr sz="825"/>
            </a:lvl5pPr>
            <a:lvl6pPr marL="2011623" indent="0">
              <a:buNone/>
              <a:defRPr sz="825"/>
            </a:lvl6pPr>
            <a:lvl7pPr marL="2413948" indent="0">
              <a:buNone/>
              <a:defRPr sz="825"/>
            </a:lvl7pPr>
            <a:lvl8pPr marL="2816272" indent="0">
              <a:buNone/>
              <a:defRPr sz="825"/>
            </a:lvl8pPr>
            <a:lvl9pPr marL="3218597" indent="0">
              <a:buNone/>
              <a:defRPr sz="82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12720-5F3B-433E-A86D-F0257BFFA8C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19F-6E6B-44FB-83F1-4D7F23D6D9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47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05F7-4ADB-4800-AC6C-59CAA6EC72F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589A3-0085-4289-A754-671AA34676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67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DF244-772D-4F84-B890-62C1FD92DC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6CF6A-450E-474E-8808-5F8096B1D1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1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405" y="771500"/>
            <a:ext cx="8569190" cy="1800200"/>
          </a:xfrm>
        </p:spPr>
        <p:txBody>
          <a:bodyPr>
            <a:normAutofit/>
          </a:bodyPr>
          <a:lstStyle>
            <a:lvl1pPr algn="ctr">
              <a:defRPr sz="2800" b="0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DB1DFDA1-EF7B-4B94-864C-3366B4B17D21}" type="datetime1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384048" y="2571750"/>
            <a:ext cx="237590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66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1" y="0"/>
            <a:ext cx="5650130" cy="650561"/>
          </a:xfrm>
          <a:noFill/>
        </p:spPr>
        <p:txBody>
          <a:bodyPr>
            <a:noAutofit/>
          </a:bodyPr>
          <a:lstStyle>
            <a:lvl1pPr algn="ctr">
              <a:defRPr sz="1600" b="1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247009"/>
          </a:xfrm>
        </p:spPr>
        <p:txBody>
          <a:bodyPr>
            <a:normAutofit/>
          </a:bodyPr>
          <a:lstStyle>
            <a:lvl1pPr>
              <a:defRPr sz="2400"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>
              <a:defRPr sz="2000">
                <a:latin typeface="PT Serif" panose="020A0603040505020204" pitchFamily="18" charset="-52"/>
                <a:ea typeface="PT Serif" panose="020A0603040505020204" pitchFamily="18" charset="-52"/>
              </a:defRPr>
            </a:lvl2pPr>
            <a:lvl3pPr>
              <a:defRPr sz="1800">
                <a:latin typeface="PT Serif" panose="020A0603040505020204" pitchFamily="18" charset="-52"/>
                <a:ea typeface="PT Serif" panose="020A0603040505020204" pitchFamily="18" charset="-52"/>
              </a:defRPr>
            </a:lvl3pPr>
            <a:lvl4pPr>
              <a:defRPr sz="1600">
                <a:latin typeface="PT Serif" panose="020A0603040505020204" pitchFamily="18" charset="-52"/>
                <a:ea typeface="PT Serif" panose="020A0603040505020204" pitchFamily="18" charset="-52"/>
              </a:defRPr>
            </a:lvl4pPr>
            <a:lvl5pPr>
              <a:defRPr sz="1600">
                <a:latin typeface="PT Serif" panose="020A0603040505020204" pitchFamily="18" charset="-52"/>
                <a:ea typeface="PT Serif" panose="020A0603040505020204" pitchFamily="18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1E463FF6-FBD1-44B3-82E7-BD45439D34D3}" type="datetime1">
              <a:rPr lang="ru-RU" smtClean="0"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683460" y="405383"/>
            <a:ext cx="100775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83460" y="123478"/>
            <a:ext cx="216024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ru-RU" sz="1000" b="1" cap="all" spc="0" dirty="0">
                <a:latin typeface="PT Serif" panose="020A0603040505020204" pitchFamily="18" charset="-52"/>
                <a:ea typeface="PT Serif" panose="020A0603040505020204" pitchFamily="18" charset="-52"/>
                <a:cs typeface="Tahoma" panose="020B0604030504040204" pitchFamily="34" charset="0"/>
              </a:rPr>
              <a:t>Федеральное</a:t>
            </a:r>
            <a:r>
              <a:rPr lang="ru-RU" sz="1000" b="1" cap="all" spc="0" baseline="0" dirty="0">
                <a:latin typeface="PT Serif" panose="020A0603040505020204" pitchFamily="18" charset="-52"/>
                <a:ea typeface="PT Serif" panose="020A0603040505020204" pitchFamily="18" charset="-52"/>
                <a:cs typeface="Tahoma" panose="020B0604030504040204" pitchFamily="34" charset="0"/>
              </a:rPr>
              <a:t> казначейство</a:t>
            </a:r>
            <a:endParaRPr lang="ru-RU" sz="1000" b="1" cap="all" spc="0" dirty="0">
              <a:latin typeface="PT Serif" panose="020A0603040505020204" pitchFamily="18" charset="-52"/>
              <a:ea typeface="PT Serif" panose="020A0603040505020204" pitchFamily="18" charset="-52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3460" y="453321"/>
            <a:ext cx="1001877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US" sz="1000" b="0" dirty="0">
                <a:latin typeface="PT Serif" panose="020A0603040505020204" pitchFamily="18" charset="-52"/>
                <a:ea typeface="PT Serif" panose="020A0603040505020204" pitchFamily="18" charset="-52"/>
              </a:rPr>
              <a:t>www.roskazna.ru</a:t>
            </a:r>
            <a:endParaRPr lang="ru-RU" sz="1000" b="0" dirty="0"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129544"/>
            <a:ext cx="468052" cy="52101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8640124" y="4803998"/>
            <a:ext cx="50387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676456" y="4803998"/>
            <a:ext cx="467544" cy="338554"/>
          </a:xfrm>
          <a:prstGeom prst="rect">
            <a:avLst/>
          </a:prstGeom>
        </p:spPr>
        <p:txBody>
          <a:bodyPr vert="horz" lIns="0" tIns="45720" rIns="0" bIns="45720" rtlCol="0" anchor="t">
            <a:spAutoFit/>
          </a:bodyPr>
          <a:lstStyle>
            <a:defPPr>
              <a:defRPr lang="ru-RU"/>
            </a:defPPr>
            <a:lvl1pPr>
              <a:defRPr b="1">
                <a:latin typeface="Trebuchet MS" panose="020B0603020202020204" pitchFamily="34" charset="0"/>
              </a:defRPr>
            </a:lvl1pPr>
          </a:lstStyle>
          <a:p>
            <a:pPr lvl="0"/>
            <a:fld id="{F777CE8F-F8DB-4AC4-B215-9C5F8871BE3C}" type="slidenum">
              <a:rPr lang="ru-RU" sz="1600" smtClean="0">
                <a:latin typeface="PT Serif" panose="020A0603040505020204" pitchFamily="18" charset="-52"/>
                <a:ea typeface="PT Serif" panose="020A0603040505020204" pitchFamily="18" charset="-52"/>
              </a:rPr>
              <a:t>‹#›</a:t>
            </a:fld>
            <a:endParaRPr lang="ru-RU" sz="1600" b="0" dirty="0">
              <a:solidFill>
                <a:schemeClr val="tx1">
                  <a:lumMod val="50000"/>
                  <a:lumOff val="50000"/>
                </a:schemeClr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4516946" y="650561"/>
            <a:ext cx="360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9618-6E00-4B64-855A-7EF163CE7F40}" type="datetime1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7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4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6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1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3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4656-2274-401D-B373-A059F41D2EB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CC8D5-1D94-4231-84C3-682C375F5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9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40F1B-00B7-4321-BD33-66E7C135DF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91C1-EAD7-47EB-9820-9FAB516B1C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5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525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1pPr>
            <a:lvl2pPr marL="40232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80465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206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9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116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139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162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85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33922-C4DE-43E4-9E96-C27C719FBAA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5F9F4-7952-493D-9A47-08BA36C3CD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5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5"/>
            </a:lvl1pPr>
            <a:lvl2pPr>
              <a:defRPr sz="210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5"/>
            </a:lvl1pPr>
            <a:lvl2pPr>
              <a:defRPr sz="210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19DB-6723-444D-A7B0-68AEB8E370E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E07A8-05FC-4726-95A8-2B56931DCF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5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325" indent="0">
              <a:buNone/>
              <a:defRPr sz="1725" b="1"/>
            </a:lvl2pPr>
            <a:lvl3pPr marL="804650" indent="0">
              <a:buNone/>
              <a:defRPr sz="1575" b="1"/>
            </a:lvl3pPr>
            <a:lvl4pPr marL="1206974" indent="0">
              <a:buNone/>
              <a:defRPr sz="1425" b="1"/>
            </a:lvl4pPr>
            <a:lvl5pPr marL="1609298" indent="0">
              <a:buNone/>
              <a:defRPr sz="1425" b="1"/>
            </a:lvl5pPr>
            <a:lvl6pPr marL="2011623" indent="0">
              <a:buNone/>
              <a:defRPr sz="1425" b="1"/>
            </a:lvl6pPr>
            <a:lvl7pPr marL="2413948" indent="0">
              <a:buNone/>
              <a:defRPr sz="1425" b="1"/>
            </a:lvl7pPr>
            <a:lvl8pPr marL="2816272" indent="0">
              <a:buNone/>
              <a:defRPr sz="1425" b="1"/>
            </a:lvl8pPr>
            <a:lvl9pPr marL="3218597" indent="0">
              <a:buNone/>
              <a:defRPr sz="142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2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325" indent="0">
              <a:buNone/>
              <a:defRPr sz="1725" b="1"/>
            </a:lvl2pPr>
            <a:lvl3pPr marL="804650" indent="0">
              <a:buNone/>
              <a:defRPr sz="1575" b="1"/>
            </a:lvl3pPr>
            <a:lvl4pPr marL="1206974" indent="0">
              <a:buNone/>
              <a:defRPr sz="1425" b="1"/>
            </a:lvl4pPr>
            <a:lvl5pPr marL="1609298" indent="0">
              <a:buNone/>
              <a:defRPr sz="1425" b="1"/>
            </a:lvl5pPr>
            <a:lvl6pPr marL="2011623" indent="0">
              <a:buNone/>
              <a:defRPr sz="1425" b="1"/>
            </a:lvl6pPr>
            <a:lvl7pPr marL="2413948" indent="0">
              <a:buNone/>
              <a:defRPr sz="1425" b="1"/>
            </a:lvl7pPr>
            <a:lvl8pPr marL="2816272" indent="0">
              <a:buNone/>
              <a:defRPr sz="1425" b="1"/>
            </a:lvl8pPr>
            <a:lvl9pPr marL="3218597" indent="0">
              <a:buNone/>
              <a:defRPr sz="142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2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33D7-793F-492B-A5CB-BF3D94FEF46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9DBA3-0F07-4DC4-B7F9-46D3E91824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1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3B0D1-D2B8-4F73-8BEA-EC6F26360C42}" type="datetime1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60AF-26C0-4F26-B6EA-302E8E68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2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74" r:id="rId3"/>
    <p:sldLayoutId id="2147483679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 defTabSz="804650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B9311A-5AEF-4657-9B85-F4262ED57CB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 defTabSz="804650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 defTabSz="804650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D9337B-F266-4D44-882C-9DD0AC43D9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2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ctr" defTabSz="803672" rtl="0" fontAlgn="base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67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367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367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367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342900" algn="ctr" defTabSz="80367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685800" algn="ctr" defTabSz="80367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28700" algn="ctr" defTabSz="80367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371600" algn="ctr" defTabSz="80367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1229" indent="-301229" algn="l" defTabSz="803672" rtl="0" fontAlgn="base">
        <a:spcBef>
          <a:spcPct val="20000"/>
        </a:spcBef>
        <a:spcAft>
          <a:spcPct val="0"/>
        </a:spcAft>
        <a:buFont typeface="Arial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53654" indent="-251222" algn="l" defTabSz="803672" rtl="0" fontAlgn="base">
        <a:spcBef>
          <a:spcPct val="20000"/>
        </a:spcBef>
        <a:spcAft>
          <a:spcPct val="0"/>
        </a:spcAft>
        <a:buFont typeface="Arial" charset="0"/>
        <a:buChar char="–"/>
        <a:defRPr sz="2475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00025" algn="l" defTabSz="803672" rtl="0" fontAlgn="base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7319" indent="-200025" algn="l" defTabSz="803672" rtl="0" fontAlgn="base">
        <a:spcBef>
          <a:spcPct val="20000"/>
        </a:spcBef>
        <a:spcAft>
          <a:spcPct val="0"/>
        </a:spcAft>
        <a:buFont typeface="Arial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809750" indent="-200025" algn="l" defTabSz="803672" rtl="0" fontAlgn="base">
        <a:spcBef>
          <a:spcPct val="20000"/>
        </a:spcBef>
        <a:spcAft>
          <a:spcPct val="0"/>
        </a:spcAft>
        <a:buFont typeface="Arial" charset="0"/>
        <a:buChar char="»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212785" indent="-201162" algn="l" defTabSz="80465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615110" indent="-201162" algn="l" defTabSz="80465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3017435" indent="-201162" algn="l" defTabSz="80465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419759" indent="-201162" algn="l" defTabSz="80465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46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2325" algn="l" defTabSz="8046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4650" algn="l" defTabSz="8046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6974" algn="l" defTabSz="8046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9298" algn="l" defTabSz="8046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11623" algn="l" defTabSz="8046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13948" algn="l" defTabSz="8046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16272" algn="l" defTabSz="8046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18597" algn="l" defTabSz="8046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5616" y="51470"/>
            <a:ext cx="6696744" cy="65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  <a:normAutofit/>
          </a:bodyPr>
          <a:lstStyle>
            <a:lvl1pPr algn="ctr" defTabSz="803672" rtl="0" fontAlgn="base">
              <a:spcBef>
                <a:spcPct val="0"/>
              </a:spcBef>
              <a:spcAft>
                <a:spcPct val="0"/>
              </a:spcAft>
              <a:defRPr sz="3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b="1" dirty="0" smtClean="0">
                <a:solidFill>
                  <a:srgbClr val="183E94"/>
                </a:solidFill>
              </a:rPr>
              <a:t>Указание информации в реквизитах получателя распоряжения</a:t>
            </a:r>
          </a:p>
          <a:p>
            <a:r>
              <a:rPr lang="ru-RU" sz="1400" b="1" dirty="0" smtClean="0">
                <a:solidFill>
                  <a:srgbClr val="183E94"/>
                </a:solidFill>
              </a:rPr>
              <a:t>о переводе денежных средств в уплату платежей в бюджетную систему</a:t>
            </a:r>
            <a:endParaRPr lang="ru-RU" sz="1400" b="1" dirty="0">
              <a:solidFill>
                <a:srgbClr val="183E94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558"/>
            <a:ext cx="4919992" cy="39604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7504" y="3147814"/>
            <a:ext cx="2387988" cy="36004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074728" y="3507854"/>
            <a:ext cx="1281501" cy="144000"/>
          </a:xfrm>
          <a:prstGeom prst="rect">
            <a:avLst/>
          </a:prstGeom>
          <a:noFill/>
          <a:ln w="22225">
            <a:solidFill>
              <a:srgbClr val="183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6303" y="3275076"/>
            <a:ext cx="1279926" cy="126000"/>
          </a:xfrm>
          <a:prstGeom prst="rect">
            <a:avLst/>
          </a:prstGeom>
          <a:noFill/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73112" y="3133310"/>
            <a:ext cx="562784" cy="115200"/>
          </a:xfrm>
          <a:prstGeom prst="rect">
            <a:avLst/>
          </a:prstGeom>
          <a:noFill/>
          <a:ln w="22225">
            <a:solidFill>
              <a:srgbClr val="FFC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B47A9"/>
              </a:solidFill>
            </a:endParaRP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flipV="1">
            <a:off x="2495492" y="2139702"/>
            <a:ext cx="3156628" cy="1186721"/>
          </a:xfrm>
          <a:prstGeom prst="bentConnector3">
            <a:avLst>
              <a:gd name="adj1" fmla="val 4632"/>
            </a:avLst>
          </a:prstGeom>
          <a:ln w="19050">
            <a:solidFill>
              <a:srgbClr val="FFC7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7" name="Соединительная линия уступом 14346"/>
          <p:cNvCxnSpPr>
            <a:stCxn id="20" idx="3"/>
          </p:cNvCxnSpPr>
          <p:nvPr/>
        </p:nvCxnSpPr>
        <p:spPr>
          <a:xfrm>
            <a:off x="4356229" y="3579854"/>
            <a:ext cx="1299112" cy="807199"/>
          </a:xfrm>
          <a:prstGeom prst="bentConnector3">
            <a:avLst/>
          </a:prstGeom>
          <a:ln w="19050">
            <a:solidFill>
              <a:srgbClr val="183E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21" idx="3"/>
          </p:cNvCxnSpPr>
          <p:nvPr/>
        </p:nvCxnSpPr>
        <p:spPr>
          <a:xfrm>
            <a:off x="4356229" y="3338076"/>
            <a:ext cx="1295415" cy="376655"/>
          </a:xfrm>
          <a:prstGeom prst="bentConnector3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0" name="Соединительная линия уступом 14349"/>
          <p:cNvCxnSpPr>
            <a:stCxn id="22" idx="3"/>
          </p:cNvCxnSpPr>
          <p:nvPr/>
        </p:nvCxnSpPr>
        <p:spPr>
          <a:xfrm flipV="1">
            <a:off x="3635896" y="2643139"/>
            <a:ext cx="2016224" cy="547771"/>
          </a:xfrm>
          <a:prstGeom prst="bentConnector3">
            <a:avLst>
              <a:gd name="adj1" fmla="val 50000"/>
            </a:avLst>
          </a:prstGeom>
          <a:ln w="19050">
            <a:solidFill>
              <a:srgbClr val="FFC7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Заголовок 1"/>
          <p:cNvSpPr txBox="1">
            <a:spLocks/>
          </p:cNvSpPr>
          <p:nvPr/>
        </p:nvSpPr>
        <p:spPr bwMode="auto">
          <a:xfrm>
            <a:off x="5939320" y="1949573"/>
            <a:ext cx="2952328" cy="360040"/>
          </a:xfrm>
          <a:prstGeom prst="rect">
            <a:avLst/>
          </a:prstGeom>
          <a:noFill/>
          <a:ln w="25400">
            <a:solidFill>
              <a:srgbClr val="FFC715"/>
            </a:solidFill>
            <a:miter lim="800000"/>
            <a:headEnd/>
            <a:tailEnd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  <a:normAutofit/>
          </a:bodyPr>
          <a:lstStyle>
            <a:lvl1pPr algn="ctr" defTabSz="803672" rtl="0" fontAlgn="base">
              <a:spcBef>
                <a:spcPct val="0"/>
              </a:spcBef>
              <a:spcAft>
                <a:spcPct val="0"/>
              </a:spcAft>
              <a:defRPr sz="3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100" dirty="0" smtClean="0"/>
              <a:t>Наименование банка получателя</a:t>
            </a:r>
            <a:endParaRPr lang="ru-RU" sz="1100" dirty="0"/>
          </a:p>
        </p:txBody>
      </p:sp>
      <p:sp>
        <p:nvSpPr>
          <p:cNvPr id="65" name="Заголовок 1"/>
          <p:cNvSpPr txBox="1">
            <a:spLocks/>
          </p:cNvSpPr>
          <p:nvPr/>
        </p:nvSpPr>
        <p:spPr bwMode="auto">
          <a:xfrm>
            <a:off x="5940152" y="2524458"/>
            <a:ext cx="2952328" cy="479340"/>
          </a:xfrm>
          <a:prstGeom prst="rect">
            <a:avLst/>
          </a:prstGeom>
          <a:noFill/>
          <a:ln w="25400">
            <a:solidFill>
              <a:srgbClr val="FFC715"/>
            </a:solidFill>
            <a:miter lim="800000"/>
            <a:headEnd/>
            <a:tailEnd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  <a:normAutofit/>
          </a:bodyPr>
          <a:lstStyle>
            <a:lvl1pPr algn="ctr" defTabSz="803672" rtl="0" fontAlgn="base">
              <a:spcBef>
                <a:spcPct val="0"/>
              </a:spcBef>
              <a:spcAft>
                <a:spcPct val="0"/>
              </a:spcAft>
              <a:defRPr sz="3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ru-RU" sz="1100" dirty="0" smtClean="0">
                <a:cs typeface="Times New Roman" panose="02020603050405020304" pitchFamily="18" charset="0"/>
              </a:rPr>
              <a:t>БИК территориального органа</a:t>
            </a:r>
          </a:p>
          <a:p>
            <a:pPr eaLnBrk="0" hangingPunct="0"/>
            <a:r>
              <a:rPr lang="ru-RU" sz="1100" dirty="0" smtClean="0">
                <a:cs typeface="Times New Roman" panose="02020603050405020304" pitchFamily="18" charset="0"/>
              </a:rPr>
              <a:t>Федерального казначейства</a:t>
            </a:r>
            <a:endParaRPr lang="ru-RU" sz="1100" dirty="0">
              <a:cs typeface="Times New Roman" panose="02020603050405020304" pitchFamily="18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 bwMode="auto">
          <a:xfrm>
            <a:off x="5939320" y="3338076"/>
            <a:ext cx="2932546" cy="540000"/>
          </a:xfrm>
          <a:prstGeom prst="rect">
            <a:avLst/>
          </a:prstGeom>
          <a:noFill/>
          <a:ln w="25400">
            <a:solidFill>
              <a:schemeClr val="accent6"/>
            </a:solidFill>
            <a:miter lim="800000"/>
            <a:headEnd/>
            <a:tailEnd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  <a:noAutofit/>
          </a:bodyPr>
          <a:lstStyle>
            <a:lvl1pPr algn="ctr" defTabSz="803672" rtl="0" fontAlgn="base">
              <a:spcBef>
                <a:spcPct val="0"/>
              </a:spcBef>
              <a:spcAft>
                <a:spcPct val="0"/>
              </a:spcAft>
              <a:defRPr sz="3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r>
              <a:rPr lang="ru-RU" sz="1100" dirty="0" smtClean="0">
                <a:cs typeface="Times New Roman" panose="02020603050405020304" pitchFamily="18" charset="0"/>
              </a:rPr>
              <a:t>Единый </a:t>
            </a:r>
            <a:r>
              <a:rPr lang="ru-RU" sz="1100" dirty="0">
                <a:cs typeface="Times New Roman" panose="02020603050405020304" pitchFamily="18" charset="0"/>
              </a:rPr>
              <a:t>казначейский </a:t>
            </a:r>
            <a:r>
              <a:rPr lang="ru-RU" sz="1100" dirty="0" smtClean="0">
                <a:cs typeface="Times New Roman" panose="02020603050405020304" pitchFamily="18" charset="0"/>
              </a:rPr>
              <a:t>счет</a:t>
            </a:r>
            <a:endParaRPr lang="ru-RU" sz="1100" dirty="0">
              <a:cs typeface="Times New Roman" panose="02020603050405020304" pitchFamily="18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 bwMode="auto">
          <a:xfrm>
            <a:off x="5959934" y="4011910"/>
            <a:ext cx="2932546" cy="720079"/>
          </a:xfrm>
          <a:prstGeom prst="rect">
            <a:avLst/>
          </a:prstGeom>
          <a:noFill/>
          <a:ln w="25400">
            <a:solidFill>
              <a:srgbClr val="183E94"/>
            </a:solidFill>
            <a:miter lim="800000"/>
            <a:headEnd/>
            <a:tailEnd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  <a:noAutofit/>
          </a:bodyPr>
          <a:lstStyle>
            <a:lvl1pPr algn="ctr" defTabSz="803672" rtl="0" fontAlgn="base">
              <a:spcBef>
                <a:spcPct val="0"/>
              </a:spcBef>
              <a:spcAft>
                <a:spcPct val="0"/>
              </a:spcAft>
              <a:defRPr sz="3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defTabSz="80367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ru-RU" sz="1100" dirty="0" smtClean="0">
                <a:cs typeface="Times New Roman" panose="02020603050405020304" pitchFamily="18" charset="0"/>
              </a:rPr>
              <a:t>Казначейский счет для осуществления и отражения операций по учету и </a:t>
            </a:r>
            <a:r>
              <a:rPr lang="ru-RU" sz="1100" smtClean="0">
                <a:cs typeface="Times New Roman" panose="02020603050405020304" pitchFamily="18" charset="0"/>
              </a:rPr>
              <a:t>распределению </a:t>
            </a:r>
            <a:r>
              <a:rPr lang="ru-RU" sz="1100" smtClean="0">
                <a:cs typeface="Times New Roman" panose="02020603050405020304" pitchFamily="18" charset="0"/>
              </a:rPr>
              <a:t>поступлений</a:t>
            </a:r>
            <a:endParaRPr lang="ru-RU" sz="1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СКП_11-09-19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T Serif">
      <a:majorFont>
        <a:latin typeface="PT Serif"/>
        <a:ea typeface=""/>
        <a:cs typeface=""/>
      </a:majorFont>
      <a:minorFont>
        <a:latin typeface="PT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5296</TotalTime>
  <Words>39</Words>
  <Application>Microsoft Office PowerPoint</Application>
  <PresentationFormat>Экран (16:9)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Times New Roman</vt:lpstr>
      <vt:lpstr>PT Serif</vt:lpstr>
      <vt:lpstr>Trebuchet MS</vt:lpstr>
      <vt:lpstr>Tahoma</vt:lpstr>
      <vt:lpstr>Calibri</vt:lpstr>
      <vt:lpstr>Презентация_СКП_11-09-19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системы  казначейских платежей</dc:title>
  <dc:creator>Чернов Андрей Анатольевич</dc:creator>
  <cp:lastModifiedBy>Пономарева Алена Вадимовна</cp:lastModifiedBy>
  <cp:revision>322</cp:revision>
  <cp:lastPrinted>2019-12-18T11:21:51Z</cp:lastPrinted>
  <dcterms:created xsi:type="dcterms:W3CDTF">2019-11-05T11:34:20Z</dcterms:created>
  <dcterms:modified xsi:type="dcterms:W3CDTF">2020-12-11T03:43:53Z</dcterms:modified>
</cp:coreProperties>
</file>